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419" r:id="rId3"/>
    <p:sldId id="403" r:id="rId4"/>
    <p:sldId id="418" r:id="rId5"/>
    <p:sldId id="421" r:id="rId6"/>
    <p:sldId id="422" r:id="rId7"/>
    <p:sldId id="443" r:id="rId8"/>
    <p:sldId id="420" r:id="rId9"/>
  </p:sldIdLst>
  <p:sldSz cx="9144000" cy="6858000" type="screen4x3"/>
  <p:notesSz cx="7104063" cy="1023461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56FA"/>
    <a:srgbClr val="66FFFF"/>
    <a:srgbClr val="99FFCC"/>
    <a:srgbClr val="FFCCCC"/>
    <a:srgbClr val="99FF99"/>
    <a:srgbClr val="CCFFFF"/>
    <a:srgbClr val="FF3300"/>
    <a:srgbClr val="0421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2765" autoAdjust="0"/>
    <p:restoredTop sz="94843" autoAdjust="0"/>
  </p:normalViewPr>
  <p:slideViewPr>
    <p:cSldViewPr>
      <p:cViewPr varScale="1">
        <p:scale>
          <a:sx n="109" d="100"/>
          <a:sy n="109" d="100"/>
        </p:scale>
        <p:origin x="22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5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28" d="100"/>
          <a:sy n="28" d="100"/>
        </p:scale>
        <p:origin x="-2418" y="-90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1905F725-27F8-4753-B77D-8EB4389A7BD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21" tIns="47761" rIns="95521" bIns="47761" numCol="1" anchor="t" anchorCtr="0" compatLnSpc="1">
            <a:prstTxWarp prst="textNoShape">
              <a:avLst/>
            </a:prstTxWarp>
          </a:bodyPr>
          <a:lstStyle>
            <a:lvl1pPr algn="l" defTabSz="955716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3C66E771-DB3A-4084-AA1D-B41309D4532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5900" y="0"/>
            <a:ext cx="3078163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21" tIns="47761" rIns="95521" bIns="47761" numCol="1" anchor="t" anchorCtr="0" compatLnSpc="1">
            <a:prstTxWarp prst="textNoShape">
              <a:avLst/>
            </a:prstTxWarp>
          </a:bodyPr>
          <a:lstStyle>
            <a:lvl1pPr algn="r" defTabSz="955716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09734871-FA23-4857-AEFE-9D61C2F295C5}" type="datetime6">
              <a:rPr lang="en-GB"/>
              <a:pPr>
                <a:defRPr/>
              </a:pPr>
              <a:t>November 18</a:t>
            </a:fld>
            <a:endParaRPr lang="en-GB"/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61B658F6-01FD-469D-8462-E3092BAF50D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8163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21" tIns="47761" rIns="95521" bIns="47761" numCol="1" anchor="b" anchorCtr="0" compatLnSpc="1">
            <a:prstTxWarp prst="textNoShape">
              <a:avLst/>
            </a:prstTxWarp>
          </a:bodyPr>
          <a:lstStyle>
            <a:lvl1pPr algn="l" defTabSz="955716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C108A58D-C593-4038-9782-3EE7DB1D510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5900" y="9721850"/>
            <a:ext cx="3078163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21" tIns="47761" rIns="95521" bIns="47761" numCol="1" anchor="b" anchorCtr="0" compatLnSpc="1">
            <a:prstTxWarp prst="textNoShape">
              <a:avLst/>
            </a:prstTxWarp>
          </a:bodyPr>
          <a:lstStyle>
            <a:lvl1pPr algn="r" defTabSz="955716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C345F93-8284-4AF7-88D7-18CEFF1004FD}" type="slidenum">
              <a:rPr lang="en-GB" altLang="fr-FR"/>
              <a:pPr>
                <a:defRPr/>
              </a:pPr>
              <a:t>‹#›</a:t>
            </a:fld>
            <a:endParaRPr lang="en-GB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050">
            <a:extLst>
              <a:ext uri="{FF2B5EF4-FFF2-40B4-BE49-F238E27FC236}">
                <a16:creationId xmlns:a16="http://schemas.microsoft.com/office/drawing/2014/main" id="{0AEF932F-F4E3-4891-9099-C278F507188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21" tIns="47761" rIns="95521" bIns="47761" numCol="1" anchor="t" anchorCtr="0" compatLnSpc="1">
            <a:prstTxWarp prst="textNoShape">
              <a:avLst/>
            </a:prstTxWarp>
          </a:bodyPr>
          <a:lstStyle>
            <a:lvl1pPr algn="l" defTabSz="955716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23" name="Rectangle 2051">
            <a:extLst>
              <a:ext uri="{FF2B5EF4-FFF2-40B4-BE49-F238E27FC236}">
                <a16:creationId xmlns:a16="http://schemas.microsoft.com/office/drawing/2014/main" id="{B5EA49F8-5E54-4F81-BBD0-026293FF206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5900" y="0"/>
            <a:ext cx="3078163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21" tIns="47761" rIns="95521" bIns="47761" numCol="1" anchor="t" anchorCtr="0" compatLnSpc="1">
            <a:prstTxWarp prst="textNoShape">
              <a:avLst/>
            </a:prstTxWarp>
          </a:bodyPr>
          <a:lstStyle>
            <a:lvl1pPr algn="r" defTabSz="955716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A592E24D-BD28-43EF-8AE6-7BFF62EFE45D}" type="datetime6">
              <a:rPr lang="en-GB"/>
              <a:pPr>
                <a:defRPr/>
              </a:pPr>
              <a:t>November 18</a:t>
            </a:fld>
            <a:endParaRPr lang="en-GB"/>
          </a:p>
        </p:txBody>
      </p:sp>
      <p:sp>
        <p:nvSpPr>
          <p:cNvPr id="13316" name="Rectangle 2052">
            <a:extLst>
              <a:ext uri="{FF2B5EF4-FFF2-40B4-BE49-F238E27FC236}">
                <a16:creationId xmlns:a16="http://schemas.microsoft.com/office/drawing/2014/main" id="{3B8A040D-B94E-46DD-A8E5-81815783698F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93775" y="766763"/>
            <a:ext cx="5119688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5" name="Rectangle 2053">
            <a:extLst>
              <a:ext uri="{FF2B5EF4-FFF2-40B4-BE49-F238E27FC236}">
                <a16:creationId xmlns:a16="http://schemas.microsoft.com/office/drawing/2014/main" id="{D8E41BF1-F558-44FA-8296-F235BAFD451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862513"/>
            <a:ext cx="5208587" cy="460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21" tIns="47761" rIns="95521" bIns="477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81926" name="Rectangle 2054">
            <a:extLst>
              <a:ext uri="{FF2B5EF4-FFF2-40B4-BE49-F238E27FC236}">
                <a16:creationId xmlns:a16="http://schemas.microsoft.com/office/drawing/2014/main" id="{32EA349E-E203-40E6-AF59-F3708B31572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8163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21" tIns="47761" rIns="95521" bIns="47761" numCol="1" anchor="b" anchorCtr="0" compatLnSpc="1">
            <a:prstTxWarp prst="textNoShape">
              <a:avLst/>
            </a:prstTxWarp>
          </a:bodyPr>
          <a:lstStyle>
            <a:lvl1pPr algn="l" defTabSz="955716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1927" name="Rectangle 2055">
            <a:extLst>
              <a:ext uri="{FF2B5EF4-FFF2-40B4-BE49-F238E27FC236}">
                <a16:creationId xmlns:a16="http://schemas.microsoft.com/office/drawing/2014/main" id="{EE098866-14F6-4A41-AAB9-8008603567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5900" y="9721850"/>
            <a:ext cx="3078163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21" tIns="47761" rIns="95521" bIns="47761" numCol="1" anchor="b" anchorCtr="0" compatLnSpc="1">
            <a:prstTxWarp prst="textNoShape">
              <a:avLst/>
            </a:prstTxWarp>
          </a:bodyPr>
          <a:lstStyle>
            <a:lvl1pPr algn="r" defTabSz="955716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A9CC2A0-91C6-4922-A66A-1F9BBC0C7AC2}" type="slidenum">
              <a:rPr lang="en-GB" altLang="fr-FR"/>
              <a:pPr>
                <a:defRPr/>
              </a:pPr>
              <a:t>‹#›</a:t>
            </a:fld>
            <a:endParaRPr lang="en-GB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>
            <a:extLst>
              <a:ext uri="{FF2B5EF4-FFF2-40B4-BE49-F238E27FC236}">
                <a16:creationId xmlns:a16="http://schemas.microsoft.com/office/drawing/2014/main" id="{E3EB79E9-6917-4D29-85DC-9F354AC32BF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9" name="Rectangle 3">
            <a:extLst>
              <a:ext uri="{FF2B5EF4-FFF2-40B4-BE49-F238E27FC236}">
                <a16:creationId xmlns:a16="http://schemas.microsoft.com/office/drawing/2014/main" id="{C652AA24-862C-4D47-9F36-047FD83B2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fr-FR"/>
          </a:p>
        </p:txBody>
      </p:sp>
      <p:sp>
        <p:nvSpPr>
          <p:cNvPr id="3" name="Header Placeholder 2">
            <a:extLst>
              <a:ext uri="{FF2B5EF4-FFF2-40B4-BE49-F238E27FC236}">
                <a16:creationId xmlns:a16="http://schemas.microsoft.com/office/drawing/2014/main" id="{A0413866-3468-4F74-B4A1-B57BB2448519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>
            <a:extLst>
              <a:ext uri="{FF2B5EF4-FFF2-40B4-BE49-F238E27FC236}">
                <a16:creationId xmlns:a16="http://schemas.microsoft.com/office/drawing/2014/main" id="{FE2D8D77-0553-4B20-BDB8-FB5AD0EB070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686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fr-BE" alt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C50A440-1EB3-45BD-825C-4D67D0EA6F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4213" y="6165850"/>
            <a:ext cx="1905000" cy="4572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81389D1-D556-41F7-AE2E-9935079AA5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B86D64-3470-42BE-AE6E-F0037F5470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2417B5-1ECA-4197-9B27-49C94EF1C0E0}" type="slidenum">
              <a:rPr lang="en-GB" altLang="fr-FR"/>
              <a:pPr>
                <a:defRPr/>
              </a:pPr>
              <a:t>‹#›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1458029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Brochure MAI - logo FAIB">
            <a:extLst>
              <a:ext uri="{FF2B5EF4-FFF2-40B4-BE49-F238E27FC236}">
                <a16:creationId xmlns:a16="http://schemas.microsoft.com/office/drawing/2014/main" id="{649A6CB4-A926-4CC5-AB76-CFF4E84083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201612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E7BA72D-F686-40A2-8051-553F7C7FECA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CDFDC-34E3-481A-8741-2B491BF2081F}" type="slidenum">
              <a:rPr lang="en-GB" altLang="fr-FR"/>
              <a:pPr>
                <a:defRPr/>
              </a:pPr>
              <a:t>‹#›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363846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6E3051C-4B79-4493-8603-11B4EED6EF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796B3B1-60E9-4053-82D3-83B8A2E272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1C1205-09E2-4AFC-AED8-07C97C9141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E5706-D747-47F9-9055-E1247DB1952D}" type="slidenum">
              <a:rPr lang="en-GB" altLang="fr-FR"/>
              <a:pPr>
                <a:defRPr/>
              </a:pPr>
              <a:t>‹#›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1094515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95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95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D9A3B14-8E51-42BE-94BA-7DE4AD8932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B3883A9-4968-47E8-B96F-B21791C7A1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2FB51C-C2B4-499C-814F-13D1BFA32B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E75CC-B459-4196-8968-034EABB1BD40}" type="slidenum">
              <a:rPr lang="en-GB" altLang="fr-FR"/>
              <a:pPr>
                <a:defRPr/>
              </a:pPr>
              <a:t>‹#›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1811987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E280032-D61F-4FAA-921E-C5E65F508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E5D7637-E316-46E5-9D16-751B127977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EC90B80-B3FB-4B00-8045-4252A7412E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6BD08-20F7-4654-8054-E36041931846}" type="slidenum">
              <a:rPr lang="en-GB" altLang="fr-FR"/>
              <a:pPr>
                <a:defRPr/>
              </a:pPr>
              <a:t>‹#›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615986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F33073-BB7F-4983-AE5A-DD99604FED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82DB7AD-BC06-4B71-A508-6F56303BA6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51454E8-FABC-4740-9CDE-29EDB59C34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95CE1-7BC6-4B8A-8A09-66D474258CBE}" type="slidenum">
              <a:rPr lang="en-GB" altLang="fr-FR"/>
              <a:pPr>
                <a:defRPr/>
              </a:pPr>
              <a:t>‹#›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2718440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0195628-B120-4346-AD45-770DDE9AEB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A296288-DD48-48E0-888B-087FEA53FE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ACD6653-1E43-48D6-ABD2-080F582660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A5E64-5C1F-461C-A790-380E6AA4DDC6}" type="slidenum">
              <a:rPr lang="en-GB" altLang="fr-FR"/>
              <a:pPr>
                <a:defRPr/>
              </a:pPr>
              <a:t>‹#›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1680838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4DEF3F4-DE23-4CD1-A62F-BF2E5645BF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CCFEF4-EB24-467F-B8E8-89AFBE1CE5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6BBD8A-9F2F-46E7-884B-87876A65E5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E9E38-B684-4620-9DDC-678F2253FC02}" type="slidenum">
              <a:rPr lang="en-GB" altLang="fr-FR"/>
              <a:pPr>
                <a:defRPr/>
              </a:pPr>
              <a:t>‹#›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1561884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96DCB0-9DBB-4A62-BAA2-3B45E50FE6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E8EFA5-6B69-457B-B5D8-6F93BAD258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AC59675-21B0-4E61-A924-ADA63C497B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152EC-75DB-4F77-B552-9472C55F8BF3}" type="slidenum">
              <a:rPr lang="en-GB" altLang="fr-FR"/>
              <a:pPr>
                <a:defRPr/>
              </a:pPr>
              <a:t>‹#›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1697572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7B0FD79-EDAC-4399-9559-3404BAC8F5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0A6F1E5-7220-4BF7-8911-6C78C1DD33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2E9D8F2-0EC6-4EBD-927F-B69939DF11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44FFB-B42F-448F-9A43-3122186EE5ED}" type="slidenum">
              <a:rPr lang="en-GB" altLang="fr-FR"/>
              <a:pPr>
                <a:defRPr/>
              </a:pPr>
              <a:t>‹#›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798963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67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67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DE7F3B-BDE0-49D1-BA16-DF7A826E97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C6BDA92-E80D-4B6C-9026-99046E9E26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5D4C77-22BC-4CB1-9D77-443A74566F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9E528-BD83-4B1C-8E7B-535E955C32D3}" type="slidenum">
              <a:rPr lang="en-GB" altLang="fr-FR"/>
              <a:pPr>
                <a:defRPr/>
              </a:pPr>
              <a:t>‹#›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3839701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9730E6A-711D-4125-8B7D-F04621FC85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643188" y="357188"/>
            <a:ext cx="6200775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Fédération des Associations Européennes et Internationales etablies en Belgique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BFB414B-CDBA-451A-B18D-CED6655290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Click to edit Master text styles</a:t>
            </a:r>
          </a:p>
          <a:p>
            <a:pPr lvl="1"/>
            <a:r>
              <a:rPr lang="en-GB" altLang="fr-FR"/>
              <a:t>Second level</a:t>
            </a:r>
          </a:p>
          <a:p>
            <a:pPr lvl="2"/>
            <a:r>
              <a:rPr lang="en-GB" altLang="fr-FR"/>
              <a:t>Third level</a:t>
            </a:r>
          </a:p>
          <a:p>
            <a:pPr lvl="3"/>
            <a:r>
              <a:rPr lang="en-GB" altLang="fr-FR"/>
              <a:t>Fourth level</a:t>
            </a:r>
          </a:p>
          <a:p>
            <a:pPr lvl="4"/>
            <a:r>
              <a:rPr lang="en-GB" altLang="fr-FR"/>
              <a:t>Fifth leveli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8226C20-6A11-4E10-B495-CF6430A21C5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EEBC00D-B8BF-41B5-92FD-E74ECF06271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113" y="6308725"/>
            <a:ext cx="28956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1" i="1">
                <a:solidFill>
                  <a:schemeClr val="accent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9DE709D-81BC-4B75-B041-56B123610E0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72019DE-4DC0-4C19-B95E-E5737FE0515D}" type="slidenum">
              <a:rPr lang="en-GB" altLang="fr-FR"/>
              <a:pPr>
                <a:defRPr/>
              </a:pPr>
              <a:t>‹#›</a:t>
            </a:fld>
            <a:endParaRPr lang="en-GB" altLang="fr-FR"/>
          </a:p>
        </p:txBody>
      </p:sp>
      <p:pic>
        <p:nvPicPr>
          <p:cNvPr id="1031" name="Picture 8" descr="FAIB_simple_logo">
            <a:extLst>
              <a:ext uri="{FF2B5EF4-FFF2-40B4-BE49-F238E27FC236}">
                <a16:creationId xmlns:a16="http://schemas.microsoft.com/office/drawing/2014/main" id="{74B09F3C-3F22-49F7-BBC1-6D8A099829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238125"/>
            <a:ext cx="2244725" cy="75723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13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13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13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13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13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faib.org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>
            <a:extLst>
              <a:ext uri="{FF2B5EF4-FFF2-40B4-BE49-F238E27FC236}">
                <a16:creationId xmlns:a16="http://schemas.microsoft.com/office/drawing/2014/main" id="{881BBB9B-7723-4A10-B163-0090D05985F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23528" y="2132856"/>
            <a:ext cx="8496944" cy="4032449"/>
          </a:xfrm>
        </p:spPr>
        <p:txBody>
          <a:bodyPr/>
          <a:lstStyle/>
          <a:p>
            <a:pPr eaLnBrk="1" hangingPunct="1"/>
            <a:r>
              <a:rPr lang="fr-BE" altLang="fr-FR" sz="3200" b="1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DEALING WITH YOUR BANK </a:t>
            </a:r>
          </a:p>
          <a:p>
            <a:pPr eaLnBrk="1" hangingPunct="1"/>
            <a:r>
              <a:rPr lang="fr-BE" altLang="fr-FR" sz="3200" b="1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BANKING OBLIGATIONS</a:t>
            </a:r>
          </a:p>
          <a:p>
            <a:pPr eaLnBrk="1" hangingPunct="1"/>
            <a:endParaRPr lang="fr-BE" altLang="fr-FR" b="1" dirty="0">
              <a:solidFill>
                <a:schemeClr val="hlin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fr-BE" altLang="fr-FR" b="1" dirty="0">
                <a:latin typeface="Arial" panose="020B0604020202020204" pitchFamily="34" charset="0"/>
                <a:cs typeface="Arial" panose="020B0604020202020204" pitchFamily="34" charset="0"/>
              </a:rPr>
              <a:t>FAIB GUIDANCE FOR INTERNATIONAL NON PROFIT ASSOCIATIONS –</a:t>
            </a:r>
            <a:r>
              <a:rPr lang="fr-BE" alt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INPAs</a:t>
            </a:r>
            <a:r>
              <a:rPr lang="fr-BE" altLang="fr-FR" b="1" dirty="0">
                <a:latin typeface="Arial" panose="020B0604020202020204" pitchFamily="34" charset="0"/>
                <a:cs typeface="Arial" panose="020B0604020202020204" pitchFamily="34" charset="0"/>
              </a:rPr>
              <a:t> (AISBL/IVZW)</a:t>
            </a:r>
          </a:p>
          <a:p>
            <a:pPr eaLnBrk="1" hangingPunct="1"/>
            <a:endParaRPr lang="fr-BE" alt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fr-BE" altLang="fr-FR" b="1" dirty="0">
                <a:latin typeface="Arial" panose="020B0604020202020204" pitchFamily="34" charset="0"/>
                <a:cs typeface="Arial" panose="020B0604020202020204" pitchFamily="34" charset="0"/>
              </a:rPr>
              <a:t>Adrian HARRIS</a:t>
            </a:r>
          </a:p>
          <a:p>
            <a:pPr eaLnBrk="1" hangingPunct="1"/>
            <a:r>
              <a:rPr lang="fr-BE" altLang="fr-FR" b="1" dirty="0">
                <a:latin typeface="Arial" panose="020B0604020202020204" pitchFamily="34" charset="0"/>
                <a:cs typeface="Arial" panose="020B0604020202020204" pitchFamily="34" charset="0"/>
              </a:rPr>
              <a:t>FAIB PRESIDENT</a:t>
            </a:r>
          </a:p>
          <a:p>
            <a:pPr eaLnBrk="1" hangingPunct="1"/>
            <a:endParaRPr lang="fr-FR" altLang="fr-F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4" name="Rectangle 7">
            <a:extLst>
              <a:ext uri="{FF2B5EF4-FFF2-40B4-BE49-F238E27FC236}">
                <a16:creationId xmlns:a16="http://schemas.microsoft.com/office/drawing/2014/main" id="{309A925D-3D59-4240-9FAA-17AF6EC50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113" y="404813"/>
            <a:ext cx="59055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fr-FR" sz="1900" b="1">
                <a:solidFill>
                  <a:schemeClr val="hlink"/>
                </a:solidFill>
                <a:latin typeface="Arial" panose="020B0604020202020204" pitchFamily="34" charset="0"/>
              </a:rPr>
              <a:t>Federation of European &amp; international associations based in Belgium, asbl</a:t>
            </a:r>
            <a:endParaRPr lang="fr-FR" altLang="fr-FR" sz="1900" b="1">
              <a:solidFill>
                <a:srgbClr val="003399"/>
              </a:solidFill>
              <a:latin typeface="Arial Unicode MS" panose="020B0604020202020204" pitchFamily="34" charset="-128"/>
            </a:endParaRPr>
          </a:p>
        </p:txBody>
      </p:sp>
      <p:pic>
        <p:nvPicPr>
          <p:cNvPr id="15365" name="Picture 8">
            <a:extLst>
              <a:ext uri="{FF2B5EF4-FFF2-40B4-BE49-F238E27FC236}">
                <a16:creationId xmlns:a16="http://schemas.microsoft.com/office/drawing/2014/main" id="{5938FDA8-835B-4790-8436-287A4E6F7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0350"/>
            <a:ext cx="2700337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8159998D-1161-416C-B941-750A0F059B9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32138" y="472343"/>
            <a:ext cx="4895850" cy="4333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fr-BE" altLang="fr-FR" sz="3200" b="1" dirty="0">
                <a:solidFill>
                  <a:schemeClr val="hlink"/>
                </a:solidFill>
              </a:rPr>
              <a:t>FAIB</a:t>
            </a:r>
            <a:r>
              <a:rPr lang="fr-BE" altLang="fr-FR" sz="3200" dirty="0"/>
              <a:t> 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DABA5A7F-8C20-4750-AD39-29A81511DC2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35496" y="1412776"/>
            <a:ext cx="9001000" cy="4680050"/>
          </a:xfrm>
        </p:spPr>
        <p:txBody>
          <a:bodyPr/>
          <a:lstStyle/>
          <a:p>
            <a:pPr eaLnBrk="1" hangingPunct="1"/>
            <a:r>
              <a:rPr lang="en-CA" altLang="fr-FR" sz="2000" dirty="0">
                <a:latin typeface="Arial" panose="020B0604020202020204" pitchFamily="34" charset="0"/>
                <a:cs typeface="Arial" panose="020B0604020202020204" pitchFamily="34" charset="0"/>
              </a:rPr>
              <a:t>The FAIB was set  up in 1949 and has some 300 members (essentially INPAs), as well as sponsors who support our work and our members</a:t>
            </a:r>
          </a:p>
          <a:p>
            <a:pPr eaLnBrk="1" hangingPunct="1"/>
            <a:r>
              <a:rPr lang="en-CA" altLang="fr-FR" sz="2000" dirty="0">
                <a:latin typeface="Arial" panose="020B0604020202020204" pitchFamily="34" charset="0"/>
                <a:cs typeface="Arial" panose="020B0604020202020204" pitchFamily="34" charset="0"/>
              </a:rPr>
              <a:t>Our membership includes mainly trade and professional associations and NGOs all of which categories are represented at Board level </a:t>
            </a:r>
          </a:p>
          <a:p>
            <a:pPr eaLnBrk="1" hangingPunct="1"/>
            <a:r>
              <a:rPr lang="en-GB" altLang="fr-FR" sz="2000" dirty="0">
                <a:latin typeface="Arial" panose="020B0604020202020204" pitchFamily="34" charset="0"/>
                <a:cs typeface="Arial" panose="020B0604020202020204" pitchFamily="34" charset="0"/>
              </a:rPr>
              <a:t>Our main objectives:</a:t>
            </a:r>
          </a:p>
          <a:p>
            <a:pPr lvl="1" eaLnBrk="1" hangingPunct="1"/>
            <a:r>
              <a:rPr lang="en-GB" altLang="fr-FR" sz="1800" dirty="0">
                <a:latin typeface="Arial" panose="020B0604020202020204" pitchFamily="34" charset="0"/>
                <a:cs typeface="Arial" panose="020B0604020202020204" pitchFamily="34" charset="0"/>
              </a:rPr>
              <a:t>To encourage European &amp; international associations to set up in Belgium</a:t>
            </a:r>
          </a:p>
          <a:p>
            <a:pPr lvl="1" eaLnBrk="1" hangingPunct="1"/>
            <a:r>
              <a:rPr lang="en-GB" altLang="fr-FR" sz="1800" dirty="0">
                <a:latin typeface="Arial" panose="020B0604020202020204" pitchFamily="34" charset="0"/>
                <a:cs typeface="Arial" panose="020B0604020202020204" pitchFamily="34" charset="0"/>
              </a:rPr>
              <a:t>To defend the interests of our members towards the Belgian administration,  regulators, etc., by working on the practical issues members face – this of course with a view to making life simpler for INPAs  and their staff</a:t>
            </a:r>
          </a:p>
          <a:p>
            <a:pPr lvl="1" eaLnBrk="1" hangingPunct="1"/>
            <a:r>
              <a:rPr lang="en-GB" altLang="fr-FR" sz="1800" dirty="0">
                <a:latin typeface="Arial" panose="020B0604020202020204" pitchFamily="34" charset="0"/>
                <a:cs typeface="Arial" panose="020B0604020202020204" pitchFamily="34" charset="0"/>
              </a:rPr>
              <a:t>To keep members up to date on regulatory / administrative changes through our publications (FAIB News and guides), events and mails </a:t>
            </a:r>
          </a:p>
          <a:p>
            <a:pPr lvl="1" eaLnBrk="1" hangingPunct="1"/>
            <a:r>
              <a:rPr lang="en-GB" altLang="fr-FR" sz="1800" dirty="0">
                <a:latin typeface="Arial" panose="020B0604020202020204" pitchFamily="34" charset="0"/>
                <a:cs typeface="Arial" panose="020B0604020202020204" pitchFamily="34" charset="0"/>
              </a:rPr>
              <a:t>To assist members through carrying out and publishing surveys and joint studies on areas within our remit: salary studies, economic surveys…</a:t>
            </a:r>
          </a:p>
          <a:p>
            <a:pPr lvl="1" eaLnBrk="1" hangingPunct="1"/>
            <a:r>
              <a:rPr lang="en-GB" altLang="fr-FR" sz="1800" dirty="0">
                <a:latin typeface="Arial" panose="020B0604020202020204" pitchFamily="34" charset="0"/>
                <a:cs typeface="Arial" panose="020B0604020202020204" pitchFamily="34" charset="0"/>
              </a:rPr>
              <a:t>To push for the legal recognition of associations and the association movement by Belgian, European and international authorities</a:t>
            </a:r>
          </a:p>
          <a:p>
            <a:pPr lvl="1" eaLnBrk="1" hangingPunct="1"/>
            <a:endParaRPr lang="en-GB" alt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CA" alt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2" name="Footer Placeholder 3">
            <a:extLst>
              <a:ext uri="{FF2B5EF4-FFF2-40B4-BE49-F238E27FC236}">
                <a16:creationId xmlns:a16="http://schemas.microsoft.com/office/drawing/2014/main" id="{7023BF5E-46BB-4D64-8A1B-2C25CC484888}"/>
              </a:ext>
            </a:extLst>
          </p:cNvPr>
          <p:cNvSpPr txBox="1">
            <a:spLocks noGrp="1"/>
          </p:cNvSpPr>
          <p:nvPr/>
        </p:nvSpPr>
        <p:spPr bwMode="auto">
          <a:xfrm>
            <a:off x="971550" y="6308725"/>
            <a:ext cx="7273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fr-FR" sz="1400" b="1" dirty="0">
                <a:solidFill>
                  <a:schemeClr val="hlink"/>
                </a:solidFill>
                <a:latin typeface="Arial" panose="020B0604020202020204" pitchFamily="34" charset="0"/>
              </a:rPr>
              <a:t>Federation of European &amp; international associations based in Belgium</a:t>
            </a:r>
          </a:p>
        </p:txBody>
      </p:sp>
      <p:sp>
        <p:nvSpPr>
          <p:cNvPr id="17413" name="Slide Number Placeholder 4">
            <a:extLst>
              <a:ext uri="{FF2B5EF4-FFF2-40B4-BE49-F238E27FC236}">
                <a16:creationId xmlns:a16="http://schemas.microsoft.com/office/drawing/2014/main" id="{FA4ED9D5-FDD5-487F-8F83-D6E71EB74F60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9BF93B8-0A8E-4916-8720-9B1164BD457E}" type="slidenum">
              <a:rPr lang="en-GB" altLang="fr-FR" sz="1400"/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GB" altLang="fr-FR" sz="1400" dirty="0"/>
          </a:p>
        </p:txBody>
      </p:sp>
      <p:pic>
        <p:nvPicPr>
          <p:cNvPr id="17414" name="Picture 7">
            <a:extLst>
              <a:ext uri="{FF2B5EF4-FFF2-40B4-BE49-F238E27FC236}">
                <a16:creationId xmlns:a16="http://schemas.microsoft.com/office/drawing/2014/main" id="{B485D6F8-4D05-40D3-860A-E8E7F2260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60350"/>
            <a:ext cx="2376487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DA3CD66-B7B3-4F80-9865-BB41CEF2272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059113" y="404813"/>
            <a:ext cx="5724525" cy="6477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GB" altLang="fr-FR" sz="3200" b="1" dirty="0">
                <a:solidFill>
                  <a:schemeClr val="hlink"/>
                </a:solidFill>
              </a:rPr>
              <a:t>FAIB ON THE GROUND… 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6958AF2-D256-4A54-9C25-8D23BA4AF93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82930" y="1354138"/>
            <a:ext cx="8928993" cy="4714875"/>
          </a:xfrm>
        </p:spPr>
        <p:txBody>
          <a:bodyPr/>
          <a:lstStyle/>
          <a:p>
            <a:pPr marL="0" indent="0">
              <a:buNone/>
            </a:pPr>
            <a:r>
              <a:rPr lang="fr-BE" altLang="fr-FR" sz="2200" dirty="0">
                <a:latin typeface="Arial" panose="020B0604020202020204" pitchFamily="34" charset="0"/>
                <a:cs typeface="Arial" panose="020B0604020202020204" pitchFamily="34" charset="0"/>
              </a:rPr>
              <a:t>Examples: </a:t>
            </a:r>
            <a:endParaRPr lang="en-GB" altLang="fr-F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fr-FR" sz="2200" dirty="0">
                <a:latin typeface="Arial" panose="020B0604020202020204" pitchFamily="34" charset="0"/>
                <a:cs typeface="Arial" panose="020B0604020202020204" pitchFamily="34" charset="0"/>
              </a:rPr>
              <a:t>VAT: convince Belgian tax authorities to clarify the status of INPAs on the issue of VAT. Outcome: a flexible system which answers the needs of our wide constituency</a:t>
            </a:r>
          </a:p>
          <a:p>
            <a:r>
              <a:rPr lang="en-GB" altLang="fr-FR" sz="2200" dirty="0">
                <a:latin typeface="Arial" panose="020B0604020202020204" pitchFamily="34" charset="0"/>
                <a:cs typeface="Arial" panose="020B0604020202020204" pitchFamily="34" charset="0"/>
              </a:rPr>
              <a:t>European Joint Transparency Register: adoption of a common position on the issue in spite of our wide-ranging membership </a:t>
            </a:r>
          </a:p>
          <a:p>
            <a:r>
              <a:rPr lang="en-GB" altLang="fr-FR" sz="2200" dirty="0">
                <a:latin typeface="Arial" panose="020B0604020202020204" pitchFamily="34" charset="0"/>
                <a:cs typeface="Arial" panose="020B0604020202020204" pitchFamily="34" charset="0"/>
              </a:rPr>
              <a:t>Actively working to shape the ongoing revision of the Belgian corporate law in areas specifically impacting INPAs</a:t>
            </a:r>
          </a:p>
          <a:p>
            <a:r>
              <a:rPr lang="en-GB" altLang="fr-FR" sz="2200" dirty="0">
                <a:latin typeface="Arial" panose="020B0604020202020204" pitchFamily="34" charset="0"/>
                <a:cs typeface="Arial" panose="020B0604020202020204" pitchFamily="34" charset="0"/>
              </a:rPr>
              <a:t>Regular expert-led events on core issues such as taxation in Belgium, social security issues, employment law, GDPR, etc.  </a:t>
            </a:r>
          </a:p>
          <a:p>
            <a:r>
              <a:rPr lang="en-GB" altLang="fr-FR" sz="2200" dirty="0">
                <a:latin typeface="Arial" panose="020B0604020202020204" pitchFamily="34" charset="0"/>
                <a:cs typeface="Arial" panose="020B0604020202020204" pitchFamily="34" charset="0"/>
              </a:rPr>
              <a:t>Support to the European Association Summit (EAS)</a:t>
            </a:r>
          </a:p>
          <a:p>
            <a:r>
              <a:rPr lang="en-GB" altLang="fr-FR" sz="2200" dirty="0">
                <a:latin typeface="Arial" panose="020B0604020202020204" pitchFamily="34" charset="0"/>
                <a:cs typeface="Arial" panose="020B0604020202020204" pitchFamily="34" charset="0"/>
              </a:rPr>
              <a:t>And now, publication for members of a new section of FAIB’s guide for INPAs, dealing with banks and banking obligations</a:t>
            </a:r>
          </a:p>
          <a:p>
            <a:endParaRPr lang="en-GB" alt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4" name="Footer Placeholder 4">
            <a:extLst>
              <a:ext uri="{FF2B5EF4-FFF2-40B4-BE49-F238E27FC236}">
                <a16:creationId xmlns:a16="http://schemas.microsoft.com/office/drawing/2014/main" id="{6AD8BAEC-99BF-41E3-8684-1E76C77F6199}"/>
              </a:ext>
            </a:extLst>
          </p:cNvPr>
          <p:cNvSpPr txBox="1">
            <a:spLocks noGrp="1"/>
          </p:cNvSpPr>
          <p:nvPr/>
        </p:nvSpPr>
        <p:spPr bwMode="auto">
          <a:xfrm>
            <a:off x="684213" y="6237288"/>
            <a:ext cx="74898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fr-FR" sz="1400" b="1">
                <a:solidFill>
                  <a:schemeClr val="hlink"/>
                </a:solidFill>
                <a:latin typeface="Arial" panose="020B0604020202020204" pitchFamily="34" charset="0"/>
              </a:rPr>
              <a:t>Federation of European &amp; international associations based in Belgium</a:t>
            </a:r>
          </a:p>
        </p:txBody>
      </p:sp>
      <p:sp>
        <p:nvSpPr>
          <p:cNvPr id="20485" name="Slide Number Placeholder 5">
            <a:extLst>
              <a:ext uri="{FF2B5EF4-FFF2-40B4-BE49-F238E27FC236}">
                <a16:creationId xmlns:a16="http://schemas.microsoft.com/office/drawing/2014/main" id="{9824CBAD-B59E-42BC-83DF-E7A63032C168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E1C60E3-8985-4A46-A97B-E6581F1A711E}" type="slidenum">
              <a:rPr lang="en-GB" altLang="fr-FR" sz="1400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GB" altLang="fr-FR" sz="1400">
              <a:latin typeface="Arial" panose="020B0604020202020204" pitchFamily="34" charset="0"/>
            </a:endParaRPr>
          </a:p>
        </p:txBody>
      </p:sp>
      <p:pic>
        <p:nvPicPr>
          <p:cNvPr id="20486" name="Picture 7">
            <a:extLst>
              <a:ext uri="{FF2B5EF4-FFF2-40B4-BE49-F238E27FC236}">
                <a16:creationId xmlns:a16="http://schemas.microsoft.com/office/drawing/2014/main" id="{DBB47B5E-474D-4F05-A889-0B867B49B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0350"/>
            <a:ext cx="2700337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23E46FD2-A208-4F65-ADCF-F446F73C1DE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059113" y="404813"/>
            <a:ext cx="5724525" cy="6477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GB" altLang="fr-FR" sz="3200" b="1" dirty="0">
                <a:solidFill>
                  <a:schemeClr val="hlink"/>
                </a:solidFill>
              </a:rPr>
              <a:t>WHY A “BANKING GUIDE” ? 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C058CED-EF3D-40DC-A6F3-06413BF2A2D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30213" y="1547813"/>
            <a:ext cx="8353425" cy="4248150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Ø"/>
              <a:defRPr/>
            </a:pPr>
            <a:endParaRPr lang="en-GB" alt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GB" alt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GB" alt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2" name="Footer Placeholder 4">
            <a:extLst>
              <a:ext uri="{FF2B5EF4-FFF2-40B4-BE49-F238E27FC236}">
                <a16:creationId xmlns:a16="http://schemas.microsoft.com/office/drawing/2014/main" id="{29B1D3B7-537D-4822-8865-C722EB325DEA}"/>
              </a:ext>
            </a:extLst>
          </p:cNvPr>
          <p:cNvSpPr txBox="1">
            <a:spLocks noGrp="1"/>
          </p:cNvSpPr>
          <p:nvPr/>
        </p:nvSpPr>
        <p:spPr bwMode="auto">
          <a:xfrm>
            <a:off x="684213" y="6237288"/>
            <a:ext cx="74898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fr-FR" sz="1400" b="1">
                <a:solidFill>
                  <a:schemeClr val="hlink"/>
                </a:solidFill>
                <a:latin typeface="Arial" panose="020B0604020202020204" pitchFamily="34" charset="0"/>
              </a:rPr>
              <a:t>Federation of European &amp; international associations based in Belgium</a:t>
            </a:r>
          </a:p>
        </p:txBody>
      </p:sp>
      <p:sp>
        <p:nvSpPr>
          <p:cNvPr id="22533" name="Slide Number Placeholder 5">
            <a:extLst>
              <a:ext uri="{FF2B5EF4-FFF2-40B4-BE49-F238E27FC236}">
                <a16:creationId xmlns:a16="http://schemas.microsoft.com/office/drawing/2014/main" id="{0FB88FF8-495C-4CE1-B0E5-59C79AFDAB25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9C4F427-46D9-4784-84DB-ED1E321F7FB2}" type="slidenum">
              <a:rPr lang="en-GB" altLang="fr-FR" sz="1400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GB" altLang="fr-FR" sz="1400">
              <a:latin typeface="Arial" panose="020B0604020202020204" pitchFamily="34" charset="0"/>
            </a:endParaRPr>
          </a:p>
        </p:txBody>
      </p:sp>
      <p:pic>
        <p:nvPicPr>
          <p:cNvPr id="22534" name="Picture 7">
            <a:extLst>
              <a:ext uri="{FF2B5EF4-FFF2-40B4-BE49-F238E27FC236}">
                <a16:creationId xmlns:a16="http://schemas.microsoft.com/office/drawing/2014/main" id="{1FE04FC9-EC2D-4ED2-ABC9-45222008C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0350"/>
            <a:ext cx="2700337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573538-60DD-4A55-87DB-606C69714176}"/>
              </a:ext>
            </a:extLst>
          </p:cNvPr>
          <p:cNvSpPr/>
          <p:nvPr/>
        </p:nvSpPr>
        <p:spPr>
          <a:xfrm>
            <a:off x="249724" y="1559202"/>
            <a:ext cx="8714764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Dealing with banks is part of the normal life of any CEO or COO, whether in a company or in an association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sz="2200" dirty="0"/>
              <a:t>F</a:t>
            </a:r>
            <a:r>
              <a:rPr lang="en-GB" sz="2200" dirty="0"/>
              <a:t>or INPAs, with most if not all of their Board members living abroad, changes in President and Board members often impact  the day to day management of accounts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Moreover, with the EU and now national regulators joyfully regulating the banking sector, a mass of new  regulation affecting banks and their customers has sprung up in recent years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FAIB has therefore worked with ING to provide a compact guidance document for its members:  this provides outline information on the legal requirements faced by associations and their bankers and gives some tips on how to ensure that relations are as smooth as possible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23E46FD2-A208-4F65-ADCF-F446F73C1DE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987823" y="254514"/>
            <a:ext cx="5976789" cy="94829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GB" altLang="fr-FR" sz="3200" b="1" dirty="0">
                <a:solidFill>
                  <a:schemeClr val="hlink"/>
                </a:solidFill>
              </a:rPr>
              <a:t>MAIN ISSUES IN THE GUIDE:  TO START…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C058CED-EF3D-40DC-A6F3-06413BF2A2D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395287" y="1556792"/>
            <a:ext cx="8353425" cy="4248150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altLang="fr-FR" sz="2200" dirty="0">
                <a:latin typeface="Arial" panose="020B0604020202020204" pitchFamily="34" charset="0"/>
                <a:cs typeface="Arial" panose="020B0604020202020204" pitchFamily="34" charset="0"/>
              </a:rPr>
              <a:t>Getting off to a good start: the statutes of your INPA </a:t>
            </a:r>
          </a:p>
          <a:p>
            <a:pPr lvl="2">
              <a:buFont typeface="Arial" panose="020B0604020202020204" pitchFamily="34" charset="0"/>
              <a:buChar char="•"/>
              <a:defRPr/>
            </a:pPr>
            <a:r>
              <a:rPr lang="en-GB" altLang="fr-FR" dirty="0">
                <a:latin typeface="Arial" panose="020B0604020202020204" pitchFamily="34" charset="0"/>
                <a:cs typeface="Arial" panose="020B0604020202020204" pitchFamily="34" charset="0"/>
              </a:rPr>
              <a:t>Are they clear?</a:t>
            </a:r>
          </a:p>
          <a:p>
            <a:pPr lvl="2">
              <a:buFont typeface="Arial" panose="020B0604020202020204" pitchFamily="34" charset="0"/>
              <a:buChar char="•"/>
              <a:defRPr/>
            </a:pPr>
            <a:r>
              <a:rPr lang="en-GB" altLang="fr-FR" dirty="0">
                <a:latin typeface="Arial" panose="020B0604020202020204" pitchFamily="34" charset="0"/>
                <a:cs typeface="Arial" panose="020B0604020202020204" pitchFamily="34" charset="0"/>
              </a:rPr>
              <a:t>Who is allowed to represent the INPA? </a:t>
            </a:r>
          </a:p>
          <a:p>
            <a:pPr lvl="2">
              <a:buFont typeface="Arial" panose="020B0604020202020204" pitchFamily="34" charset="0"/>
              <a:buChar char="•"/>
              <a:defRPr/>
            </a:pPr>
            <a:r>
              <a:rPr lang="en-GB" altLang="fr-FR" dirty="0">
                <a:latin typeface="Arial" panose="020B0604020202020204" pitchFamily="34" charset="0"/>
                <a:cs typeface="Arial" panose="020B0604020202020204" pitchFamily="34" charset="0"/>
              </a:rPr>
              <a:t>Are you properly represented in Belgium?  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altLang="fr-FR" sz="2200" dirty="0">
                <a:latin typeface="Arial" panose="020B0604020202020204" pitchFamily="34" charset="0"/>
                <a:cs typeface="Arial" panose="020B0604020202020204" pitchFamily="34" charset="0"/>
              </a:rPr>
              <a:t>What is the law’s understanding of “daily management” (</a:t>
            </a:r>
            <a:r>
              <a:rPr lang="en-GB" altLang="fr-FR" sz="2200" dirty="0" err="1">
                <a:latin typeface="Arial" panose="020B0604020202020204" pitchFamily="34" charset="0"/>
                <a:cs typeface="Arial" panose="020B0604020202020204" pitchFamily="34" charset="0"/>
              </a:rPr>
              <a:t>gestion</a:t>
            </a:r>
            <a:r>
              <a:rPr lang="en-GB" altLang="fr-FR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fr-FR" sz="2200" dirty="0" err="1">
                <a:latin typeface="Arial" panose="020B0604020202020204" pitchFamily="34" charset="0"/>
                <a:cs typeface="Arial" panose="020B0604020202020204" pitchFamily="34" charset="0"/>
              </a:rPr>
              <a:t>journalière</a:t>
            </a:r>
            <a:r>
              <a:rPr lang="en-GB" altLang="fr-FR" sz="2200" dirty="0">
                <a:latin typeface="Arial" panose="020B0604020202020204" pitchFamily="34" charset="0"/>
                <a:cs typeface="Arial" panose="020B0604020202020204" pitchFamily="34" charset="0"/>
              </a:rPr>
              <a:t>)?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altLang="fr-FR" sz="2200" dirty="0">
                <a:latin typeface="Arial" panose="020B0604020202020204" pitchFamily="34" charset="0"/>
                <a:cs typeface="Arial" panose="020B0604020202020204" pitchFamily="34" charset="0"/>
              </a:rPr>
              <a:t>Opening a bank account: </a:t>
            </a:r>
          </a:p>
          <a:p>
            <a:pPr lvl="2">
              <a:buFont typeface="Arial" panose="020B0604020202020204" pitchFamily="34" charset="0"/>
              <a:buChar char="•"/>
              <a:defRPr/>
            </a:pPr>
            <a:r>
              <a:rPr lang="en-GB" altLang="fr-FR" dirty="0">
                <a:latin typeface="Arial" panose="020B0604020202020204" pitchFamily="34" charset="0"/>
                <a:cs typeface="Arial" panose="020B0604020202020204" pitchFamily="34" charset="0"/>
              </a:rPr>
              <a:t>What do banks require at the level of statutes and registration?</a:t>
            </a:r>
          </a:p>
          <a:p>
            <a:pPr lvl="2">
              <a:buFont typeface="Arial" panose="020B0604020202020204" pitchFamily="34" charset="0"/>
              <a:buChar char="•"/>
              <a:defRPr/>
            </a:pPr>
            <a:r>
              <a:rPr lang="en-GB" altLang="fr-FR" dirty="0">
                <a:latin typeface="Arial" panose="020B0604020202020204" pitchFamily="34" charset="0"/>
                <a:cs typeface="Arial" panose="020B0604020202020204" pitchFamily="34" charset="0"/>
              </a:rPr>
              <a:t>Account signatories?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altLang="fr-FR" sz="2200" dirty="0">
                <a:latin typeface="Arial" panose="020B0604020202020204" pitchFamily="34" charset="0"/>
                <a:cs typeface="Arial" panose="020B0604020202020204" pitchFamily="34" charset="0"/>
              </a:rPr>
              <a:t>Banking operations: security in an era of phishing…  and practical issues</a:t>
            </a:r>
          </a:p>
        </p:txBody>
      </p:sp>
      <p:sp>
        <p:nvSpPr>
          <p:cNvPr id="22532" name="Footer Placeholder 4">
            <a:extLst>
              <a:ext uri="{FF2B5EF4-FFF2-40B4-BE49-F238E27FC236}">
                <a16:creationId xmlns:a16="http://schemas.microsoft.com/office/drawing/2014/main" id="{29B1D3B7-537D-4822-8865-C722EB325DEA}"/>
              </a:ext>
            </a:extLst>
          </p:cNvPr>
          <p:cNvSpPr txBox="1">
            <a:spLocks noGrp="1"/>
          </p:cNvSpPr>
          <p:nvPr/>
        </p:nvSpPr>
        <p:spPr bwMode="auto">
          <a:xfrm>
            <a:off x="684213" y="6237288"/>
            <a:ext cx="74898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fr-FR" sz="1400" b="1">
                <a:solidFill>
                  <a:schemeClr val="hlink"/>
                </a:solidFill>
                <a:latin typeface="Arial" panose="020B0604020202020204" pitchFamily="34" charset="0"/>
              </a:rPr>
              <a:t>Federation of European &amp; international associations based in Belgium</a:t>
            </a:r>
          </a:p>
        </p:txBody>
      </p:sp>
      <p:sp>
        <p:nvSpPr>
          <p:cNvPr id="22533" name="Slide Number Placeholder 5">
            <a:extLst>
              <a:ext uri="{FF2B5EF4-FFF2-40B4-BE49-F238E27FC236}">
                <a16:creationId xmlns:a16="http://schemas.microsoft.com/office/drawing/2014/main" id="{0FB88FF8-495C-4CE1-B0E5-59C79AFDAB25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9C4F427-46D9-4784-84DB-ED1E321F7FB2}" type="slidenum">
              <a:rPr lang="en-GB" altLang="fr-FR" sz="1400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GB" altLang="fr-FR" sz="1400">
              <a:latin typeface="Arial" panose="020B0604020202020204" pitchFamily="34" charset="0"/>
            </a:endParaRPr>
          </a:p>
        </p:txBody>
      </p:sp>
      <p:pic>
        <p:nvPicPr>
          <p:cNvPr id="22534" name="Picture 7">
            <a:extLst>
              <a:ext uri="{FF2B5EF4-FFF2-40B4-BE49-F238E27FC236}">
                <a16:creationId xmlns:a16="http://schemas.microsoft.com/office/drawing/2014/main" id="{1FE04FC9-EC2D-4ED2-ABC9-45222008C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0350"/>
            <a:ext cx="2700337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6892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23E46FD2-A208-4F65-ADCF-F446F73C1DE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771801" y="263331"/>
            <a:ext cx="6303618" cy="86302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GB" altLang="fr-FR" sz="3100" b="1" dirty="0">
                <a:solidFill>
                  <a:schemeClr val="hlink"/>
                </a:solidFill>
              </a:rPr>
              <a:t>MAIN ISSUES IN THE GUIDE:</a:t>
            </a:r>
            <a:br>
              <a:rPr lang="en-GB" altLang="fr-FR" sz="3100" b="1" dirty="0">
                <a:solidFill>
                  <a:schemeClr val="hlink"/>
                </a:solidFill>
              </a:rPr>
            </a:br>
            <a:r>
              <a:rPr lang="en-GB" altLang="fr-FR" sz="3100" b="1" dirty="0">
                <a:solidFill>
                  <a:schemeClr val="hlink"/>
                </a:solidFill>
              </a:rPr>
              <a:t>REGULATORY REQUIREMENTS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C058CED-EF3D-40DC-A6F3-06413BF2A2D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74138" y="1354138"/>
            <a:ext cx="8641208" cy="4800253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altLang="fr-FR" sz="2200" dirty="0">
                <a:latin typeface="Arial" panose="020B0604020202020204" pitchFamily="34" charset="0"/>
                <a:cs typeface="Arial" panose="020B0604020202020204" pitchFamily="34" charset="0"/>
              </a:rPr>
              <a:t>Regulatory requirements are mushrooming and, with this, the mass of paperwork emanating from banks and authorities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altLang="fr-FR" sz="2200" dirty="0">
                <a:latin typeface="Arial" panose="020B0604020202020204" pitchFamily="34" charset="0"/>
                <a:cs typeface="Arial" panose="020B0604020202020204" pitchFamily="34" charset="0"/>
              </a:rPr>
              <a:t>For once, it was the USA taking the regulatory lead with its “FATCA” - Foreign Account Tax Compliance Act requirements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altLang="fr-FR" sz="2200" dirty="0">
                <a:latin typeface="Arial" panose="020B0604020202020204" pitchFamily="34" charset="0"/>
                <a:cs typeface="Arial" panose="020B0604020202020204" pitchFamily="34" charset="0"/>
              </a:rPr>
              <a:t>But Europe does not like to be left behind and deals with ….:</a:t>
            </a:r>
          </a:p>
          <a:p>
            <a:pPr lvl="2">
              <a:buFont typeface="Arial" panose="020B0604020202020204" pitchFamily="34" charset="0"/>
              <a:buChar char="•"/>
              <a:defRPr/>
            </a:pPr>
            <a:r>
              <a:rPr lang="en-GB" altLang="fr-FR" dirty="0">
                <a:latin typeface="Arial" panose="020B0604020202020204" pitchFamily="34" charset="0"/>
                <a:cs typeface="Arial" panose="020B0604020202020204" pitchFamily="34" charset="0"/>
              </a:rPr>
              <a:t>“Consumer protection”, including of associations, when investing: MIFID I and II and the requirement to have a “LEI” legal entity identifier code</a:t>
            </a:r>
          </a:p>
          <a:p>
            <a:pPr lvl="2">
              <a:buFont typeface="Arial" panose="020B0604020202020204" pitchFamily="34" charset="0"/>
              <a:buChar char="•"/>
              <a:defRPr/>
            </a:pPr>
            <a:r>
              <a:rPr lang="en-GB" altLang="fr-FR" dirty="0">
                <a:latin typeface="Arial" panose="020B0604020202020204" pitchFamily="34" charset="0"/>
                <a:cs typeface="Arial" panose="020B0604020202020204" pitchFamily="34" charset="0"/>
              </a:rPr>
              <a:t>“Transparency” with “UBO” – identification of the ultimate beneficial owner… (In an association???) </a:t>
            </a:r>
          </a:p>
          <a:p>
            <a:pPr lvl="2">
              <a:buFont typeface="Arial" panose="020B0604020202020204" pitchFamily="34" charset="0"/>
              <a:buChar char="•"/>
              <a:defRPr/>
            </a:pPr>
            <a:r>
              <a:rPr lang="en-GB" altLang="fr-FR" dirty="0">
                <a:latin typeface="Arial" panose="020B0604020202020204" pitchFamily="34" charset="0"/>
                <a:cs typeface="Arial" panose="020B0604020202020204" pitchFamily="34" charset="0"/>
              </a:rPr>
              <a:t>“Tax transparency” with “CRS”  the common reporting standard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altLang="fr-FR" sz="2200" dirty="0">
                <a:latin typeface="Arial" panose="020B0604020202020204" pitchFamily="34" charset="0"/>
                <a:cs typeface="Arial" panose="020B0604020202020204" pitchFamily="34" charset="0"/>
              </a:rPr>
              <a:t>And nor does Belgium, with added administrative requirements for the management of UBOs by associations</a:t>
            </a:r>
            <a:endParaRPr lang="en-GB" alt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2" name="Footer Placeholder 4">
            <a:extLst>
              <a:ext uri="{FF2B5EF4-FFF2-40B4-BE49-F238E27FC236}">
                <a16:creationId xmlns:a16="http://schemas.microsoft.com/office/drawing/2014/main" id="{29B1D3B7-537D-4822-8865-C722EB325DEA}"/>
              </a:ext>
            </a:extLst>
          </p:cNvPr>
          <p:cNvSpPr txBox="1">
            <a:spLocks noGrp="1"/>
          </p:cNvSpPr>
          <p:nvPr/>
        </p:nvSpPr>
        <p:spPr bwMode="auto">
          <a:xfrm>
            <a:off x="684213" y="6237288"/>
            <a:ext cx="74898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fr-FR" sz="1400" b="1" dirty="0">
                <a:solidFill>
                  <a:schemeClr val="hlink"/>
                </a:solidFill>
                <a:latin typeface="Arial" panose="020B0604020202020204" pitchFamily="34" charset="0"/>
              </a:rPr>
              <a:t>Federation of European &amp; international associations based in Belgium</a:t>
            </a:r>
          </a:p>
        </p:txBody>
      </p:sp>
      <p:sp>
        <p:nvSpPr>
          <p:cNvPr id="22533" name="Slide Number Placeholder 5">
            <a:extLst>
              <a:ext uri="{FF2B5EF4-FFF2-40B4-BE49-F238E27FC236}">
                <a16:creationId xmlns:a16="http://schemas.microsoft.com/office/drawing/2014/main" id="{0FB88FF8-495C-4CE1-B0E5-59C79AFDAB25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9C4F427-46D9-4784-84DB-ED1E321F7FB2}" type="slidenum">
              <a:rPr lang="en-GB" altLang="fr-FR" sz="1400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GB" altLang="fr-FR" sz="1400">
              <a:latin typeface="Arial" panose="020B0604020202020204" pitchFamily="34" charset="0"/>
            </a:endParaRPr>
          </a:p>
        </p:txBody>
      </p:sp>
      <p:pic>
        <p:nvPicPr>
          <p:cNvPr id="22534" name="Picture 7">
            <a:extLst>
              <a:ext uri="{FF2B5EF4-FFF2-40B4-BE49-F238E27FC236}">
                <a16:creationId xmlns:a16="http://schemas.microsoft.com/office/drawing/2014/main" id="{1FE04FC9-EC2D-4ED2-ABC9-45222008C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9" y="260350"/>
            <a:ext cx="2592412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4057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23E46FD2-A208-4F65-ADCF-F446F73C1DE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879724" y="263331"/>
            <a:ext cx="6228779" cy="86302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fr-BE" altLang="fr-FR" sz="3200" b="1" dirty="0">
                <a:solidFill>
                  <a:schemeClr val="hlink"/>
                </a:solidFill>
              </a:rPr>
              <a:t>CONCLUSIONS </a:t>
            </a:r>
            <a:endParaRPr lang="en-GB" altLang="fr-FR" sz="3200" b="1" dirty="0">
              <a:solidFill>
                <a:schemeClr val="hlink"/>
              </a:solidFill>
            </a:endParaRP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C058CED-EF3D-40DC-A6F3-06413BF2A2D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505" y="1673278"/>
            <a:ext cx="8641208" cy="4395734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Dealing with banks and financial regulations is not always easy for associations going about their daily business in Brussels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en-GB" altLang="fr-F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en-GB" altLang="fr-F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en-GB" altLang="fr-F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en-GB" altLang="fr-F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en-GB" altLang="fr-F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en-GB" altLang="fr-F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But with a little help, forward planning and guidance from FAIB, it does not need to be an administrative hell… </a:t>
            </a:r>
          </a:p>
        </p:txBody>
      </p:sp>
      <p:sp>
        <p:nvSpPr>
          <p:cNvPr id="22532" name="Footer Placeholder 4">
            <a:extLst>
              <a:ext uri="{FF2B5EF4-FFF2-40B4-BE49-F238E27FC236}">
                <a16:creationId xmlns:a16="http://schemas.microsoft.com/office/drawing/2014/main" id="{29B1D3B7-537D-4822-8865-C722EB325DEA}"/>
              </a:ext>
            </a:extLst>
          </p:cNvPr>
          <p:cNvSpPr txBox="1">
            <a:spLocks noGrp="1"/>
          </p:cNvSpPr>
          <p:nvPr/>
        </p:nvSpPr>
        <p:spPr bwMode="auto">
          <a:xfrm>
            <a:off x="684213" y="6237288"/>
            <a:ext cx="74898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fr-FR" sz="1400" b="1" dirty="0">
                <a:solidFill>
                  <a:schemeClr val="hlink"/>
                </a:solidFill>
                <a:latin typeface="Arial" panose="020B0604020202020204" pitchFamily="34" charset="0"/>
              </a:rPr>
              <a:t>Federation of European &amp; international associations based in Belgium</a:t>
            </a:r>
          </a:p>
        </p:txBody>
      </p:sp>
      <p:sp>
        <p:nvSpPr>
          <p:cNvPr id="22533" name="Slide Number Placeholder 5">
            <a:extLst>
              <a:ext uri="{FF2B5EF4-FFF2-40B4-BE49-F238E27FC236}">
                <a16:creationId xmlns:a16="http://schemas.microsoft.com/office/drawing/2014/main" id="{0FB88FF8-495C-4CE1-B0E5-59C79AFDAB25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9C4F427-46D9-4784-84DB-ED1E321F7FB2}" type="slidenum">
              <a:rPr lang="en-GB" altLang="fr-FR" sz="1400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GB" altLang="fr-FR" sz="1400">
              <a:latin typeface="Arial" panose="020B0604020202020204" pitchFamily="34" charset="0"/>
            </a:endParaRPr>
          </a:p>
        </p:txBody>
      </p:sp>
      <p:pic>
        <p:nvPicPr>
          <p:cNvPr id="22534" name="Picture 7">
            <a:extLst>
              <a:ext uri="{FF2B5EF4-FFF2-40B4-BE49-F238E27FC236}">
                <a16:creationId xmlns:a16="http://schemas.microsoft.com/office/drawing/2014/main" id="{1FE04FC9-EC2D-4ED2-ABC9-45222008C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0350"/>
            <a:ext cx="2700337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46">
            <a:extLst>
              <a:ext uri="{FF2B5EF4-FFF2-40B4-BE49-F238E27FC236}">
                <a16:creationId xmlns:a16="http://schemas.microsoft.com/office/drawing/2014/main" id="{60B63A69-5839-4B8E-B5E2-3CB21C7AC599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2500817"/>
            <a:ext cx="1871663" cy="2430780"/>
            <a:chOff x="1915" y="1488"/>
            <a:chExt cx="1382" cy="1632"/>
          </a:xfrm>
        </p:grpSpPr>
        <p:sp>
          <p:nvSpPr>
            <p:cNvPr id="8" name="Text Box 47">
              <a:extLst>
                <a:ext uri="{FF2B5EF4-FFF2-40B4-BE49-F238E27FC236}">
                  <a16:creationId xmlns:a16="http://schemas.microsoft.com/office/drawing/2014/main" id="{7EC31972-BE1A-44B8-BEEA-0E8D91A300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5" y="1488"/>
              <a:ext cx="743" cy="1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BE" altLang="en-US" sz="1060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?</a:t>
              </a:r>
              <a:endParaRPr lang="en-GB" altLang="en-US" sz="106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grpSp>
          <p:nvGrpSpPr>
            <p:cNvPr id="9" name="Group 48">
              <a:extLst>
                <a:ext uri="{FF2B5EF4-FFF2-40B4-BE49-F238E27FC236}">
                  <a16:creationId xmlns:a16="http://schemas.microsoft.com/office/drawing/2014/main" id="{609D2CD5-5564-468C-AB3E-1EAB8720F0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6" y="2016"/>
              <a:ext cx="1041" cy="1104"/>
              <a:chOff x="2256" y="2016"/>
              <a:chExt cx="1041" cy="1104"/>
            </a:xfrm>
          </p:grpSpPr>
          <p:sp>
            <p:nvSpPr>
              <p:cNvPr id="10" name="Freeform 49">
                <a:extLst>
                  <a:ext uri="{FF2B5EF4-FFF2-40B4-BE49-F238E27FC236}">
                    <a16:creationId xmlns:a16="http://schemas.microsoft.com/office/drawing/2014/main" id="{1C76F40A-84A8-4985-81C0-D7D36FFFE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4" y="2458"/>
                <a:ext cx="49" cy="68"/>
              </a:xfrm>
              <a:custGeom>
                <a:avLst/>
                <a:gdLst>
                  <a:gd name="T0" fmla="*/ 83 w 130"/>
                  <a:gd name="T1" fmla="*/ 0 h 181"/>
                  <a:gd name="T2" fmla="*/ 85 w 130"/>
                  <a:gd name="T3" fmla="*/ 2 h 181"/>
                  <a:gd name="T4" fmla="*/ 88 w 130"/>
                  <a:gd name="T5" fmla="*/ 5 h 181"/>
                  <a:gd name="T6" fmla="*/ 94 w 130"/>
                  <a:gd name="T7" fmla="*/ 8 h 181"/>
                  <a:gd name="T8" fmla="*/ 100 w 130"/>
                  <a:gd name="T9" fmla="*/ 14 h 181"/>
                  <a:gd name="T10" fmla="*/ 108 w 130"/>
                  <a:gd name="T11" fmla="*/ 20 h 181"/>
                  <a:gd name="T12" fmla="*/ 116 w 130"/>
                  <a:gd name="T13" fmla="*/ 26 h 181"/>
                  <a:gd name="T14" fmla="*/ 124 w 130"/>
                  <a:gd name="T15" fmla="*/ 33 h 181"/>
                  <a:gd name="T16" fmla="*/ 130 w 130"/>
                  <a:gd name="T17" fmla="*/ 37 h 181"/>
                  <a:gd name="T18" fmla="*/ 14 w 130"/>
                  <a:gd name="T19" fmla="*/ 181 h 181"/>
                  <a:gd name="T20" fmla="*/ 2 w 130"/>
                  <a:gd name="T21" fmla="*/ 162 h 181"/>
                  <a:gd name="T22" fmla="*/ 0 w 130"/>
                  <a:gd name="T23" fmla="*/ 138 h 181"/>
                  <a:gd name="T24" fmla="*/ 8 w 130"/>
                  <a:gd name="T25" fmla="*/ 111 h 181"/>
                  <a:gd name="T26" fmla="*/ 22 w 130"/>
                  <a:gd name="T27" fmla="*/ 82 h 181"/>
                  <a:gd name="T28" fmla="*/ 37 w 130"/>
                  <a:gd name="T29" fmla="*/ 56 h 181"/>
                  <a:gd name="T30" fmla="*/ 56 w 130"/>
                  <a:gd name="T31" fmla="*/ 31 h 181"/>
                  <a:gd name="T32" fmla="*/ 71 w 130"/>
                  <a:gd name="T33" fmla="*/ 13 h 181"/>
                  <a:gd name="T34" fmla="*/ 83 w 130"/>
                  <a:gd name="T35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0" h="181">
                    <a:moveTo>
                      <a:pt x="83" y="0"/>
                    </a:moveTo>
                    <a:lnTo>
                      <a:pt x="85" y="2"/>
                    </a:lnTo>
                    <a:lnTo>
                      <a:pt x="88" y="5"/>
                    </a:lnTo>
                    <a:lnTo>
                      <a:pt x="94" y="8"/>
                    </a:lnTo>
                    <a:lnTo>
                      <a:pt x="100" y="14"/>
                    </a:lnTo>
                    <a:lnTo>
                      <a:pt x="108" y="20"/>
                    </a:lnTo>
                    <a:lnTo>
                      <a:pt x="116" y="26"/>
                    </a:lnTo>
                    <a:lnTo>
                      <a:pt x="124" y="33"/>
                    </a:lnTo>
                    <a:lnTo>
                      <a:pt x="130" y="37"/>
                    </a:lnTo>
                    <a:lnTo>
                      <a:pt x="14" y="181"/>
                    </a:lnTo>
                    <a:lnTo>
                      <a:pt x="2" y="162"/>
                    </a:lnTo>
                    <a:lnTo>
                      <a:pt x="0" y="138"/>
                    </a:lnTo>
                    <a:lnTo>
                      <a:pt x="8" y="111"/>
                    </a:lnTo>
                    <a:lnTo>
                      <a:pt x="22" y="82"/>
                    </a:lnTo>
                    <a:lnTo>
                      <a:pt x="37" y="56"/>
                    </a:lnTo>
                    <a:lnTo>
                      <a:pt x="56" y="31"/>
                    </a:lnTo>
                    <a:lnTo>
                      <a:pt x="71" y="13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" name="Freeform 50">
                <a:extLst>
                  <a:ext uri="{FF2B5EF4-FFF2-40B4-BE49-F238E27FC236}">
                    <a16:creationId xmlns:a16="http://schemas.microsoft.com/office/drawing/2014/main" id="{568FAA28-0145-4BDF-B37C-1589CD9FE3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2" y="2020"/>
                <a:ext cx="625" cy="525"/>
              </a:xfrm>
              <a:custGeom>
                <a:avLst/>
                <a:gdLst>
                  <a:gd name="T0" fmla="*/ 622 w 1659"/>
                  <a:gd name="T1" fmla="*/ 207 h 1393"/>
                  <a:gd name="T2" fmla="*/ 693 w 1659"/>
                  <a:gd name="T3" fmla="*/ 159 h 1393"/>
                  <a:gd name="T4" fmla="*/ 779 w 1659"/>
                  <a:gd name="T5" fmla="*/ 111 h 1393"/>
                  <a:gd name="T6" fmla="*/ 877 w 1659"/>
                  <a:gd name="T7" fmla="*/ 71 h 1393"/>
                  <a:gd name="T8" fmla="*/ 980 w 1659"/>
                  <a:gd name="T9" fmla="*/ 40 h 1393"/>
                  <a:gd name="T10" fmla="*/ 1104 w 1659"/>
                  <a:gd name="T11" fmla="*/ 34 h 1393"/>
                  <a:gd name="T12" fmla="*/ 1486 w 1659"/>
                  <a:gd name="T13" fmla="*/ 120 h 1393"/>
                  <a:gd name="T14" fmla="*/ 1561 w 1659"/>
                  <a:gd name="T15" fmla="*/ 753 h 1393"/>
                  <a:gd name="T16" fmla="*/ 1568 w 1659"/>
                  <a:gd name="T17" fmla="*/ 813 h 1393"/>
                  <a:gd name="T18" fmla="*/ 1551 w 1659"/>
                  <a:gd name="T19" fmla="*/ 935 h 1393"/>
                  <a:gd name="T20" fmla="*/ 1457 w 1659"/>
                  <a:gd name="T21" fmla="*/ 1026 h 1393"/>
                  <a:gd name="T22" fmla="*/ 1383 w 1659"/>
                  <a:gd name="T23" fmla="*/ 1077 h 1393"/>
                  <a:gd name="T24" fmla="*/ 1346 w 1659"/>
                  <a:gd name="T25" fmla="*/ 1106 h 1393"/>
                  <a:gd name="T26" fmla="*/ 1318 w 1659"/>
                  <a:gd name="T27" fmla="*/ 1126 h 1393"/>
                  <a:gd name="T28" fmla="*/ 1284 w 1659"/>
                  <a:gd name="T29" fmla="*/ 1139 h 1393"/>
                  <a:gd name="T30" fmla="*/ 1264 w 1659"/>
                  <a:gd name="T31" fmla="*/ 1163 h 1393"/>
                  <a:gd name="T32" fmla="*/ 1244 w 1659"/>
                  <a:gd name="T33" fmla="*/ 1199 h 1393"/>
                  <a:gd name="T34" fmla="*/ 1188 w 1659"/>
                  <a:gd name="T35" fmla="*/ 1259 h 1393"/>
                  <a:gd name="T36" fmla="*/ 1104 w 1659"/>
                  <a:gd name="T37" fmla="*/ 1322 h 1393"/>
                  <a:gd name="T38" fmla="*/ 991 w 1659"/>
                  <a:gd name="T39" fmla="*/ 1373 h 1393"/>
                  <a:gd name="T40" fmla="*/ 853 w 1659"/>
                  <a:gd name="T41" fmla="*/ 1393 h 1393"/>
                  <a:gd name="T42" fmla="*/ 713 w 1659"/>
                  <a:gd name="T43" fmla="*/ 1367 h 1393"/>
                  <a:gd name="T44" fmla="*/ 609 w 1659"/>
                  <a:gd name="T45" fmla="*/ 1313 h 1393"/>
                  <a:gd name="T46" fmla="*/ 540 w 1659"/>
                  <a:gd name="T47" fmla="*/ 1243 h 1393"/>
                  <a:gd name="T48" fmla="*/ 494 w 1659"/>
                  <a:gd name="T49" fmla="*/ 1171 h 1393"/>
                  <a:gd name="T50" fmla="*/ 461 w 1659"/>
                  <a:gd name="T51" fmla="*/ 1108 h 1393"/>
                  <a:gd name="T52" fmla="*/ 427 w 1659"/>
                  <a:gd name="T53" fmla="*/ 1049 h 1393"/>
                  <a:gd name="T54" fmla="*/ 390 w 1659"/>
                  <a:gd name="T55" fmla="*/ 940 h 1393"/>
                  <a:gd name="T56" fmla="*/ 375 w 1659"/>
                  <a:gd name="T57" fmla="*/ 822 h 1393"/>
                  <a:gd name="T58" fmla="*/ 392 w 1659"/>
                  <a:gd name="T59" fmla="*/ 650 h 1393"/>
                  <a:gd name="T60" fmla="*/ 367 w 1659"/>
                  <a:gd name="T61" fmla="*/ 566 h 1393"/>
                  <a:gd name="T62" fmla="*/ 285 w 1659"/>
                  <a:gd name="T63" fmla="*/ 596 h 1393"/>
                  <a:gd name="T64" fmla="*/ 259 w 1659"/>
                  <a:gd name="T65" fmla="*/ 699 h 1393"/>
                  <a:gd name="T66" fmla="*/ 182 w 1659"/>
                  <a:gd name="T67" fmla="*/ 835 h 1393"/>
                  <a:gd name="T68" fmla="*/ 85 w 1659"/>
                  <a:gd name="T69" fmla="*/ 887 h 1393"/>
                  <a:gd name="T70" fmla="*/ 24 w 1659"/>
                  <a:gd name="T71" fmla="*/ 852 h 1393"/>
                  <a:gd name="T72" fmla="*/ 31 w 1659"/>
                  <a:gd name="T73" fmla="*/ 807 h 1393"/>
                  <a:gd name="T74" fmla="*/ 60 w 1659"/>
                  <a:gd name="T75" fmla="*/ 696 h 1393"/>
                  <a:gd name="T76" fmla="*/ 29 w 1659"/>
                  <a:gd name="T77" fmla="*/ 535 h 1393"/>
                  <a:gd name="T78" fmla="*/ 12 w 1659"/>
                  <a:gd name="T79" fmla="*/ 446 h 1393"/>
                  <a:gd name="T80" fmla="*/ 41 w 1659"/>
                  <a:gd name="T81" fmla="*/ 418 h 1393"/>
                  <a:gd name="T82" fmla="*/ 74 w 1659"/>
                  <a:gd name="T83" fmla="*/ 390 h 1393"/>
                  <a:gd name="T84" fmla="*/ 103 w 1659"/>
                  <a:gd name="T85" fmla="*/ 335 h 1393"/>
                  <a:gd name="T86" fmla="*/ 132 w 1659"/>
                  <a:gd name="T87" fmla="*/ 270 h 1393"/>
                  <a:gd name="T88" fmla="*/ 174 w 1659"/>
                  <a:gd name="T89" fmla="*/ 251 h 1393"/>
                  <a:gd name="T90" fmla="*/ 244 w 1659"/>
                  <a:gd name="T91" fmla="*/ 253 h 1393"/>
                  <a:gd name="T92" fmla="*/ 318 w 1659"/>
                  <a:gd name="T93" fmla="*/ 236 h 1393"/>
                  <a:gd name="T94" fmla="*/ 376 w 1659"/>
                  <a:gd name="T95" fmla="*/ 196 h 1393"/>
                  <a:gd name="T96" fmla="*/ 437 w 1659"/>
                  <a:gd name="T97" fmla="*/ 182 h 1393"/>
                  <a:gd name="T98" fmla="*/ 481 w 1659"/>
                  <a:gd name="T99" fmla="*/ 185 h 1393"/>
                  <a:gd name="T100" fmla="*/ 571 w 1659"/>
                  <a:gd name="T101" fmla="*/ 236 h 1393"/>
                  <a:gd name="T102" fmla="*/ 537 w 1659"/>
                  <a:gd name="T103" fmla="*/ 276 h 1393"/>
                  <a:gd name="T104" fmla="*/ 478 w 1659"/>
                  <a:gd name="T105" fmla="*/ 290 h 1393"/>
                  <a:gd name="T106" fmla="*/ 426 w 1659"/>
                  <a:gd name="T107" fmla="*/ 298 h 1393"/>
                  <a:gd name="T108" fmla="*/ 407 w 1659"/>
                  <a:gd name="T109" fmla="*/ 301 h 1393"/>
                  <a:gd name="T110" fmla="*/ 416 w 1659"/>
                  <a:gd name="T111" fmla="*/ 330 h 1393"/>
                  <a:gd name="T112" fmla="*/ 449 w 1659"/>
                  <a:gd name="T113" fmla="*/ 358 h 1393"/>
                  <a:gd name="T114" fmla="*/ 486 w 1659"/>
                  <a:gd name="T115" fmla="*/ 375 h 1393"/>
                  <a:gd name="T116" fmla="*/ 500 w 1659"/>
                  <a:gd name="T117" fmla="*/ 358 h 1393"/>
                  <a:gd name="T118" fmla="*/ 548 w 1659"/>
                  <a:gd name="T119" fmla="*/ 296 h 1393"/>
                  <a:gd name="T120" fmla="*/ 588 w 1659"/>
                  <a:gd name="T121" fmla="*/ 239 h 1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659" h="1393">
                    <a:moveTo>
                      <a:pt x="588" y="239"/>
                    </a:moveTo>
                    <a:lnTo>
                      <a:pt x="603" y="224"/>
                    </a:lnTo>
                    <a:lnTo>
                      <a:pt x="622" y="207"/>
                    </a:lnTo>
                    <a:lnTo>
                      <a:pt x="643" y="191"/>
                    </a:lnTo>
                    <a:lnTo>
                      <a:pt x="667" y="174"/>
                    </a:lnTo>
                    <a:lnTo>
                      <a:pt x="693" y="159"/>
                    </a:lnTo>
                    <a:lnTo>
                      <a:pt x="719" y="142"/>
                    </a:lnTo>
                    <a:lnTo>
                      <a:pt x="748" y="127"/>
                    </a:lnTo>
                    <a:lnTo>
                      <a:pt x="779" y="111"/>
                    </a:lnTo>
                    <a:lnTo>
                      <a:pt x="812" y="97"/>
                    </a:lnTo>
                    <a:lnTo>
                      <a:pt x="844" y="83"/>
                    </a:lnTo>
                    <a:lnTo>
                      <a:pt x="877" y="71"/>
                    </a:lnTo>
                    <a:lnTo>
                      <a:pt x="911" y="59"/>
                    </a:lnTo>
                    <a:lnTo>
                      <a:pt x="945" y="49"/>
                    </a:lnTo>
                    <a:lnTo>
                      <a:pt x="980" y="40"/>
                    </a:lnTo>
                    <a:lnTo>
                      <a:pt x="1012" y="34"/>
                    </a:lnTo>
                    <a:lnTo>
                      <a:pt x="1046" y="29"/>
                    </a:lnTo>
                    <a:lnTo>
                      <a:pt x="1104" y="34"/>
                    </a:lnTo>
                    <a:lnTo>
                      <a:pt x="1239" y="0"/>
                    </a:lnTo>
                    <a:lnTo>
                      <a:pt x="1378" y="66"/>
                    </a:lnTo>
                    <a:lnTo>
                      <a:pt x="1486" y="120"/>
                    </a:lnTo>
                    <a:lnTo>
                      <a:pt x="1544" y="165"/>
                    </a:lnTo>
                    <a:lnTo>
                      <a:pt x="1659" y="571"/>
                    </a:lnTo>
                    <a:lnTo>
                      <a:pt x="1561" y="753"/>
                    </a:lnTo>
                    <a:lnTo>
                      <a:pt x="1562" y="761"/>
                    </a:lnTo>
                    <a:lnTo>
                      <a:pt x="1565" y="782"/>
                    </a:lnTo>
                    <a:lnTo>
                      <a:pt x="1568" y="813"/>
                    </a:lnTo>
                    <a:lnTo>
                      <a:pt x="1570" y="852"/>
                    </a:lnTo>
                    <a:lnTo>
                      <a:pt x="1564" y="893"/>
                    </a:lnTo>
                    <a:lnTo>
                      <a:pt x="1551" y="935"/>
                    </a:lnTo>
                    <a:lnTo>
                      <a:pt x="1530" y="972"/>
                    </a:lnTo>
                    <a:lnTo>
                      <a:pt x="1494" y="1003"/>
                    </a:lnTo>
                    <a:lnTo>
                      <a:pt x="1457" y="1026"/>
                    </a:lnTo>
                    <a:lnTo>
                      <a:pt x="1426" y="1046"/>
                    </a:lnTo>
                    <a:lnTo>
                      <a:pt x="1403" y="1063"/>
                    </a:lnTo>
                    <a:lnTo>
                      <a:pt x="1383" y="1077"/>
                    </a:lnTo>
                    <a:lnTo>
                      <a:pt x="1368" y="1088"/>
                    </a:lnTo>
                    <a:lnTo>
                      <a:pt x="1357" y="1098"/>
                    </a:lnTo>
                    <a:lnTo>
                      <a:pt x="1346" y="1106"/>
                    </a:lnTo>
                    <a:lnTo>
                      <a:pt x="1338" y="1114"/>
                    </a:lnTo>
                    <a:lnTo>
                      <a:pt x="1329" y="1120"/>
                    </a:lnTo>
                    <a:lnTo>
                      <a:pt x="1318" y="1126"/>
                    </a:lnTo>
                    <a:lnTo>
                      <a:pt x="1307" y="1129"/>
                    </a:lnTo>
                    <a:lnTo>
                      <a:pt x="1295" y="1134"/>
                    </a:lnTo>
                    <a:lnTo>
                      <a:pt x="1284" y="1139"/>
                    </a:lnTo>
                    <a:lnTo>
                      <a:pt x="1275" y="1145"/>
                    </a:lnTo>
                    <a:lnTo>
                      <a:pt x="1267" y="1152"/>
                    </a:lnTo>
                    <a:lnTo>
                      <a:pt x="1264" y="1163"/>
                    </a:lnTo>
                    <a:lnTo>
                      <a:pt x="1261" y="1171"/>
                    </a:lnTo>
                    <a:lnTo>
                      <a:pt x="1255" y="1183"/>
                    </a:lnTo>
                    <a:lnTo>
                      <a:pt x="1244" y="1199"/>
                    </a:lnTo>
                    <a:lnTo>
                      <a:pt x="1229" y="1217"/>
                    </a:lnTo>
                    <a:lnTo>
                      <a:pt x="1210" y="1237"/>
                    </a:lnTo>
                    <a:lnTo>
                      <a:pt x="1188" y="1259"/>
                    </a:lnTo>
                    <a:lnTo>
                      <a:pt x="1164" y="1280"/>
                    </a:lnTo>
                    <a:lnTo>
                      <a:pt x="1134" y="1302"/>
                    </a:lnTo>
                    <a:lnTo>
                      <a:pt x="1104" y="1322"/>
                    </a:lnTo>
                    <a:lnTo>
                      <a:pt x="1068" y="1342"/>
                    </a:lnTo>
                    <a:lnTo>
                      <a:pt x="1031" y="1359"/>
                    </a:lnTo>
                    <a:lnTo>
                      <a:pt x="991" y="1373"/>
                    </a:lnTo>
                    <a:lnTo>
                      <a:pt x="948" y="1384"/>
                    </a:lnTo>
                    <a:lnTo>
                      <a:pt x="901" y="1390"/>
                    </a:lnTo>
                    <a:lnTo>
                      <a:pt x="853" y="1393"/>
                    </a:lnTo>
                    <a:lnTo>
                      <a:pt x="804" y="1388"/>
                    </a:lnTo>
                    <a:lnTo>
                      <a:pt x="756" y="1379"/>
                    </a:lnTo>
                    <a:lnTo>
                      <a:pt x="713" y="1367"/>
                    </a:lnTo>
                    <a:lnTo>
                      <a:pt x="674" y="1351"/>
                    </a:lnTo>
                    <a:lnTo>
                      <a:pt x="640" y="1333"/>
                    </a:lnTo>
                    <a:lnTo>
                      <a:pt x="609" y="1313"/>
                    </a:lnTo>
                    <a:lnTo>
                      <a:pt x="583" y="1291"/>
                    </a:lnTo>
                    <a:lnTo>
                      <a:pt x="560" y="1267"/>
                    </a:lnTo>
                    <a:lnTo>
                      <a:pt x="540" y="1243"/>
                    </a:lnTo>
                    <a:lnTo>
                      <a:pt x="521" y="1219"/>
                    </a:lnTo>
                    <a:lnTo>
                      <a:pt x="506" y="1194"/>
                    </a:lnTo>
                    <a:lnTo>
                      <a:pt x="494" y="1171"/>
                    </a:lnTo>
                    <a:lnTo>
                      <a:pt x="481" y="1148"/>
                    </a:lnTo>
                    <a:lnTo>
                      <a:pt x="471" y="1126"/>
                    </a:lnTo>
                    <a:lnTo>
                      <a:pt x="461" y="1108"/>
                    </a:lnTo>
                    <a:lnTo>
                      <a:pt x="452" y="1091"/>
                    </a:lnTo>
                    <a:lnTo>
                      <a:pt x="444" y="1077"/>
                    </a:lnTo>
                    <a:lnTo>
                      <a:pt x="427" y="1049"/>
                    </a:lnTo>
                    <a:lnTo>
                      <a:pt x="413" y="1015"/>
                    </a:lnTo>
                    <a:lnTo>
                      <a:pt x="401" y="978"/>
                    </a:lnTo>
                    <a:lnTo>
                      <a:pt x="390" y="940"/>
                    </a:lnTo>
                    <a:lnTo>
                      <a:pt x="381" y="899"/>
                    </a:lnTo>
                    <a:lnTo>
                      <a:pt x="376" y="859"/>
                    </a:lnTo>
                    <a:lnTo>
                      <a:pt x="375" y="822"/>
                    </a:lnTo>
                    <a:lnTo>
                      <a:pt x="378" y="790"/>
                    </a:lnTo>
                    <a:lnTo>
                      <a:pt x="386" y="722"/>
                    </a:lnTo>
                    <a:lnTo>
                      <a:pt x="392" y="650"/>
                    </a:lnTo>
                    <a:lnTo>
                      <a:pt x="393" y="579"/>
                    </a:lnTo>
                    <a:lnTo>
                      <a:pt x="387" y="518"/>
                    </a:lnTo>
                    <a:lnTo>
                      <a:pt x="367" y="566"/>
                    </a:lnTo>
                    <a:lnTo>
                      <a:pt x="288" y="571"/>
                    </a:lnTo>
                    <a:lnTo>
                      <a:pt x="288" y="577"/>
                    </a:lnTo>
                    <a:lnTo>
                      <a:pt x="285" y="596"/>
                    </a:lnTo>
                    <a:lnTo>
                      <a:pt x="281" y="623"/>
                    </a:lnTo>
                    <a:lnTo>
                      <a:pt x="271" y="659"/>
                    </a:lnTo>
                    <a:lnTo>
                      <a:pt x="259" y="699"/>
                    </a:lnTo>
                    <a:lnTo>
                      <a:pt x="239" y="744"/>
                    </a:lnTo>
                    <a:lnTo>
                      <a:pt x="214" y="790"/>
                    </a:lnTo>
                    <a:lnTo>
                      <a:pt x="182" y="835"/>
                    </a:lnTo>
                    <a:lnTo>
                      <a:pt x="146" y="869"/>
                    </a:lnTo>
                    <a:lnTo>
                      <a:pt x="114" y="884"/>
                    </a:lnTo>
                    <a:lnTo>
                      <a:pt x="85" y="887"/>
                    </a:lnTo>
                    <a:lnTo>
                      <a:pt x="60" y="879"/>
                    </a:lnTo>
                    <a:lnTo>
                      <a:pt x="40" y="865"/>
                    </a:lnTo>
                    <a:lnTo>
                      <a:pt x="24" y="852"/>
                    </a:lnTo>
                    <a:lnTo>
                      <a:pt x="15" y="839"/>
                    </a:lnTo>
                    <a:lnTo>
                      <a:pt x="12" y="835"/>
                    </a:lnTo>
                    <a:lnTo>
                      <a:pt x="31" y="807"/>
                    </a:lnTo>
                    <a:lnTo>
                      <a:pt x="44" y="776"/>
                    </a:lnTo>
                    <a:lnTo>
                      <a:pt x="55" y="739"/>
                    </a:lnTo>
                    <a:lnTo>
                      <a:pt x="60" y="696"/>
                    </a:lnTo>
                    <a:lnTo>
                      <a:pt x="57" y="648"/>
                    </a:lnTo>
                    <a:lnTo>
                      <a:pt x="47" y="596"/>
                    </a:lnTo>
                    <a:lnTo>
                      <a:pt x="29" y="535"/>
                    </a:lnTo>
                    <a:lnTo>
                      <a:pt x="0" y="469"/>
                    </a:lnTo>
                    <a:lnTo>
                      <a:pt x="6" y="457"/>
                    </a:lnTo>
                    <a:lnTo>
                      <a:pt x="12" y="446"/>
                    </a:lnTo>
                    <a:lnTo>
                      <a:pt x="21" y="437"/>
                    </a:lnTo>
                    <a:lnTo>
                      <a:pt x="31" y="427"/>
                    </a:lnTo>
                    <a:lnTo>
                      <a:pt x="41" y="418"/>
                    </a:lnTo>
                    <a:lnTo>
                      <a:pt x="52" y="409"/>
                    </a:lnTo>
                    <a:lnTo>
                      <a:pt x="63" y="400"/>
                    </a:lnTo>
                    <a:lnTo>
                      <a:pt x="74" y="390"/>
                    </a:lnTo>
                    <a:lnTo>
                      <a:pt x="85" y="378"/>
                    </a:lnTo>
                    <a:lnTo>
                      <a:pt x="94" y="358"/>
                    </a:lnTo>
                    <a:lnTo>
                      <a:pt x="103" y="335"/>
                    </a:lnTo>
                    <a:lnTo>
                      <a:pt x="112" y="312"/>
                    </a:lnTo>
                    <a:lnTo>
                      <a:pt x="122" y="288"/>
                    </a:lnTo>
                    <a:lnTo>
                      <a:pt x="132" y="270"/>
                    </a:lnTo>
                    <a:lnTo>
                      <a:pt x="145" y="256"/>
                    </a:lnTo>
                    <a:lnTo>
                      <a:pt x="157" y="251"/>
                    </a:lnTo>
                    <a:lnTo>
                      <a:pt x="174" y="251"/>
                    </a:lnTo>
                    <a:lnTo>
                      <a:pt x="194" y="253"/>
                    </a:lnTo>
                    <a:lnTo>
                      <a:pt x="217" y="255"/>
                    </a:lnTo>
                    <a:lnTo>
                      <a:pt x="244" y="253"/>
                    </a:lnTo>
                    <a:lnTo>
                      <a:pt x="268" y="251"/>
                    </a:lnTo>
                    <a:lnTo>
                      <a:pt x="295" y="245"/>
                    </a:lnTo>
                    <a:lnTo>
                      <a:pt x="318" y="236"/>
                    </a:lnTo>
                    <a:lnTo>
                      <a:pt x="338" y="222"/>
                    </a:lnTo>
                    <a:lnTo>
                      <a:pt x="356" y="207"/>
                    </a:lnTo>
                    <a:lnTo>
                      <a:pt x="376" y="196"/>
                    </a:lnTo>
                    <a:lnTo>
                      <a:pt x="396" y="188"/>
                    </a:lnTo>
                    <a:lnTo>
                      <a:pt x="416" y="184"/>
                    </a:lnTo>
                    <a:lnTo>
                      <a:pt x="437" y="182"/>
                    </a:lnTo>
                    <a:lnTo>
                      <a:pt x="454" y="182"/>
                    </a:lnTo>
                    <a:lnTo>
                      <a:pt x="469" y="182"/>
                    </a:lnTo>
                    <a:lnTo>
                      <a:pt x="481" y="185"/>
                    </a:lnTo>
                    <a:lnTo>
                      <a:pt x="568" y="210"/>
                    </a:lnTo>
                    <a:lnTo>
                      <a:pt x="569" y="218"/>
                    </a:lnTo>
                    <a:lnTo>
                      <a:pt x="571" y="236"/>
                    </a:lnTo>
                    <a:lnTo>
                      <a:pt x="568" y="256"/>
                    </a:lnTo>
                    <a:lnTo>
                      <a:pt x="551" y="272"/>
                    </a:lnTo>
                    <a:lnTo>
                      <a:pt x="537" y="276"/>
                    </a:lnTo>
                    <a:lnTo>
                      <a:pt x="518" y="281"/>
                    </a:lnTo>
                    <a:lnTo>
                      <a:pt x="500" y="285"/>
                    </a:lnTo>
                    <a:lnTo>
                      <a:pt x="478" y="290"/>
                    </a:lnTo>
                    <a:lnTo>
                      <a:pt x="458" y="293"/>
                    </a:lnTo>
                    <a:lnTo>
                      <a:pt x="441" y="296"/>
                    </a:lnTo>
                    <a:lnTo>
                      <a:pt x="426" y="298"/>
                    </a:lnTo>
                    <a:lnTo>
                      <a:pt x="415" y="296"/>
                    </a:lnTo>
                    <a:lnTo>
                      <a:pt x="409" y="296"/>
                    </a:lnTo>
                    <a:lnTo>
                      <a:pt x="407" y="301"/>
                    </a:lnTo>
                    <a:lnTo>
                      <a:pt x="407" y="309"/>
                    </a:lnTo>
                    <a:lnTo>
                      <a:pt x="410" y="319"/>
                    </a:lnTo>
                    <a:lnTo>
                      <a:pt x="416" y="330"/>
                    </a:lnTo>
                    <a:lnTo>
                      <a:pt x="426" y="341"/>
                    </a:lnTo>
                    <a:lnTo>
                      <a:pt x="437" y="350"/>
                    </a:lnTo>
                    <a:lnTo>
                      <a:pt x="449" y="358"/>
                    </a:lnTo>
                    <a:lnTo>
                      <a:pt x="471" y="367"/>
                    </a:lnTo>
                    <a:lnTo>
                      <a:pt x="481" y="373"/>
                    </a:lnTo>
                    <a:lnTo>
                      <a:pt x="486" y="375"/>
                    </a:lnTo>
                    <a:lnTo>
                      <a:pt x="486" y="375"/>
                    </a:lnTo>
                    <a:lnTo>
                      <a:pt x="489" y="370"/>
                    </a:lnTo>
                    <a:lnTo>
                      <a:pt x="500" y="358"/>
                    </a:lnTo>
                    <a:lnTo>
                      <a:pt x="514" y="341"/>
                    </a:lnTo>
                    <a:lnTo>
                      <a:pt x="531" y="319"/>
                    </a:lnTo>
                    <a:lnTo>
                      <a:pt x="548" y="296"/>
                    </a:lnTo>
                    <a:lnTo>
                      <a:pt x="565" y="275"/>
                    </a:lnTo>
                    <a:lnTo>
                      <a:pt x="579" y="255"/>
                    </a:lnTo>
                    <a:lnTo>
                      <a:pt x="588" y="2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Freeform 51">
                <a:extLst>
                  <a:ext uri="{FF2B5EF4-FFF2-40B4-BE49-F238E27FC236}">
                    <a16:creationId xmlns:a16="http://schemas.microsoft.com/office/drawing/2014/main" id="{CD71F99B-E07F-438E-8FEB-4E3A58B46F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3" y="2016"/>
                <a:ext cx="154" cy="128"/>
              </a:xfrm>
              <a:custGeom>
                <a:avLst/>
                <a:gdLst>
                  <a:gd name="T0" fmla="*/ 273 w 407"/>
                  <a:gd name="T1" fmla="*/ 57 h 341"/>
                  <a:gd name="T2" fmla="*/ 295 w 407"/>
                  <a:gd name="T3" fmla="*/ 46 h 341"/>
                  <a:gd name="T4" fmla="*/ 316 w 407"/>
                  <a:gd name="T5" fmla="*/ 37 h 341"/>
                  <a:gd name="T6" fmla="*/ 336 w 407"/>
                  <a:gd name="T7" fmla="*/ 39 h 341"/>
                  <a:gd name="T8" fmla="*/ 355 w 407"/>
                  <a:gd name="T9" fmla="*/ 54 h 341"/>
                  <a:gd name="T10" fmla="*/ 372 w 407"/>
                  <a:gd name="T11" fmla="*/ 79 h 341"/>
                  <a:gd name="T12" fmla="*/ 389 w 407"/>
                  <a:gd name="T13" fmla="*/ 104 h 341"/>
                  <a:gd name="T14" fmla="*/ 403 w 407"/>
                  <a:gd name="T15" fmla="*/ 127 h 341"/>
                  <a:gd name="T16" fmla="*/ 407 w 407"/>
                  <a:gd name="T17" fmla="*/ 151 h 341"/>
                  <a:gd name="T18" fmla="*/ 398 w 407"/>
                  <a:gd name="T19" fmla="*/ 207 h 341"/>
                  <a:gd name="T20" fmla="*/ 378 w 407"/>
                  <a:gd name="T21" fmla="*/ 298 h 341"/>
                  <a:gd name="T22" fmla="*/ 355 w 407"/>
                  <a:gd name="T23" fmla="*/ 341 h 341"/>
                  <a:gd name="T24" fmla="*/ 370 w 407"/>
                  <a:gd name="T25" fmla="*/ 286 h 341"/>
                  <a:gd name="T26" fmla="*/ 370 w 407"/>
                  <a:gd name="T27" fmla="*/ 221 h 341"/>
                  <a:gd name="T28" fmla="*/ 350 w 407"/>
                  <a:gd name="T29" fmla="*/ 184 h 341"/>
                  <a:gd name="T30" fmla="*/ 333 w 407"/>
                  <a:gd name="T31" fmla="*/ 147 h 341"/>
                  <a:gd name="T32" fmla="*/ 313 w 407"/>
                  <a:gd name="T33" fmla="*/ 111 h 341"/>
                  <a:gd name="T34" fmla="*/ 285 w 407"/>
                  <a:gd name="T35" fmla="*/ 77 h 341"/>
                  <a:gd name="T36" fmla="*/ 285 w 407"/>
                  <a:gd name="T37" fmla="*/ 107 h 341"/>
                  <a:gd name="T38" fmla="*/ 301 w 407"/>
                  <a:gd name="T39" fmla="*/ 134 h 341"/>
                  <a:gd name="T40" fmla="*/ 299 w 407"/>
                  <a:gd name="T41" fmla="*/ 176 h 341"/>
                  <a:gd name="T42" fmla="*/ 309 w 407"/>
                  <a:gd name="T43" fmla="*/ 213 h 341"/>
                  <a:gd name="T44" fmla="*/ 304 w 407"/>
                  <a:gd name="T45" fmla="*/ 264 h 341"/>
                  <a:gd name="T46" fmla="*/ 285 w 407"/>
                  <a:gd name="T47" fmla="*/ 296 h 341"/>
                  <a:gd name="T48" fmla="*/ 293 w 407"/>
                  <a:gd name="T49" fmla="*/ 264 h 341"/>
                  <a:gd name="T50" fmla="*/ 293 w 407"/>
                  <a:gd name="T51" fmla="*/ 222 h 341"/>
                  <a:gd name="T52" fmla="*/ 259 w 407"/>
                  <a:gd name="T53" fmla="*/ 170 h 341"/>
                  <a:gd name="T54" fmla="*/ 213 w 407"/>
                  <a:gd name="T55" fmla="*/ 124 h 341"/>
                  <a:gd name="T56" fmla="*/ 157 w 407"/>
                  <a:gd name="T57" fmla="*/ 91 h 341"/>
                  <a:gd name="T58" fmla="*/ 89 w 407"/>
                  <a:gd name="T59" fmla="*/ 73 h 341"/>
                  <a:gd name="T60" fmla="*/ 82 w 407"/>
                  <a:gd name="T61" fmla="*/ 60 h 341"/>
                  <a:gd name="T62" fmla="*/ 89 w 407"/>
                  <a:gd name="T63" fmla="*/ 43 h 341"/>
                  <a:gd name="T64" fmla="*/ 62 w 407"/>
                  <a:gd name="T65" fmla="*/ 43 h 341"/>
                  <a:gd name="T66" fmla="*/ 43 w 407"/>
                  <a:gd name="T67" fmla="*/ 62 h 341"/>
                  <a:gd name="T68" fmla="*/ 26 w 407"/>
                  <a:gd name="T69" fmla="*/ 77 h 341"/>
                  <a:gd name="T70" fmla="*/ 0 w 407"/>
                  <a:gd name="T71" fmla="*/ 65 h 341"/>
                  <a:gd name="T72" fmla="*/ 29 w 407"/>
                  <a:gd name="T73" fmla="*/ 40 h 341"/>
                  <a:gd name="T74" fmla="*/ 91 w 407"/>
                  <a:gd name="T75" fmla="*/ 17 h 341"/>
                  <a:gd name="T76" fmla="*/ 151 w 407"/>
                  <a:gd name="T77" fmla="*/ 0 h 341"/>
                  <a:gd name="T78" fmla="*/ 208 w 407"/>
                  <a:gd name="T79" fmla="*/ 9 h 341"/>
                  <a:gd name="T80" fmla="*/ 241 w 407"/>
                  <a:gd name="T81" fmla="*/ 40 h 341"/>
                  <a:gd name="T82" fmla="*/ 258 w 407"/>
                  <a:gd name="T83" fmla="*/ 5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7" h="341">
                    <a:moveTo>
                      <a:pt x="264" y="60"/>
                    </a:moveTo>
                    <a:lnTo>
                      <a:pt x="273" y="57"/>
                    </a:lnTo>
                    <a:lnTo>
                      <a:pt x="284" y="51"/>
                    </a:lnTo>
                    <a:lnTo>
                      <a:pt x="295" y="46"/>
                    </a:lnTo>
                    <a:lnTo>
                      <a:pt x="305" y="42"/>
                    </a:lnTo>
                    <a:lnTo>
                      <a:pt x="316" y="37"/>
                    </a:lnTo>
                    <a:lnTo>
                      <a:pt x="327" y="37"/>
                    </a:lnTo>
                    <a:lnTo>
                      <a:pt x="336" y="39"/>
                    </a:lnTo>
                    <a:lnTo>
                      <a:pt x="347" y="43"/>
                    </a:lnTo>
                    <a:lnTo>
                      <a:pt x="355" y="54"/>
                    </a:lnTo>
                    <a:lnTo>
                      <a:pt x="364" y="67"/>
                    </a:lnTo>
                    <a:lnTo>
                      <a:pt x="372" y="79"/>
                    </a:lnTo>
                    <a:lnTo>
                      <a:pt x="381" y="91"/>
                    </a:lnTo>
                    <a:lnTo>
                      <a:pt x="389" y="104"/>
                    </a:lnTo>
                    <a:lnTo>
                      <a:pt x="397" y="116"/>
                    </a:lnTo>
                    <a:lnTo>
                      <a:pt x="403" y="127"/>
                    </a:lnTo>
                    <a:lnTo>
                      <a:pt x="407" y="136"/>
                    </a:lnTo>
                    <a:lnTo>
                      <a:pt x="407" y="151"/>
                    </a:lnTo>
                    <a:lnTo>
                      <a:pt x="400" y="151"/>
                    </a:lnTo>
                    <a:lnTo>
                      <a:pt x="398" y="207"/>
                    </a:lnTo>
                    <a:lnTo>
                      <a:pt x="390" y="255"/>
                    </a:lnTo>
                    <a:lnTo>
                      <a:pt x="378" y="298"/>
                    </a:lnTo>
                    <a:lnTo>
                      <a:pt x="363" y="341"/>
                    </a:lnTo>
                    <a:lnTo>
                      <a:pt x="355" y="341"/>
                    </a:lnTo>
                    <a:lnTo>
                      <a:pt x="361" y="312"/>
                    </a:lnTo>
                    <a:lnTo>
                      <a:pt x="370" y="286"/>
                    </a:lnTo>
                    <a:lnTo>
                      <a:pt x="375" y="255"/>
                    </a:lnTo>
                    <a:lnTo>
                      <a:pt x="370" y="221"/>
                    </a:lnTo>
                    <a:lnTo>
                      <a:pt x="359" y="202"/>
                    </a:lnTo>
                    <a:lnTo>
                      <a:pt x="350" y="184"/>
                    </a:lnTo>
                    <a:lnTo>
                      <a:pt x="341" y="165"/>
                    </a:lnTo>
                    <a:lnTo>
                      <a:pt x="333" y="147"/>
                    </a:lnTo>
                    <a:lnTo>
                      <a:pt x="324" y="128"/>
                    </a:lnTo>
                    <a:lnTo>
                      <a:pt x="313" y="111"/>
                    </a:lnTo>
                    <a:lnTo>
                      <a:pt x="301" y="93"/>
                    </a:lnTo>
                    <a:lnTo>
                      <a:pt x="285" y="77"/>
                    </a:lnTo>
                    <a:lnTo>
                      <a:pt x="281" y="94"/>
                    </a:lnTo>
                    <a:lnTo>
                      <a:pt x="285" y="107"/>
                    </a:lnTo>
                    <a:lnTo>
                      <a:pt x="293" y="119"/>
                    </a:lnTo>
                    <a:lnTo>
                      <a:pt x="301" y="134"/>
                    </a:lnTo>
                    <a:lnTo>
                      <a:pt x="301" y="156"/>
                    </a:lnTo>
                    <a:lnTo>
                      <a:pt x="299" y="176"/>
                    </a:lnTo>
                    <a:lnTo>
                      <a:pt x="301" y="196"/>
                    </a:lnTo>
                    <a:lnTo>
                      <a:pt x="309" y="213"/>
                    </a:lnTo>
                    <a:lnTo>
                      <a:pt x="309" y="239"/>
                    </a:lnTo>
                    <a:lnTo>
                      <a:pt x="304" y="264"/>
                    </a:lnTo>
                    <a:lnTo>
                      <a:pt x="296" y="283"/>
                    </a:lnTo>
                    <a:lnTo>
                      <a:pt x="285" y="296"/>
                    </a:lnTo>
                    <a:lnTo>
                      <a:pt x="290" y="283"/>
                    </a:lnTo>
                    <a:lnTo>
                      <a:pt x="293" y="264"/>
                    </a:lnTo>
                    <a:lnTo>
                      <a:pt x="295" y="244"/>
                    </a:lnTo>
                    <a:lnTo>
                      <a:pt x="293" y="222"/>
                    </a:lnTo>
                    <a:lnTo>
                      <a:pt x="278" y="195"/>
                    </a:lnTo>
                    <a:lnTo>
                      <a:pt x="259" y="170"/>
                    </a:lnTo>
                    <a:lnTo>
                      <a:pt x="238" y="145"/>
                    </a:lnTo>
                    <a:lnTo>
                      <a:pt x="213" y="124"/>
                    </a:lnTo>
                    <a:lnTo>
                      <a:pt x="187" y="107"/>
                    </a:lnTo>
                    <a:lnTo>
                      <a:pt x="157" y="91"/>
                    </a:lnTo>
                    <a:lnTo>
                      <a:pt x="125" y="79"/>
                    </a:lnTo>
                    <a:lnTo>
                      <a:pt x="89" y="73"/>
                    </a:lnTo>
                    <a:lnTo>
                      <a:pt x="82" y="68"/>
                    </a:lnTo>
                    <a:lnTo>
                      <a:pt x="82" y="60"/>
                    </a:lnTo>
                    <a:lnTo>
                      <a:pt x="85" y="51"/>
                    </a:lnTo>
                    <a:lnTo>
                      <a:pt x="89" y="43"/>
                    </a:lnTo>
                    <a:lnTo>
                      <a:pt x="74" y="39"/>
                    </a:lnTo>
                    <a:lnTo>
                      <a:pt x="62" y="43"/>
                    </a:lnTo>
                    <a:lnTo>
                      <a:pt x="51" y="51"/>
                    </a:lnTo>
                    <a:lnTo>
                      <a:pt x="43" y="62"/>
                    </a:lnTo>
                    <a:lnTo>
                      <a:pt x="35" y="71"/>
                    </a:lnTo>
                    <a:lnTo>
                      <a:pt x="26" y="77"/>
                    </a:lnTo>
                    <a:lnTo>
                      <a:pt x="15" y="76"/>
                    </a:lnTo>
                    <a:lnTo>
                      <a:pt x="0" y="65"/>
                    </a:lnTo>
                    <a:lnTo>
                      <a:pt x="0" y="48"/>
                    </a:lnTo>
                    <a:lnTo>
                      <a:pt x="29" y="40"/>
                    </a:lnTo>
                    <a:lnTo>
                      <a:pt x="60" y="30"/>
                    </a:lnTo>
                    <a:lnTo>
                      <a:pt x="91" y="17"/>
                    </a:lnTo>
                    <a:lnTo>
                      <a:pt x="120" y="6"/>
                    </a:lnTo>
                    <a:lnTo>
                      <a:pt x="151" y="0"/>
                    </a:lnTo>
                    <a:lnTo>
                      <a:pt x="180" y="0"/>
                    </a:lnTo>
                    <a:lnTo>
                      <a:pt x="208" y="9"/>
                    </a:lnTo>
                    <a:lnTo>
                      <a:pt x="236" y="31"/>
                    </a:lnTo>
                    <a:lnTo>
                      <a:pt x="241" y="40"/>
                    </a:lnTo>
                    <a:lnTo>
                      <a:pt x="250" y="45"/>
                    </a:lnTo>
                    <a:lnTo>
                      <a:pt x="258" y="51"/>
                    </a:lnTo>
                    <a:lnTo>
                      <a:pt x="264" y="6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" name="Freeform 52">
                <a:extLst>
                  <a:ext uri="{FF2B5EF4-FFF2-40B4-BE49-F238E27FC236}">
                    <a16:creationId xmlns:a16="http://schemas.microsoft.com/office/drawing/2014/main" id="{4E20DC56-05EC-4745-85A0-B7720EDB7B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6" y="2024"/>
                <a:ext cx="1041" cy="1096"/>
              </a:xfrm>
              <a:custGeom>
                <a:avLst/>
                <a:gdLst>
                  <a:gd name="T0" fmla="*/ 1458 w 2764"/>
                  <a:gd name="T1" fmla="*/ 240 h 2911"/>
                  <a:gd name="T2" fmla="*/ 1342 w 2764"/>
                  <a:gd name="T3" fmla="*/ 140 h 2911"/>
                  <a:gd name="T4" fmla="*/ 1146 w 2764"/>
                  <a:gd name="T5" fmla="*/ 313 h 2911"/>
                  <a:gd name="T6" fmla="*/ 1095 w 2764"/>
                  <a:gd name="T7" fmla="*/ 402 h 2911"/>
                  <a:gd name="T8" fmla="*/ 939 w 2764"/>
                  <a:gd name="T9" fmla="*/ 358 h 2911"/>
                  <a:gd name="T10" fmla="*/ 948 w 2764"/>
                  <a:gd name="T11" fmla="*/ 271 h 2911"/>
                  <a:gd name="T12" fmla="*/ 1178 w 2764"/>
                  <a:gd name="T13" fmla="*/ 251 h 2911"/>
                  <a:gd name="T14" fmla="*/ 774 w 2764"/>
                  <a:gd name="T15" fmla="*/ 265 h 2911"/>
                  <a:gd name="T16" fmla="*/ 677 w 2764"/>
                  <a:gd name="T17" fmla="*/ 529 h 2911"/>
                  <a:gd name="T18" fmla="*/ 728 w 2764"/>
                  <a:gd name="T19" fmla="*/ 834 h 2911"/>
                  <a:gd name="T20" fmla="*/ 859 w 2764"/>
                  <a:gd name="T21" fmla="*/ 563 h 2911"/>
                  <a:gd name="T22" fmla="*/ 891 w 2764"/>
                  <a:gd name="T23" fmla="*/ 455 h 2911"/>
                  <a:gd name="T24" fmla="*/ 859 w 2764"/>
                  <a:gd name="T25" fmla="*/ 770 h 2911"/>
                  <a:gd name="T26" fmla="*/ 965 w 2764"/>
                  <a:gd name="T27" fmla="*/ 1162 h 2911"/>
                  <a:gd name="T28" fmla="*/ 958 w 2764"/>
                  <a:gd name="T29" fmla="*/ 1205 h 2911"/>
                  <a:gd name="T30" fmla="*/ 990 w 2764"/>
                  <a:gd name="T31" fmla="*/ 939 h 2911"/>
                  <a:gd name="T32" fmla="*/ 1124 w 2764"/>
                  <a:gd name="T33" fmla="*/ 1137 h 2911"/>
                  <a:gd name="T34" fmla="*/ 1555 w 2764"/>
                  <a:gd name="T35" fmla="*/ 1367 h 2911"/>
                  <a:gd name="T36" fmla="*/ 1850 w 2764"/>
                  <a:gd name="T37" fmla="*/ 1070 h 2911"/>
                  <a:gd name="T38" fmla="*/ 2137 w 2764"/>
                  <a:gd name="T39" fmla="*/ 970 h 2911"/>
                  <a:gd name="T40" fmla="*/ 1994 w 2764"/>
                  <a:gd name="T41" fmla="*/ 768 h 2911"/>
                  <a:gd name="T42" fmla="*/ 2068 w 2764"/>
                  <a:gd name="T43" fmla="*/ 859 h 2911"/>
                  <a:gd name="T44" fmla="*/ 1983 w 2764"/>
                  <a:gd name="T45" fmla="*/ 935 h 2911"/>
                  <a:gd name="T46" fmla="*/ 2140 w 2764"/>
                  <a:gd name="T47" fmla="*/ 703 h 2911"/>
                  <a:gd name="T48" fmla="*/ 2202 w 2764"/>
                  <a:gd name="T49" fmla="*/ 589 h 2911"/>
                  <a:gd name="T50" fmla="*/ 2162 w 2764"/>
                  <a:gd name="T51" fmla="*/ 566 h 2911"/>
                  <a:gd name="T52" fmla="*/ 2040 w 2764"/>
                  <a:gd name="T53" fmla="*/ 623 h 2911"/>
                  <a:gd name="T54" fmla="*/ 2205 w 2764"/>
                  <a:gd name="T55" fmla="*/ 452 h 2911"/>
                  <a:gd name="T56" fmla="*/ 2128 w 2764"/>
                  <a:gd name="T57" fmla="*/ 461 h 2911"/>
                  <a:gd name="T58" fmla="*/ 2250 w 2764"/>
                  <a:gd name="T59" fmla="*/ 254 h 2911"/>
                  <a:gd name="T60" fmla="*/ 2295 w 2764"/>
                  <a:gd name="T61" fmla="*/ 537 h 2911"/>
                  <a:gd name="T62" fmla="*/ 2233 w 2764"/>
                  <a:gd name="T63" fmla="*/ 817 h 2911"/>
                  <a:gd name="T64" fmla="*/ 2020 w 2764"/>
                  <a:gd name="T65" fmla="*/ 1069 h 2911"/>
                  <a:gd name="T66" fmla="*/ 2133 w 2764"/>
                  <a:gd name="T67" fmla="*/ 1297 h 2911"/>
                  <a:gd name="T68" fmla="*/ 2346 w 2764"/>
                  <a:gd name="T69" fmla="*/ 1593 h 2911"/>
                  <a:gd name="T70" fmla="*/ 2321 w 2764"/>
                  <a:gd name="T71" fmla="*/ 1971 h 2911"/>
                  <a:gd name="T72" fmla="*/ 2287 w 2764"/>
                  <a:gd name="T73" fmla="*/ 2354 h 2911"/>
                  <a:gd name="T74" fmla="*/ 2097 w 2764"/>
                  <a:gd name="T75" fmla="*/ 2417 h 2911"/>
                  <a:gd name="T76" fmla="*/ 1964 w 2764"/>
                  <a:gd name="T77" fmla="*/ 2228 h 2911"/>
                  <a:gd name="T78" fmla="*/ 2004 w 2764"/>
                  <a:gd name="T79" fmla="*/ 2015 h 2911"/>
                  <a:gd name="T80" fmla="*/ 2015 w 2764"/>
                  <a:gd name="T81" fmla="*/ 1674 h 2911"/>
                  <a:gd name="T82" fmla="*/ 1876 w 2764"/>
                  <a:gd name="T83" fmla="*/ 1657 h 2911"/>
                  <a:gd name="T84" fmla="*/ 1791 w 2764"/>
                  <a:gd name="T85" fmla="*/ 1959 h 2911"/>
                  <a:gd name="T86" fmla="*/ 1566 w 2764"/>
                  <a:gd name="T87" fmla="*/ 2228 h 2911"/>
                  <a:gd name="T88" fmla="*/ 1609 w 2764"/>
                  <a:gd name="T89" fmla="*/ 2342 h 2911"/>
                  <a:gd name="T90" fmla="*/ 1915 w 2764"/>
                  <a:gd name="T91" fmla="*/ 2786 h 2911"/>
                  <a:gd name="T92" fmla="*/ 2613 w 2764"/>
                  <a:gd name="T93" fmla="*/ 2842 h 2911"/>
                  <a:gd name="T94" fmla="*/ 1876 w 2764"/>
                  <a:gd name="T95" fmla="*/ 2899 h 2911"/>
                  <a:gd name="T96" fmla="*/ 19 w 2764"/>
                  <a:gd name="T97" fmla="*/ 2911 h 2911"/>
                  <a:gd name="T98" fmla="*/ 615 w 2764"/>
                  <a:gd name="T99" fmla="*/ 2860 h 2911"/>
                  <a:gd name="T100" fmla="*/ 1083 w 2764"/>
                  <a:gd name="T101" fmla="*/ 2730 h 2911"/>
                  <a:gd name="T102" fmla="*/ 998 w 2764"/>
                  <a:gd name="T103" fmla="*/ 2319 h 2911"/>
                  <a:gd name="T104" fmla="*/ 1191 w 2764"/>
                  <a:gd name="T105" fmla="*/ 1941 h 2911"/>
                  <a:gd name="T106" fmla="*/ 1052 w 2764"/>
                  <a:gd name="T107" fmla="*/ 1629 h 2911"/>
                  <a:gd name="T108" fmla="*/ 931 w 2764"/>
                  <a:gd name="T109" fmla="*/ 1575 h 2911"/>
                  <a:gd name="T110" fmla="*/ 697 w 2764"/>
                  <a:gd name="T111" fmla="*/ 1495 h 2911"/>
                  <a:gd name="T112" fmla="*/ 538 w 2764"/>
                  <a:gd name="T113" fmla="*/ 1157 h 2911"/>
                  <a:gd name="T114" fmla="*/ 562 w 2764"/>
                  <a:gd name="T115" fmla="*/ 955 h 2911"/>
                  <a:gd name="T116" fmla="*/ 644 w 2764"/>
                  <a:gd name="T117" fmla="*/ 560 h 2911"/>
                  <a:gd name="T118" fmla="*/ 811 w 2764"/>
                  <a:gd name="T119" fmla="*/ 220 h 2911"/>
                  <a:gd name="T120" fmla="*/ 1121 w 2764"/>
                  <a:gd name="T121" fmla="*/ 174 h 2911"/>
                  <a:gd name="T122" fmla="*/ 1342 w 2764"/>
                  <a:gd name="T123" fmla="*/ 125 h 2911"/>
                  <a:gd name="T124" fmla="*/ 1645 w 2764"/>
                  <a:gd name="T125" fmla="*/ 14 h 29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764" h="2911">
                    <a:moveTo>
                      <a:pt x="1689" y="21"/>
                    </a:moveTo>
                    <a:lnTo>
                      <a:pt x="1689" y="48"/>
                    </a:lnTo>
                    <a:lnTo>
                      <a:pt x="1665" y="41"/>
                    </a:lnTo>
                    <a:lnTo>
                      <a:pt x="1642" y="43"/>
                    </a:lnTo>
                    <a:lnTo>
                      <a:pt x="1623" y="51"/>
                    </a:lnTo>
                    <a:lnTo>
                      <a:pt x="1604" y="63"/>
                    </a:lnTo>
                    <a:lnTo>
                      <a:pt x="1589" y="77"/>
                    </a:lnTo>
                    <a:lnTo>
                      <a:pt x="1575" y="94"/>
                    </a:lnTo>
                    <a:lnTo>
                      <a:pt x="1561" y="109"/>
                    </a:lnTo>
                    <a:lnTo>
                      <a:pt x="1549" y="122"/>
                    </a:lnTo>
                    <a:lnTo>
                      <a:pt x="1535" y="137"/>
                    </a:lnTo>
                    <a:lnTo>
                      <a:pt x="1523" y="154"/>
                    </a:lnTo>
                    <a:lnTo>
                      <a:pt x="1512" y="171"/>
                    </a:lnTo>
                    <a:lnTo>
                      <a:pt x="1501" y="188"/>
                    </a:lnTo>
                    <a:lnTo>
                      <a:pt x="1492" y="207"/>
                    </a:lnTo>
                    <a:lnTo>
                      <a:pt x="1483" y="225"/>
                    </a:lnTo>
                    <a:lnTo>
                      <a:pt x="1473" y="242"/>
                    </a:lnTo>
                    <a:lnTo>
                      <a:pt x="1462" y="261"/>
                    </a:lnTo>
                    <a:lnTo>
                      <a:pt x="1458" y="240"/>
                    </a:lnTo>
                    <a:lnTo>
                      <a:pt x="1453" y="242"/>
                    </a:lnTo>
                    <a:lnTo>
                      <a:pt x="1453" y="219"/>
                    </a:lnTo>
                    <a:lnTo>
                      <a:pt x="1455" y="197"/>
                    </a:lnTo>
                    <a:lnTo>
                      <a:pt x="1461" y="176"/>
                    </a:lnTo>
                    <a:lnTo>
                      <a:pt x="1469" y="156"/>
                    </a:lnTo>
                    <a:lnTo>
                      <a:pt x="1479" y="136"/>
                    </a:lnTo>
                    <a:lnTo>
                      <a:pt x="1493" y="117"/>
                    </a:lnTo>
                    <a:lnTo>
                      <a:pt x="1507" y="100"/>
                    </a:lnTo>
                    <a:lnTo>
                      <a:pt x="1524" y="83"/>
                    </a:lnTo>
                    <a:lnTo>
                      <a:pt x="1516" y="72"/>
                    </a:lnTo>
                    <a:lnTo>
                      <a:pt x="1496" y="77"/>
                    </a:lnTo>
                    <a:lnTo>
                      <a:pt x="1476" y="85"/>
                    </a:lnTo>
                    <a:lnTo>
                      <a:pt x="1456" y="94"/>
                    </a:lnTo>
                    <a:lnTo>
                      <a:pt x="1438" y="103"/>
                    </a:lnTo>
                    <a:lnTo>
                      <a:pt x="1419" y="112"/>
                    </a:lnTo>
                    <a:lnTo>
                      <a:pt x="1401" y="120"/>
                    </a:lnTo>
                    <a:lnTo>
                      <a:pt x="1381" y="126"/>
                    </a:lnTo>
                    <a:lnTo>
                      <a:pt x="1361" y="129"/>
                    </a:lnTo>
                    <a:lnTo>
                      <a:pt x="1342" y="140"/>
                    </a:lnTo>
                    <a:lnTo>
                      <a:pt x="1323" y="153"/>
                    </a:lnTo>
                    <a:lnTo>
                      <a:pt x="1307" y="165"/>
                    </a:lnTo>
                    <a:lnTo>
                      <a:pt x="1290" y="179"/>
                    </a:lnTo>
                    <a:lnTo>
                      <a:pt x="1273" y="193"/>
                    </a:lnTo>
                    <a:lnTo>
                      <a:pt x="1257" y="208"/>
                    </a:lnTo>
                    <a:lnTo>
                      <a:pt x="1242" y="223"/>
                    </a:lnTo>
                    <a:lnTo>
                      <a:pt x="1226" y="240"/>
                    </a:lnTo>
                    <a:lnTo>
                      <a:pt x="1212" y="256"/>
                    </a:lnTo>
                    <a:lnTo>
                      <a:pt x="1197" y="273"/>
                    </a:lnTo>
                    <a:lnTo>
                      <a:pt x="1183" y="288"/>
                    </a:lnTo>
                    <a:lnTo>
                      <a:pt x="1169" y="305"/>
                    </a:lnTo>
                    <a:lnTo>
                      <a:pt x="1155" y="321"/>
                    </a:lnTo>
                    <a:lnTo>
                      <a:pt x="1141" y="336"/>
                    </a:lnTo>
                    <a:lnTo>
                      <a:pt x="1127" y="352"/>
                    </a:lnTo>
                    <a:lnTo>
                      <a:pt x="1114" y="365"/>
                    </a:lnTo>
                    <a:lnTo>
                      <a:pt x="1112" y="364"/>
                    </a:lnTo>
                    <a:lnTo>
                      <a:pt x="1126" y="350"/>
                    </a:lnTo>
                    <a:lnTo>
                      <a:pt x="1138" y="331"/>
                    </a:lnTo>
                    <a:lnTo>
                      <a:pt x="1146" y="313"/>
                    </a:lnTo>
                    <a:lnTo>
                      <a:pt x="1151" y="291"/>
                    </a:lnTo>
                    <a:lnTo>
                      <a:pt x="1140" y="294"/>
                    </a:lnTo>
                    <a:lnTo>
                      <a:pt x="1126" y="294"/>
                    </a:lnTo>
                    <a:lnTo>
                      <a:pt x="1110" y="294"/>
                    </a:lnTo>
                    <a:lnTo>
                      <a:pt x="1095" y="293"/>
                    </a:lnTo>
                    <a:lnTo>
                      <a:pt x="1080" y="294"/>
                    </a:lnTo>
                    <a:lnTo>
                      <a:pt x="1069" y="298"/>
                    </a:lnTo>
                    <a:lnTo>
                      <a:pt x="1059" y="304"/>
                    </a:lnTo>
                    <a:lnTo>
                      <a:pt x="1055" y="315"/>
                    </a:lnTo>
                    <a:lnTo>
                      <a:pt x="1058" y="327"/>
                    </a:lnTo>
                    <a:lnTo>
                      <a:pt x="1067" y="336"/>
                    </a:lnTo>
                    <a:lnTo>
                      <a:pt x="1080" y="345"/>
                    </a:lnTo>
                    <a:lnTo>
                      <a:pt x="1092" y="353"/>
                    </a:lnTo>
                    <a:lnTo>
                      <a:pt x="1103" y="362"/>
                    </a:lnTo>
                    <a:lnTo>
                      <a:pt x="1110" y="375"/>
                    </a:lnTo>
                    <a:lnTo>
                      <a:pt x="1112" y="390"/>
                    </a:lnTo>
                    <a:lnTo>
                      <a:pt x="1106" y="410"/>
                    </a:lnTo>
                    <a:lnTo>
                      <a:pt x="1101" y="407"/>
                    </a:lnTo>
                    <a:lnTo>
                      <a:pt x="1095" y="402"/>
                    </a:lnTo>
                    <a:lnTo>
                      <a:pt x="1089" y="396"/>
                    </a:lnTo>
                    <a:lnTo>
                      <a:pt x="1083" y="390"/>
                    </a:lnTo>
                    <a:lnTo>
                      <a:pt x="1075" y="384"/>
                    </a:lnTo>
                    <a:lnTo>
                      <a:pt x="1069" y="378"/>
                    </a:lnTo>
                    <a:lnTo>
                      <a:pt x="1059" y="372"/>
                    </a:lnTo>
                    <a:lnTo>
                      <a:pt x="1052" y="369"/>
                    </a:lnTo>
                    <a:lnTo>
                      <a:pt x="1030" y="369"/>
                    </a:lnTo>
                    <a:lnTo>
                      <a:pt x="1010" y="372"/>
                    </a:lnTo>
                    <a:lnTo>
                      <a:pt x="988" y="376"/>
                    </a:lnTo>
                    <a:lnTo>
                      <a:pt x="970" y="381"/>
                    </a:lnTo>
                    <a:lnTo>
                      <a:pt x="950" y="384"/>
                    </a:lnTo>
                    <a:lnTo>
                      <a:pt x="930" y="384"/>
                    </a:lnTo>
                    <a:lnTo>
                      <a:pt x="911" y="381"/>
                    </a:lnTo>
                    <a:lnTo>
                      <a:pt x="891" y="373"/>
                    </a:lnTo>
                    <a:lnTo>
                      <a:pt x="896" y="364"/>
                    </a:lnTo>
                    <a:lnTo>
                      <a:pt x="904" y="359"/>
                    </a:lnTo>
                    <a:lnTo>
                      <a:pt x="914" y="358"/>
                    </a:lnTo>
                    <a:lnTo>
                      <a:pt x="925" y="356"/>
                    </a:lnTo>
                    <a:lnTo>
                      <a:pt x="939" y="358"/>
                    </a:lnTo>
                    <a:lnTo>
                      <a:pt x="951" y="358"/>
                    </a:lnTo>
                    <a:lnTo>
                      <a:pt x="962" y="356"/>
                    </a:lnTo>
                    <a:lnTo>
                      <a:pt x="973" y="353"/>
                    </a:lnTo>
                    <a:lnTo>
                      <a:pt x="1038" y="339"/>
                    </a:lnTo>
                    <a:lnTo>
                      <a:pt x="1030" y="322"/>
                    </a:lnTo>
                    <a:lnTo>
                      <a:pt x="1026" y="304"/>
                    </a:lnTo>
                    <a:lnTo>
                      <a:pt x="1015" y="290"/>
                    </a:lnTo>
                    <a:lnTo>
                      <a:pt x="993" y="285"/>
                    </a:lnTo>
                    <a:lnTo>
                      <a:pt x="866" y="304"/>
                    </a:lnTo>
                    <a:lnTo>
                      <a:pt x="860" y="301"/>
                    </a:lnTo>
                    <a:lnTo>
                      <a:pt x="854" y="296"/>
                    </a:lnTo>
                    <a:lnTo>
                      <a:pt x="851" y="290"/>
                    </a:lnTo>
                    <a:lnTo>
                      <a:pt x="853" y="279"/>
                    </a:lnTo>
                    <a:lnTo>
                      <a:pt x="863" y="274"/>
                    </a:lnTo>
                    <a:lnTo>
                      <a:pt x="879" y="271"/>
                    </a:lnTo>
                    <a:lnTo>
                      <a:pt x="894" y="271"/>
                    </a:lnTo>
                    <a:lnTo>
                      <a:pt x="913" y="271"/>
                    </a:lnTo>
                    <a:lnTo>
                      <a:pt x="931" y="271"/>
                    </a:lnTo>
                    <a:lnTo>
                      <a:pt x="948" y="271"/>
                    </a:lnTo>
                    <a:lnTo>
                      <a:pt x="965" y="268"/>
                    </a:lnTo>
                    <a:lnTo>
                      <a:pt x="981" y="262"/>
                    </a:lnTo>
                    <a:lnTo>
                      <a:pt x="987" y="261"/>
                    </a:lnTo>
                    <a:lnTo>
                      <a:pt x="995" y="259"/>
                    </a:lnTo>
                    <a:lnTo>
                      <a:pt x="1004" y="257"/>
                    </a:lnTo>
                    <a:lnTo>
                      <a:pt x="1012" y="256"/>
                    </a:lnTo>
                    <a:lnTo>
                      <a:pt x="1019" y="256"/>
                    </a:lnTo>
                    <a:lnTo>
                      <a:pt x="1027" y="257"/>
                    </a:lnTo>
                    <a:lnTo>
                      <a:pt x="1035" y="261"/>
                    </a:lnTo>
                    <a:lnTo>
                      <a:pt x="1039" y="265"/>
                    </a:lnTo>
                    <a:lnTo>
                      <a:pt x="1056" y="268"/>
                    </a:lnTo>
                    <a:lnTo>
                      <a:pt x="1073" y="270"/>
                    </a:lnTo>
                    <a:lnTo>
                      <a:pt x="1090" y="271"/>
                    </a:lnTo>
                    <a:lnTo>
                      <a:pt x="1106" y="273"/>
                    </a:lnTo>
                    <a:lnTo>
                      <a:pt x="1123" y="273"/>
                    </a:lnTo>
                    <a:lnTo>
                      <a:pt x="1138" y="270"/>
                    </a:lnTo>
                    <a:lnTo>
                      <a:pt x="1154" y="267"/>
                    </a:lnTo>
                    <a:lnTo>
                      <a:pt x="1168" y="261"/>
                    </a:lnTo>
                    <a:lnTo>
                      <a:pt x="1178" y="251"/>
                    </a:lnTo>
                    <a:lnTo>
                      <a:pt x="1191" y="239"/>
                    </a:lnTo>
                    <a:lnTo>
                      <a:pt x="1197" y="225"/>
                    </a:lnTo>
                    <a:lnTo>
                      <a:pt x="1188" y="211"/>
                    </a:lnTo>
                    <a:lnTo>
                      <a:pt x="1163" y="211"/>
                    </a:lnTo>
                    <a:lnTo>
                      <a:pt x="1135" y="205"/>
                    </a:lnTo>
                    <a:lnTo>
                      <a:pt x="1106" y="199"/>
                    </a:lnTo>
                    <a:lnTo>
                      <a:pt x="1076" y="193"/>
                    </a:lnTo>
                    <a:lnTo>
                      <a:pt x="1046" y="190"/>
                    </a:lnTo>
                    <a:lnTo>
                      <a:pt x="1019" y="191"/>
                    </a:lnTo>
                    <a:lnTo>
                      <a:pt x="995" y="203"/>
                    </a:lnTo>
                    <a:lnTo>
                      <a:pt x="973" y="225"/>
                    </a:lnTo>
                    <a:lnTo>
                      <a:pt x="953" y="237"/>
                    </a:lnTo>
                    <a:lnTo>
                      <a:pt x="931" y="247"/>
                    </a:lnTo>
                    <a:lnTo>
                      <a:pt x="908" y="253"/>
                    </a:lnTo>
                    <a:lnTo>
                      <a:pt x="883" y="259"/>
                    </a:lnTo>
                    <a:lnTo>
                      <a:pt x="857" y="262"/>
                    </a:lnTo>
                    <a:lnTo>
                      <a:pt x="829" y="264"/>
                    </a:lnTo>
                    <a:lnTo>
                      <a:pt x="802" y="265"/>
                    </a:lnTo>
                    <a:lnTo>
                      <a:pt x="774" y="265"/>
                    </a:lnTo>
                    <a:lnTo>
                      <a:pt x="763" y="276"/>
                    </a:lnTo>
                    <a:lnTo>
                      <a:pt x="755" y="288"/>
                    </a:lnTo>
                    <a:lnTo>
                      <a:pt x="751" y="301"/>
                    </a:lnTo>
                    <a:lnTo>
                      <a:pt x="751" y="315"/>
                    </a:lnTo>
                    <a:lnTo>
                      <a:pt x="746" y="335"/>
                    </a:lnTo>
                    <a:lnTo>
                      <a:pt x="740" y="352"/>
                    </a:lnTo>
                    <a:lnTo>
                      <a:pt x="729" y="369"/>
                    </a:lnTo>
                    <a:lnTo>
                      <a:pt x="717" y="382"/>
                    </a:lnTo>
                    <a:lnTo>
                      <a:pt x="703" y="396"/>
                    </a:lnTo>
                    <a:lnTo>
                      <a:pt x="687" y="409"/>
                    </a:lnTo>
                    <a:lnTo>
                      <a:pt x="669" y="418"/>
                    </a:lnTo>
                    <a:lnTo>
                      <a:pt x="650" y="427"/>
                    </a:lnTo>
                    <a:lnTo>
                      <a:pt x="644" y="444"/>
                    </a:lnTo>
                    <a:lnTo>
                      <a:pt x="644" y="460"/>
                    </a:lnTo>
                    <a:lnTo>
                      <a:pt x="649" y="475"/>
                    </a:lnTo>
                    <a:lnTo>
                      <a:pt x="655" y="489"/>
                    </a:lnTo>
                    <a:lnTo>
                      <a:pt x="663" y="501"/>
                    </a:lnTo>
                    <a:lnTo>
                      <a:pt x="670" y="515"/>
                    </a:lnTo>
                    <a:lnTo>
                      <a:pt x="677" y="529"/>
                    </a:lnTo>
                    <a:lnTo>
                      <a:pt x="680" y="543"/>
                    </a:lnTo>
                    <a:lnTo>
                      <a:pt x="686" y="588"/>
                    </a:lnTo>
                    <a:lnTo>
                      <a:pt x="695" y="631"/>
                    </a:lnTo>
                    <a:lnTo>
                      <a:pt x="701" y="676"/>
                    </a:lnTo>
                    <a:lnTo>
                      <a:pt x="697" y="723"/>
                    </a:lnTo>
                    <a:lnTo>
                      <a:pt x="697" y="720"/>
                    </a:lnTo>
                    <a:lnTo>
                      <a:pt x="692" y="725"/>
                    </a:lnTo>
                    <a:lnTo>
                      <a:pt x="689" y="734"/>
                    </a:lnTo>
                    <a:lnTo>
                      <a:pt x="689" y="746"/>
                    </a:lnTo>
                    <a:lnTo>
                      <a:pt x="689" y="757"/>
                    </a:lnTo>
                    <a:lnTo>
                      <a:pt x="689" y="753"/>
                    </a:lnTo>
                    <a:lnTo>
                      <a:pt x="683" y="770"/>
                    </a:lnTo>
                    <a:lnTo>
                      <a:pt x="675" y="787"/>
                    </a:lnTo>
                    <a:lnTo>
                      <a:pt x="669" y="804"/>
                    </a:lnTo>
                    <a:lnTo>
                      <a:pt x="670" y="827"/>
                    </a:lnTo>
                    <a:lnTo>
                      <a:pt x="684" y="836"/>
                    </a:lnTo>
                    <a:lnTo>
                      <a:pt x="698" y="839"/>
                    </a:lnTo>
                    <a:lnTo>
                      <a:pt x="712" y="839"/>
                    </a:lnTo>
                    <a:lnTo>
                      <a:pt x="728" y="834"/>
                    </a:lnTo>
                    <a:lnTo>
                      <a:pt x="741" y="830"/>
                    </a:lnTo>
                    <a:lnTo>
                      <a:pt x="755" y="824"/>
                    </a:lnTo>
                    <a:lnTo>
                      <a:pt x="769" y="821"/>
                    </a:lnTo>
                    <a:lnTo>
                      <a:pt x="783" y="819"/>
                    </a:lnTo>
                    <a:lnTo>
                      <a:pt x="805" y="805"/>
                    </a:lnTo>
                    <a:lnTo>
                      <a:pt x="823" y="787"/>
                    </a:lnTo>
                    <a:lnTo>
                      <a:pt x="839" y="767"/>
                    </a:lnTo>
                    <a:lnTo>
                      <a:pt x="853" y="745"/>
                    </a:lnTo>
                    <a:lnTo>
                      <a:pt x="863" y="722"/>
                    </a:lnTo>
                    <a:lnTo>
                      <a:pt x="874" y="697"/>
                    </a:lnTo>
                    <a:lnTo>
                      <a:pt x="887" y="674"/>
                    </a:lnTo>
                    <a:lnTo>
                      <a:pt x="897" y="649"/>
                    </a:lnTo>
                    <a:lnTo>
                      <a:pt x="899" y="626"/>
                    </a:lnTo>
                    <a:lnTo>
                      <a:pt x="896" y="601"/>
                    </a:lnTo>
                    <a:lnTo>
                      <a:pt x="883" y="581"/>
                    </a:lnTo>
                    <a:lnTo>
                      <a:pt x="860" y="575"/>
                    </a:lnTo>
                    <a:lnTo>
                      <a:pt x="856" y="569"/>
                    </a:lnTo>
                    <a:lnTo>
                      <a:pt x="856" y="566"/>
                    </a:lnTo>
                    <a:lnTo>
                      <a:pt x="859" y="563"/>
                    </a:lnTo>
                    <a:lnTo>
                      <a:pt x="860" y="554"/>
                    </a:lnTo>
                    <a:lnTo>
                      <a:pt x="993" y="555"/>
                    </a:lnTo>
                    <a:lnTo>
                      <a:pt x="998" y="551"/>
                    </a:lnTo>
                    <a:lnTo>
                      <a:pt x="1001" y="544"/>
                    </a:lnTo>
                    <a:lnTo>
                      <a:pt x="1002" y="538"/>
                    </a:lnTo>
                    <a:lnTo>
                      <a:pt x="1002" y="529"/>
                    </a:lnTo>
                    <a:lnTo>
                      <a:pt x="1007" y="529"/>
                    </a:lnTo>
                    <a:lnTo>
                      <a:pt x="1009" y="515"/>
                    </a:lnTo>
                    <a:lnTo>
                      <a:pt x="1007" y="504"/>
                    </a:lnTo>
                    <a:lnTo>
                      <a:pt x="1004" y="495"/>
                    </a:lnTo>
                    <a:lnTo>
                      <a:pt x="1002" y="484"/>
                    </a:lnTo>
                    <a:lnTo>
                      <a:pt x="988" y="483"/>
                    </a:lnTo>
                    <a:lnTo>
                      <a:pt x="973" y="481"/>
                    </a:lnTo>
                    <a:lnTo>
                      <a:pt x="959" y="478"/>
                    </a:lnTo>
                    <a:lnTo>
                      <a:pt x="945" y="475"/>
                    </a:lnTo>
                    <a:lnTo>
                      <a:pt x="930" y="472"/>
                    </a:lnTo>
                    <a:lnTo>
                      <a:pt x="917" y="467"/>
                    </a:lnTo>
                    <a:lnTo>
                      <a:pt x="904" y="461"/>
                    </a:lnTo>
                    <a:lnTo>
                      <a:pt x="891" y="455"/>
                    </a:lnTo>
                    <a:lnTo>
                      <a:pt x="897" y="439"/>
                    </a:lnTo>
                    <a:lnTo>
                      <a:pt x="917" y="439"/>
                    </a:lnTo>
                    <a:lnTo>
                      <a:pt x="936" y="443"/>
                    </a:lnTo>
                    <a:lnTo>
                      <a:pt x="954" y="447"/>
                    </a:lnTo>
                    <a:lnTo>
                      <a:pt x="973" y="453"/>
                    </a:lnTo>
                    <a:lnTo>
                      <a:pt x="992" y="460"/>
                    </a:lnTo>
                    <a:lnTo>
                      <a:pt x="1009" y="466"/>
                    </a:lnTo>
                    <a:lnTo>
                      <a:pt x="1029" y="472"/>
                    </a:lnTo>
                    <a:lnTo>
                      <a:pt x="1047" y="477"/>
                    </a:lnTo>
                    <a:lnTo>
                      <a:pt x="1029" y="495"/>
                    </a:lnTo>
                    <a:lnTo>
                      <a:pt x="1019" y="517"/>
                    </a:lnTo>
                    <a:lnTo>
                      <a:pt x="1013" y="543"/>
                    </a:lnTo>
                    <a:lnTo>
                      <a:pt x="1007" y="568"/>
                    </a:lnTo>
                    <a:lnTo>
                      <a:pt x="934" y="591"/>
                    </a:lnTo>
                    <a:lnTo>
                      <a:pt x="930" y="634"/>
                    </a:lnTo>
                    <a:lnTo>
                      <a:pt x="917" y="671"/>
                    </a:lnTo>
                    <a:lnTo>
                      <a:pt x="899" y="705"/>
                    </a:lnTo>
                    <a:lnTo>
                      <a:pt x="879" y="737"/>
                    </a:lnTo>
                    <a:lnTo>
                      <a:pt x="859" y="770"/>
                    </a:lnTo>
                    <a:lnTo>
                      <a:pt x="842" y="807"/>
                    </a:lnTo>
                    <a:lnTo>
                      <a:pt x="831" y="848"/>
                    </a:lnTo>
                    <a:lnTo>
                      <a:pt x="829" y="898"/>
                    </a:lnTo>
                    <a:lnTo>
                      <a:pt x="842" y="912"/>
                    </a:lnTo>
                    <a:lnTo>
                      <a:pt x="851" y="925"/>
                    </a:lnTo>
                    <a:lnTo>
                      <a:pt x="857" y="942"/>
                    </a:lnTo>
                    <a:lnTo>
                      <a:pt x="863" y="959"/>
                    </a:lnTo>
                    <a:lnTo>
                      <a:pt x="870" y="976"/>
                    </a:lnTo>
                    <a:lnTo>
                      <a:pt x="876" y="992"/>
                    </a:lnTo>
                    <a:lnTo>
                      <a:pt x="882" y="1007"/>
                    </a:lnTo>
                    <a:lnTo>
                      <a:pt x="891" y="1020"/>
                    </a:lnTo>
                    <a:lnTo>
                      <a:pt x="900" y="1038"/>
                    </a:lnTo>
                    <a:lnTo>
                      <a:pt x="911" y="1055"/>
                    </a:lnTo>
                    <a:lnTo>
                      <a:pt x="922" y="1072"/>
                    </a:lnTo>
                    <a:lnTo>
                      <a:pt x="933" y="1087"/>
                    </a:lnTo>
                    <a:lnTo>
                      <a:pt x="942" y="1104"/>
                    </a:lnTo>
                    <a:lnTo>
                      <a:pt x="951" y="1123"/>
                    </a:lnTo>
                    <a:lnTo>
                      <a:pt x="959" y="1141"/>
                    </a:lnTo>
                    <a:lnTo>
                      <a:pt x="965" y="1162"/>
                    </a:lnTo>
                    <a:lnTo>
                      <a:pt x="961" y="1174"/>
                    </a:lnTo>
                    <a:lnTo>
                      <a:pt x="954" y="1183"/>
                    </a:lnTo>
                    <a:lnTo>
                      <a:pt x="947" y="1194"/>
                    </a:lnTo>
                    <a:lnTo>
                      <a:pt x="939" y="1203"/>
                    </a:lnTo>
                    <a:lnTo>
                      <a:pt x="930" y="1211"/>
                    </a:lnTo>
                    <a:lnTo>
                      <a:pt x="919" y="1220"/>
                    </a:lnTo>
                    <a:lnTo>
                      <a:pt x="911" y="1228"/>
                    </a:lnTo>
                    <a:lnTo>
                      <a:pt x="902" y="1236"/>
                    </a:lnTo>
                    <a:lnTo>
                      <a:pt x="874" y="1294"/>
                    </a:lnTo>
                    <a:lnTo>
                      <a:pt x="879" y="1296"/>
                    </a:lnTo>
                    <a:lnTo>
                      <a:pt x="883" y="1299"/>
                    </a:lnTo>
                    <a:lnTo>
                      <a:pt x="887" y="1302"/>
                    </a:lnTo>
                    <a:lnTo>
                      <a:pt x="890" y="1300"/>
                    </a:lnTo>
                    <a:lnTo>
                      <a:pt x="897" y="1282"/>
                    </a:lnTo>
                    <a:lnTo>
                      <a:pt x="907" y="1265"/>
                    </a:lnTo>
                    <a:lnTo>
                      <a:pt x="917" y="1248"/>
                    </a:lnTo>
                    <a:lnTo>
                      <a:pt x="930" y="1232"/>
                    </a:lnTo>
                    <a:lnTo>
                      <a:pt x="944" y="1219"/>
                    </a:lnTo>
                    <a:lnTo>
                      <a:pt x="958" y="1205"/>
                    </a:lnTo>
                    <a:lnTo>
                      <a:pt x="973" y="1192"/>
                    </a:lnTo>
                    <a:lnTo>
                      <a:pt x="990" y="1182"/>
                    </a:lnTo>
                    <a:lnTo>
                      <a:pt x="1005" y="1180"/>
                    </a:lnTo>
                    <a:lnTo>
                      <a:pt x="1013" y="1185"/>
                    </a:lnTo>
                    <a:lnTo>
                      <a:pt x="1019" y="1192"/>
                    </a:lnTo>
                    <a:lnTo>
                      <a:pt x="1022" y="1203"/>
                    </a:lnTo>
                    <a:lnTo>
                      <a:pt x="1024" y="1214"/>
                    </a:lnTo>
                    <a:lnTo>
                      <a:pt x="1029" y="1225"/>
                    </a:lnTo>
                    <a:lnTo>
                      <a:pt x="1033" y="1232"/>
                    </a:lnTo>
                    <a:lnTo>
                      <a:pt x="1044" y="1236"/>
                    </a:lnTo>
                    <a:lnTo>
                      <a:pt x="1135" y="1219"/>
                    </a:lnTo>
                    <a:lnTo>
                      <a:pt x="1121" y="1180"/>
                    </a:lnTo>
                    <a:lnTo>
                      <a:pt x="1103" y="1146"/>
                    </a:lnTo>
                    <a:lnTo>
                      <a:pt x="1081" y="1114"/>
                    </a:lnTo>
                    <a:lnTo>
                      <a:pt x="1058" y="1083"/>
                    </a:lnTo>
                    <a:lnTo>
                      <a:pt x="1036" y="1050"/>
                    </a:lnTo>
                    <a:lnTo>
                      <a:pt x="1016" y="1016"/>
                    </a:lnTo>
                    <a:lnTo>
                      <a:pt x="999" y="981"/>
                    </a:lnTo>
                    <a:lnTo>
                      <a:pt x="990" y="939"/>
                    </a:lnTo>
                    <a:lnTo>
                      <a:pt x="979" y="895"/>
                    </a:lnTo>
                    <a:lnTo>
                      <a:pt x="978" y="851"/>
                    </a:lnTo>
                    <a:lnTo>
                      <a:pt x="981" y="808"/>
                    </a:lnTo>
                    <a:lnTo>
                      <a:pt x="988" y="765"/>
                    </a:lnTo>
                    <a:lnTo>
                      <a:pt x="998" y="723"/>
                    </a:lnTo>
                    <a:lnTo>
                      <a:pt x="1007" y="682"/>
                    </a:lnTo>
                    <a:lnTo>
                      <a:pt x="1015" y="639"/>
                    </a:lnTo>
                    <a:lnTo>
                      <a:pt x="1019" y="595"/>
                    </a:lnTo>
                    <a:lnTo>
                      <a:pt x="1019" y="591"/>
                    </a:lnTo>
                    <a:lnTo>
                      <a:pt x="1030" y="591"/>
                    </a:lnTo>
                    <a:lnTo>
                      <a:pt x="1022" y="657"/>
                    </a:lnTo>
                    <a:lnTo>
                      <a:pt x="1018" y="726"/>
                    </a:lnTo>
                    <a:lnTo>
                      <a:pt x="1018" y="797"/>
                    </a:lnTo>
                    <a:lnTo>
                      <a:pt x="1024" y="868"/>
                    </a:lnTo>
                    <a:lnTo>
                      <a:pt x="1035" y="936"/>
                    </a:lnTo>
                    <a:lnTo>
                      <a:pt x="1053" y="1003"/>
                    </a:lnTo>
                    <a:lnTo>
                      <a:pt x="1078" y="1063"/>
                    </a:lnTo>
                    <a:lnTo>
                      <a:pt x="1112" y="1115"/>
                    </a:lnTo>
                    <a:lnTo>
                      <a:pt x="1124" y="1137"/>
                    </a:lnTo>
                    <a:lnTo>
                      <a:pt x="1137" y="1157"/>
                    </a:lnTo>
                    <a:lnTo>
                      <a:pt x="1152" y="1178"/>
                    </a:lnTo>
                    <a:lnTo>
                      <a:pt x="1166" y="1199"/>
                    </a:lnTo>
                    <a:lnTo>
                      <a:pt x="1181" y="1220"/>
                    </a:lnTo>
                    <a:lnTo>
                      <a:pt x="1198" y="1239"/>
                    </a:lnTo>
                    <a:lnTo>
                      <a:pt x="1217" y="1257"/>
                    </a:lnTo>
                    <a:lnTo>
                      <a:pt x="1235" y="1276"/>
                    </a:lnTo>
                    <a:lnTo>
                      <a:pt x="1254" y="1293"/>
                    </a:lnTo>
                    <a:lnTo>
                      <a:pt x="1274" y="1308"/>
                    </a:lnTo>
                    <a:lnTo>
                      <a:pt x="1296" y="1322"/>
                    </a:lnTo>
                    <a:lnTo>
                      <a:pt x="1319" y="1336"/>
                    </a:lnTo>
                    <a:lnTo>
                      <a:pt x="1342" y="1347"/>
                    </a:lnTo>
                    <a:lnTo>
                      <a:pt x="1365" y="1356"/>
                    </a:lnTo>
                    <a:lnTo>
                      <a:pt x="1391" y="1364"/>
                    </a:lnTo>
                    <a:lnTo>
                      <a:pt x="1418" y="1368"/>
                    </a:lnTo>
                    <a:lnTo>
                      <a:pt x="1453" y="1371"/>
                    </a:lnTo>
                    <a:lnTo>
                      <a:pt x="1487" y="1373"/>
                    </a:lnTo>
                    <a:lnTo>
                      <a:pt x="1521" y="1371"/>
                    </a:lnTo>
                    <a:lnTo>
                      <a:pt x="1555" y="1367"/>
                    </a:lnTo>
                    <a:lnTo>
                      <a:pt x="1588" y="1361"/>
                    </a:lnTo>
                    <a:lnTo>
                      <a:pt x="1618" y="1351"/>
                    </a:lnTo>
                    <a:lnTo>
                      <a:pt x="1649" y="1339"/>
                    </a:lnTo>
                    <a:lnTo>
                      <a:pt x="1679" y="1327"/>
                    </a:lnTo>
                    <a:lnTo>
                      <a:pt x="1706" y="1311"/>
                    </a:lnTo>
                    <a:lnTo>
                      <a:pt x="1734" y="1294"/>
                    </a:lnTo>
                    <a:lnTo>
                      <a:pt x="1759" y="1276"/>
                    </a:lnTo>
                    <a:lnTo>
                      <a:pt x="1784" y="1256"/>
                    </a:lnTo>
                    <a:lnTo>
                      <a:pt x="1807" y="1234"/>
                    </a:lnTo>
                    <a:lnTo>
                      <a:pt x="1827" y="1211"/>
                    </a:lnTo>
                    <a:lnTo>
                      <a:pt x="1847" y="1186"/>
                    </a:lnTo>
                    <a:lnTo>
                      <a:pt x="1864" y="1162"/>
                    </a:lnTo>
                    <a:lnTo>
                      <a:pt x="1896" y="1132"/>
                    </a:lnTo>
                    <a:lnTo>
                      <a:pt x="1885" y="1124"/>
                    </a:lnTo>
                    <a:lnTo>
                      <a:pt x="1876" y="1115"/>
                    </a:lnTo>
                    <a:lnTo>
                      <a:pt x="1867" y="1106"/>
                    </a:lnTo>
                    <a:lnTo>
                      <a:pt x="1861" y="1095"/>
                    </a:lnTo>
                    <a:lnTo>
                      <a:pt x="1855" y="1083"/>
                    </a:lnTo>
                    <a:lnTo>
                      <a:pt x="1850" y="1070"/>
                    </a:lnTo>
                    <a:lnTo>
                      <a:pt x="1850" y="1055"/>
                    </a:lnTo>
                    <a:lnTo>
                      <a:pt x="1852" y="1038"/>
                    </a:lnTo>
                    <a:lnTo>
                      <a:pt x="1867" y="1033"/>
                    </a:lnTo>
                    <a:lnTo>
                      <a:pt x="1869" y="1052"/>
                    </a:lnTo>
                    <a:lnTo>
                      <a:pt x="1875" y="1069"/>
                    </a:lnTo>
                    <a:lnTo>
                      <a:pt x="1881" y="1083"/>
                    </a:lnTo>
                    <a:lnTo>
                      <a:pt x="1889" y="1098"/>
                    </a:lnTo>
                    <a:lnTo>
                      <a:pt x="1913" y="1108"/>
                    </a:lnTo>
                    <a:lnTo>
                      <a:pt x="1935" y="1108"/>
                    </a:lnTo>
                    <a:lnTo>
                      <a:pt x="1953" y="1100"/>
                    </a:lnTo>
                    <a:lnTo>
                      <a:pt x="1972" y="1087"/>
                    </a:lnTo>
                    <a:lnTo>
                      <a:pt x="1989" y="1072"/>
                    </a:lnTo>
                    <a:lnTo>
                      <a:pt x="2006" y="1055"/>
                    </a:lnTo>
                    <a:lnTo>
                      <a:pt x="2021" y="1040"/>
                    </a:lnTo>
                    <a:lnTo>
                      <a:pt x="2040" y="1029"/>
                    </a:lnTo>
                    <a:lnTo>
                      <a:pt x="2069" y="1016"/>
                    </a:lnTo>
                    <a:lnTo>
                      <a:pt x="2095" y="1003"/>
                    </a:lnTo>
                    <a:lnTo>
                      <a:pt x="2117" y="987"/>
                    </a:lnTo>
                    <a:lnTo>
                      <a:pt x="2137" y="970"/>
                    </a:lnTo>
                    <a:lnTo>
                      <a:pt x="2151" y="952"/>
                    </a:lnTo>
                    <a:lnTo>
                      <a:pt x="2163" y="930"/>
                    </a:lnTo>
                    <a:lnTo>
                      <a:pt x="2173" y="905"/>
                    </a:lnTo>
                    <a:lnTo>
                      <a:pt x="2177" y="876"/>
                    </a:lnTo>
                    <a:lnTo>
                      <a:pt x="2180" y="845"/>
                    </a:lnTo>
                    <a:lnTo>
                      <a:pt x="2180" y="811"/>
                    </a:lnTo>
                    <a:lnTo>
                      <a:pt x="2176" y="779"/>
                    </a:lnTo>
                    <a:lnTo>
                      <a:pt x="2160" y="753"/>
                    </a:lnTo>
                    <a:lnTo>
                      <a:pt x="2148" y="739"/>
                    </a:lnTo>
                    <a:lnTo>
                      <a:pt x="2134" y="731"/>
                    </a:lnTo>
                    <a:lnTo>
                      <a:pt x="2120" y="730"/>
                    </a:lnTo>
                    <a:lnTo>
                      <a:pt x="2103" y="730"/>
                    </a:lnTo>
                    <a:lnTo>
                      <a:pt x="2088" y="731"/>
                    </a:lnTo>
                    <a:lnTo>
                      <a:pt x="2071" y="734"/>
                    </a:lnTo>
                    <a:lnTo>
                      <a:pt x="2055" y="736"/>
                    </a:lnTo>
                    <a:lnTo>
                      <a:pt x="2040" y="736"/>
                    </a:lnTo>
                    <a:lnTo>
                      <a:pt x="2028" y="750"/>
                    </a:lnTo>
                    <a:lnTo>
                      <a:pt x="2012" y="759"/>
                    </a:lnTo>
                    <a:lnTo>
                      <a:pt x="1994" y="768"/>
                    </a:lnTo>
                    <a:lnTo>
                      <a:pt x="1975" y="776"/>
                    </a:lnTo>
                    <a:lnTo>
                      <a:pt x="1961" y="785"/>
                    </a:lnTo>
                    <a:lnTo>
                      <a:pt x="1952" y="797"/>
                    </a:lnTo>
                    <a:lnTo>
                      <a:pt x="1952" y="814"/>
                    </a:lnTo>
                    <a:lnTo>
                      <a:pt x="1963" y="836"/>
                    </a:lnTo>
                    <a:lnTo>
                      <a:pt x="1969" y="828"/>
                    </a:lnTo>
                    <a:lnTo>
                      <a:pt x="1973" y="821"/>
                    </a:lnTo>
                    <a:lnTo>
                      <a:pt x="1980" y="813"/>
                    </a:lnTo>
                    <a:lnTo>
                      <a:pt x="1986" y="805"/>
                    </a:lnTo>
                    <a:lnTo>
                      <a:pt x="1994" y="800"/>
                    </a:lnTo>
                    <a:lnTo>
                      <a:pt x="2001" y="797"/>
                    </a:lnTo>
                    <a:lnTo>
                      <a:pt x="2009" y="799"/>
                    </a:lnTo>
                    <a:lnTo>
                      <a:pt x="2020" y="807"/>
                    </a:lnTo>
                    <a:lnTo>
                      <a:pt x="2054" y="811"/>
                    </a:lnTo>
                    <a:lnTo>
                      <a:pt x="2054" y="824"/>
                    </a:lnTo>
                    <a:lnTo>
                      <a:pt x="2057" y="834"/>
                    </a:lnTo>
                    <a:lnTo>
                      <a:pt x="2062" y="842"/>
                    </a:lnTo>
                    <a:lnTo>
                      <a:pt x="2071" y="842"/>
                    </a:lnTo>
                    <a:lnTo>
                      <a:pt x="2068" y="859"/>
                    </a:lnTo>
                    <a:lnTo>
                      <a:pt x="2060" y="875"/>
                    </a:lnTo>
                    <a:lnTo>
                      <a:pt x="2049" y="888"/>
                    </a:lnTo>
                    <a:lnTo>
                      <a:pt x="2038" y="902"/>
                    </a:lnTo>
                    <a:lnTo>
                      <a:pt x="2026" y="915"/>
                    </a:lnTo>
                    <a:lnTo>
                      <a:pt x="2017" y="930"/>
                    </a:lnTo>
                    <a:lnTo>
                      <a:pt x="2011" y="946"/>
                    </a:lnTo>
                    <a:lnTo>
                      <a:pt x="2011" y="964"/>
                    </a:lnTo>
                    <a:lnTo>
                      <a:pt x="2000" y="967"/>
                    </a:lnTo>
                    <a:lnTo>
                      <a:pt x="2009" y="938"/>
                    </a:lnTo>
                    <a:lnTo>
                      <a:pt x="2020" y="915"/>
                    </a:lnTo>
                    <a:lnTo>
                      <a:pt x="2032" y="893"/>
                    </a:lnTo>
                    <a:lnTo>
                      <a:pt x="2045" y="864"/>
                    </a:lnTo>
                    <a:lnTo>
                      <a:pt x="2034" y="854"/>
                    </a:lnTo>
                    <a:lnTo>
                      <a:pt x="2024" y="867"/>
                    </a:lnTo>
                    <a:lnTo>
                      <a:pt x="2017" y="881"/>
                    </a:lnTo>
                    <a:lnTo>
                      <a:pt x="2007" y="895"/>
                    </a:lnTo>
                    <a:lnTo>
                      <a:pt x="2000" y="907"/>
                    </a:lnTo>
                    <a:lnTo>
                      <a:pt x="1990" y="921"/>
                    </a:lnTo>
                    <a:lnTo>
                      <a:pt x="1983" y="935"/>
                    </a:lnTo>
                    <a:lnTo>
                      <a:pt x="1975" y="947"/>
                    </a:lnTo>
                    <a:lnTo>
                      <a:pt x="1967" y="959"/>
                    </a:lnTo>
                    <a:lnTo>
                      <a:pt x="1963" y="946"/>
                    </a:lnTo>
                    <a:lnTo>
                      <a:pt x="1961" y="933"/>
                    </a:lnTo>
                    <a:lnTo>
                      <a:pt x="1958" y="921"/>
                    </a:lnTo>
                    <a:lnTo>
                      <a:pt x="1949" y="908"/>
                    </a:lnTo>
                    <a:lnTo>
                      <a:pt x="1950" y="873"/>
                    </a:lnTo>
                    <a:lnTo>
                      <a:pt x="1946" y="841"/>
                    </a:lnTo>
                    <a:lnTo>
                      <a:pt x="1943" y="810"/>
                    </a:lnTo>
                    <a:lnTo>
                      <a:pt x="1950" y="777"/>
                    </a:lnTo>
                    <a:lnTo>
                      <a:pt x="1973" y="768"/>
                    </a:lnTo>
                    <a:lnTo>
                      <a:pt x="1995" y="754"/>
                    </a:lnTo>
                    <a:lnTo>
                      <a:pt x="2015" y="739"/>
                    </a:lnTo>
                    <a:lnTo>
                      <a:pt x="2035" y="723"/>
                    </a:lnTo>
                    <a:lnTo>
                      <a:pt x="2055" y="709"/>
                    </a:lnTo>
                    <a:lnTo>
                      <a:pt x="2078" y="700"/>
                    </a:lnTo>
                    <a:lnTo>
                      <a:pt x="2103" y="699"/>
                    </a:lnTo>
                    <a:lnTo>
                      <a:pt x="2133" y="703"/>
                    </a:lnTo>
                    <a:lnTo>
                      <a:pt x="2140" y="703"/>
                    </a:lnTo>
                    <a:lnTo>
                      <a:pt x="2146" y="700"/>
                    </a:lnTo>
                    <a:lnTo>
                      <a:pt x="2153" y="694"/>
                    </a:lnTo>
                    <a:lnTo>
                      <a:pt x="2156" y="689"/>
                    </a:lnTo>
                    <a:lnTo>
                      <a:pt x="2156" y="685"/>
                    </a:lnTo>
                    <a:lnTo>
                      <a:pt x="2153" y="680"/>
                    </a:lnTo>
                    <a:lnTo>
                      <a:pt x="2150" y="676"/>
                    </a:lnTo>
                    <a:lnTo>
                      <a:pt x="2145" y="671"/>
                    </a:lnTo>
                    <a:lnTo>
                      <a:pt x="2133" y="676"/>
                    </a:lnTo>
                    <a:lnTo>
                      <a:pt x="2125" y="682"/>
                    </a:lnTo>
                    <a:lnTo>
                      <a:pt x="2116" y="688"/>
                    </a:lnTo>
                    <a:lnTo>
                      <a:pt x="2102" y="689"/>
                    </a:lnTo>
                    <a:lnTo>
                      <a:pt x="2100" y="674"/>
                    </a:lnTo>
                    <a:lnTo>
                      <a:pt x="2111" y="665"/>
                    </a:lnTo>
                    <a:lnTo>
                      <a:pt x="2123" y="657"/>
                    </a:lnTo>
                    <a:lnTo>
                      <a:pt x="2131" y="649"/>
                    </a:lnTo>
                    <a:lnTo>
                      <a:pt x="2148" y="634"/>
                    </a:lnTo>
                    <a:lnTo>
                      <a:pt x="2166" y="618"/>
                    </a:lnTo>
                    <a:lnTo>
                      <a:pt x="2183" y="605"/>
                    </a:lnTo>
                    <a:lnTo>
                      <a:pt x="2202" y="589"/>
                    </a:lnTo>
                    <a:lnTo>
                      <a:pt x="2219" y="575"/>
                    </a:lnTo>
                    <a:lnTo>
                      <a:pt x="2234" y="558"/>
                    </a:lnTo>
                    <a:lnTo>
                      <a:pt x="2248" y="541"/>
                    </a:lnTo>
                    <a:lnTo>
                      <a:pt x="2261" y="521"/>
                    </a:lnTo>
                    <a:lnTo>
                      <a:pt x="2251" y="512"/>
                    </a:lnTo>
                    <a:lnTo>
                      <a:pt x="2228" y="535"/>
                    </a:lnTo>
                    <a:lnTo>
                      <a:pt x="2205" y="558"/>
                    </a:lnTo>
                    <a:lnTo>
                      <a:pt x="2179" y="580"/>
                    </a:lnTo>
                    <a:lnTo>
                      <a:pt x="2151" y="600"/>
                    </a:lnTo>
                    <a:lnTo>
                      <a:pt x="2122" y="617"/>
                    </a:lnTo>
                    <a:lnTo>
                      <a:pt x="2091" y="634"/>
                    </a:lnTo>
                    <a:lnTo>
                      <a:pt x="2060" y="646"/>
                    </a:lnTo>
                    <a:lnTo>
                      <a:pt x="2028" y="657"/>
                    </a:lnTo>
                    <a:lnTo>
                      <a:pt x="2028" y="646"/>
                    </a:lnTo>
                    <a:lnTo>
                      <a:pt x="2058" y="635"/>
                    </a:lnTo>
                    <a:lnTo>
                      <a:pt x="2086" y="622"/>
                    </a:lnTo>
                    <a:lnTo>
                      <a:pt x="2112" y="606"/>
                    </a:lnTo>
                    <a:lnTo>
                      <a:pt x="2139" y="586"/>
                    </a:lnTo>
                    <a:lnTo>
                      <a:pt x="2162" y="566"/>
                    </a:lnTo>
                    <a:lnTo>
                      <a:pt x="2185" y="543"/>
                    </a:lnTo>
                    <a:lnTo>
                      <a:pt x="2207" y="520"/>
                    </a:lnTo>
                    <a:lnTo>
                      <a:pt x="2227" y="493"/>
                    </a:lnTo>
                    <a:lnTo>
                      <a:pt x="2225" y="489"/>
                    </a:lnTo>
                    <a:lnTo>
                      <a:pt x="2227" y="486"/>
                    </a:lnTo>
                    <a:lnTo>
                      <a:pt x="2225" y="481"/>
                    </a:lnTo>
                    <a:lnTo>
                      <a:pt x="2222" y="480"/>
                    </a:lnTo>
                    <a:lnTo>
                      <a:pt x="2208" y="492"/>
                    </a:lnTo>
                    <a:lnTo>
                      <a:pt x="2196" y="506"/>
                    </a:lnTo>
                    <a:lnTo>
                      <a:pt x="2182" y="520"/>
                    </a:lnTo>
                    <a:lnTo>
                      <a:pt x="2166" y="532"/>
                    </a:lnTo>
                    <a:lnTo>
                      <a:pt x="2153" y="546"/>
                    </a:lnTo>
                    <a:lnTo>
                      <a:pt x="2139" y="558"/>
                    </a:lnTo>
                    <a:lnTo>
                      <a:pt x="2123" y="571"/>
                    </a:lnTo>
                    <a:lnTo>
                      <a:pt x="2108" y="583"/>
                    </a:lnTo>
                    <a:lnTo>
                      <a:pt x="2091" y="594"/>
                    </a:lnTo>
                    <a:lnTo>
                      <a:pt x="2074" y="605"/>
                    </a:lnTo>
                    <a:lnTo>
                      <a:pt x="2057" y="614"/>
                    </a:lnTo>
                    <a:lnTo>
                      <a:pt x="2040" y="623"/>
                    </a:lnTo>
                    <a:lnTo>
                      <a:pt x="2021" y="629"/>
                    </a:lnTo>
                    <a:lnTo>
                      <a:pt x="2001" y="635"/>
                    </a:lnTo>
                    <a:lnTo>
                      <a:pt x="1981" y="639"/>
                    </a:lnTo>
                    <a:lnTo>
                      <a:pt x="1961" y="642"/>
                    </a:lnTo>
                    <a:lnTo>
                      <a:pt x="1961" y="625"/>
                    </a:lnTo>
                    <a:lnTo>
                      <a:pt x="1989" y="623"/>
                    </a:lnTo>
                    <a:lnTo>
                      <a:pt x="2015" y="617"/>
                    </a:lnTo>
                    <a:lnTo>
                      <a:pt x="2041" y="606"/>
                    </a:lnTo>
                    <a:lnTo>
                      <a:pt x="2068" y="592"/>
                    </a:lnTo>
                    <a:lnTo>
                      <a:pt x="2092" y="575"/>
                    </a:lnTo>
                    <a:lnTo>
                      <a:pt x="2116" y="557"/>
                    </a:lnTo>
                    <a:lnTo>
                      <a:pt x="2137" y="537"/>
                    </a:lnTo>
                    <a:lnTo>
                      <a:pt x="2156" y="517"/>
                    </a:lnTo>
                    <a:lnTo>
                      <a:pt x="2165" y="509"/>
                    </a:lnTo>
                    <a:lnTo>
                      <a:pt x="2174" y="498"/>
                    </a:lnTo>
                    <a:lnTo>
                      <a:pt x="2183" y="487"/>
                    </a:lnTo>
                    <a:lnTo>
                      <a:pt x="2191" y="477"/>
                    </a:lnTo>
                    <a:lnTo>
                      <a:pt x="2199" y="464"/>
                    </a:lnTo>
                    <a:lnTo>
                      <a:pt x="2205" y="452"/>
                    </a:lnTo>
                    <a:lnTo>
                      <a:pt x="2210" y="438"/>
                    </a:lnTo>
                    <a:lnTo>
                      <a:pt x="2214" y="426"/>
                    </a:lnTo>
                    <a:lnTo>
                      <a:pt x="2197" y="443"/>
                    </a:lnTo>
                    <a:lnTo>
                      <a:pt x="2180" y="461"/>
                    </a:lnTo>
                    <a:lnTo>
                      <a:pt x="2163" y="481"/>
                    </a:lnTo>
                    <a:lnTo>
                      <a:pt x="2146" y="500"/>
                    </a:lnTo>
                    <a:lnTo>
                      <a:pt x="2126" y="517"/>
                    </a:lnTo>
                    <a:lnTo>
                      <a:pt x="2106" y="532"/>
                    </a:lnTo>
                    <a:lnTo>
                      <a:pt x="2083" y="543"/>
                    </a:lnTo>
                    <a:lnTo>
                      <a:pt x="2058" y="551"/>
                    </a:lnTo>
                    <a:lnTo>
                      <a:pt x="2058" y="538"/>
                    </a:lnTo>
                    <a:lnTo>
                      <a:pt x="2062" y="531"/>
                    </a:lnTo>
                    <a:lnTo>
                      <a:pt x="2066" y="524"/>
                    </a:lnTo>
                    <a:lnTo>
                      <a:pt x="2074" y="520"/>
                    </a:lnTo>
                    <a:lnTo>
                      <a:pt x="2082" y="517"/>
                    </a:lnTo>
                    <a:lnTo>
                      <a:pt x="2089" y="512"/>
                    </a:lnTo>
                    <a:lnTo>
                      <a:pt x="2097" y="506"/>
                    </a:lnTo>
                    <a:lnTo>
                      <a:pt x="2103" y="497"/>
                    </a:lnTo>
                    <a:lnTo>
                      <a:pt x="2128" y="461"/>
                    </a:lnTo>
                    <a:lnTo>
                      <a:pt x="2146" y="421"/>
                    </a:lnTo>
                    <a:lnTo>
                      <a:pt x="2157" y="379"/>
                    </a:lnTo>
                    <a:lnTo>
                      <a:pt x="2162" y="335"/>
                    </a:lnTo>
                    <a:lnTo>
                      <a:pt x="2163" y="287"/>
                    </a:lnTo>
                    <a:lnTo>
                      <a:pt x="2162" y="240"/>
                    </a:lnTo>
                    <a:lnTo>
                      <a:pt x="2159" y="193"/>
                    </a:lnTo>
                    <a:lnTo>
                      <a:pt x="2156" y="145"/>
                    </a:lnTo>
                    <a:lnTo>
                      <a:pt x="2171" y="142"/>
                    </a:lnTo>
                    <a:lnTo>
                      <a:pt x="2182" y="145"/>
                    </a:lnTo>
                    <a:lnTo>
                      <a:pt x="2190" y="153"/>
                    </a:lnTo>
                    <a:lnTo>
                      <a:pt x="2194" y="162"/>
                    </a:lnTo>
                    <a:lnTo>
                      <a:pt x="2199" y="173"/>
                    </a:lnTo>
                    <a:lnTo>
                      <a:pt x="2205" y="183"/>
                    </a:lnTo>
                    <a:lnTo>
                      <a:pt x="2216" y="190"/>
                    </a:lnTo>
                    <a:lnTo>
                      <a:pt x="2231" y="191"/>
                    </a:lnTo>
                    <a:lnTo>
                      <a:pt x="2241" y="207"/>
                    </a:lnTo>
                    <a:lnTo>
                      <a:pt x="2245" y="222"/>
                    </a:lnTo>
                    <a:lnTo>
                      <a:pt x="2247" y="239"/>
                    </a:lnTo>
                    <a:lnTo>
                      <a:pt x="2250" y="254"/>
                    </a:lnTo>
                    <a:lnTo>
                      <a:pt x="2253" y="270"/>
                    </a:lnTo>
                    <a:lnTo>
                      <a:pt x="2258" y="284"/>
                    </a:lnTo>
                    <a:lnTo>
                      <a:pt x="2268" y="294"/>
                    </a:lnTo>
                    <a:lnTo>
                      <a:pt x="2285" y="302"/>
                    </a:lnTo>
                    <a:lnTo>
                      <a:pt x="2288" y="319"/>
                    </a:lnTo>
                    <a:lnTo>
                      <a:pt x="2298" y="333"/>
                    </a:lnTo>
                    <a:lnTo>
                      <a:pt x="2304" y="347"/>
                    </a:lnTo>
                    <a:lnTo>
                      <a:pt x="2296" y="361"/>
                    </a:lnTo>
                    <a:lnTo>
                      <a:pt x="2304" y="378"/>
                    </a:lnTo>
                    <a:lnTo>
                      <a:pt x="2304" y="396"/>
                    </a:lnTo>
                    <a:lnTo>
                      <a:pt x="2301" y="415"/>
                    </a:lnTo>
                    <a:lnTo>
                      <a:pt x="2296" y="433"/>
                    </a:lnTo>
                    <a:lnTo>
                      <a:pt x="2292" y="452"/>
                    </a:lnTo>
                    <a:lnTo>
                      <a:pt x="2290" y="470"/>
                    </a:lnTo>
                    <a:lnTo>
                      <a:pt x="2293" y="489"/>
                    </a:lnTo>
                    <a:lnTo>
                      <a:pt x="2304" y="506"/>
                    </a:lnTo>
                    <a:lnTo>
                      <a:pt x="2302" y="515"/>
                    </a:lnTo>
                    <a:lnTo>
                      <a:pt x="2298" y="526"/>
                    </a:lnTo>
                    <a:lnTo>
                      <a:pt x="2295" y="537"/>
                    </a:lnTo>
                    <a:lnTo>
                      <a:pt x="2304" y="546"/>
                    </a:lnTo>
                    <a:lnTo>
                      <a:pt x="2309" y="575"/>
                    </a:lnTo>
                    <a:lnTo>
                      <a:pt x="2307" y="601"/>
                    </a:lnTo>
                    <a:lnTo>
                      <a:pt x="2301" y="625"/>
                    </a:lnTo>
                    <a:lnTo>
                      <a:pt x="2292" y="646"/>
                    </a:lnTo>
                    <a:lnTo>
                      <a:pt x="2279" y="665"/>
                    </a:lnTo>
                    <a:lnTo>
                      <a:pt x="2264" y="683"/>
                    </a:lnTo>
                    <a:lnTo>
                      <a:pt x="2248" y="700"/>
                    </a:lnTo>
                    <a:lnTo>
                      <a:pt x="2231" y="716"/>
                    </a:lnTo>
                    <a:lnTo>
                      <a:pt x="2217" y="723"/>
                    </a:lnTo>
                    <a:lnTo>
                      <a:pt x="2208" y="731"/>
                    </a:lnTo>
                    <a:lnTo>
                      <a:pt x="2204" y="743"/>
                    </a:lnTo>
                    <a:lnTo>
                      <a:pt x="2197" y="757"/>
                    </a:lnTo>
                    <a:lnTo>
                      <a:pt x="2204" y="767"/>
                    </a:lnTo>
                    <a:lnTo>
                      <a:pt x="2210" y="776"/>
                    </a:lnTo>
                    <a:lnTo>
                      <a:pt x="2217" y="785"/>
                    </a:lnTo>
                    <a:lnTo>
                      <a:pt x="2224" y="794"/>
                    </a:lnTo>
                    <a:lnTo>
                      <a:pt x="2230" y="805"/>
                    </a:lnTo>
                    <a:lnTo>
                      <a:pt x="2233" y="817"/>
                    </a:lnTo>
                    <a:lnTo>
                      <a:pt x="2234" y="830"/>
                    </a:lnTo>
                    <a:lnTo>
                      <a:pt x="2231" y="842"/>
                    </a:lnTo>
                    <a:lnTo>
                      <a:pt x="2219" y="856"/>
                    </a:lnTo>
                    <a:lnTo>
                      <a:pt x="2211" y="873"/>
                    </a:lnTo>
                    <a:lnTo>
                      <a:pt x="2207" y="893"/>
                    </a:lnTo>
                    <a:lnTo>
                      <a:pt x="2205" y="913"/>
                    </a:lnTo>
                    <a:lnTo>
                      <a:pt x="2200" y="933"/>
                    </a:lnTo>
                    <a:lnTo>
                      <a:pt x="2196" y="952"/>
                    </a:lnTo>
                    <a:lnTo>
                      <a:pt x="2185" y="966"/>
                    </a:lnTo>
                    <a:lnTo>
                      <a:pt x="2168" y="975"/>
                    </a:lnTo>
                    <a:lnTo>
                      <a:pt x="2157" y="989"/>
                    </a:lnTo>
                    <a:lnTo>
                      <a:pt x="2143" y="1000"/>
                    </a:lnTo>
                    <a:lnTo>
                      <a:pt x="2126" y="1010"/>
                    </a:lnTo>
                    <a:lnTo>
                      <a:pt x="2108" y="1020"/>
                    </a:lnTo>
                    <a:lnTo>
                      <a:pt x="2089" y="1029"/>
                    </a:lnTo>
                    <a:lnTo>
                      <a:pt x="2071" y="1038"/>
                    </a:lnTo>
                    <a:lnTo>
                      <a:pt x="2052" y="1047"/>
                    </a:lnTo>
                    <a:lnTo>
                      <a:pt x="2037" y="1058"/>
                    </a:lnTo>
                    <a:lnTo>
                      <a:pt x="2020" y="1069"/>
                    </a:lnTo>
                    <a:lnTo>
                      <a:pt x="2006" y="1081"/>
                    </a:lnTo>
                    <a:lnTo>
                      <a:pt x="1990" y="1098"/>
                    </a:lnTo>
                    <a:lnTo>
                      <a:pt x="1977" y="1112"/>
                    </a:lnTo>
                    <a:lnTo>
                      <a:pt x="1961" y="1126"/>
                    </a:lnTo>
                    <a:lnTo>
                      <a:pt x="1946" y="1134"/>
                    </a:lnTo>
                    <a:lnTo>
                      <a:pt x="1926" y="1135"/>
                    </a:lnTo>
                    <a:lnTo>
                      <a:pt x="1904" y="1129"/>
                    </a:lnTo>
                    <a:lnTo>
                      <a:pt x="1913" y="1143"/>
                    </a:lnTo>
                    <a:lnTo>
                      <a:pt x="1919" y="1157"/>
                    </a:lnTo>
                    <a:lnTo>
                      <a:pt x="1923" y="1172"/>
                    </a:lnTo>
                    <a:lnTo>
                      <a:pt x="1924" y="1191"/>
                    </a:lnTo>
                    <a:lnTo>
                      <a:pt x="1943" y="1214"/>
                    </a:lnTo>
                    <a:lnTo>
                      <a:pt x="1966" y="1232"/>
                    </a:lnTo>
                    <a:lnTo>
                      <a:pt x="1992" y="1246"/>
                    </a:lnTo>
                    <a:lnTo>
                      <a:pt x="2020" y="1256"/>
                    </a:lnTo>
                    <a:lnTo>
                      <a:pt x="2049" y="1265"/>
                    </a:lnTo>
                    <a:lnTo>
                      <a:pt x="2078" y="1274"/>
                    </a:lnTo>
                    <a:lnTo>
                      <a:pt x="2106" y="1283"/>
                    </a:lnTo>
                    <a:lnTo>
                      <a:pt x="2133" y="1297"/>
                    </a:lnTo>
                    <a:lnTo>
                      <a:pt x="2143" y="1313"/>
                    </a:lnTo>
                    <a:lnTo>
                      <a:pt x="2154" y="1325"/>
                    </a:lnTo>
                    <a:lnTo>
                      <a:pt x="2168" y="1337"/>
                    </a:lnTo>
                    <a:lnTo>
                      <a:pt x="2182" y="1350"/>
                    </a:lnTo>
                    <a:lnTo>
                      <a:pt x="2194" y="1362"/>
                    </a:lnTo>
                    <a:lnTo>
                      <a:pt x="2207" y="1376"/>
                    </a:lnTo>
                    <a:lnTo>
                      <a:pt x="2217" y="1391"/>
                    </a:lnTo>
                    <a:lnTo>
                      <a:pt x="2227" y="1408"/>
                    </a:lnTo>
                    <a:lnTo>
                      <a:pt x="2239" y="1425"/>
                    </a:lnTo>
                    <a:lnTo>
                      <a:pt x="2256" y="1438"/>
                    </a:lnTo>
                    <a:lnTo>
                      <a:pt x="2276" y="1447"/>
                    </a:lnTo>
                    <a:lnTo>
                      <a:pt x="2296" y="1455"/>
                    </a:lnTo>
                    <a:lnTo>
                      <a:pt x="2315" y="1464"/>
                    </a:lnTo>
                    <a:lnTo>
                      <a:pt x="2330" y="1476"/>
                    </a:lnTo>
                    <a:lnTo>
                      <a:pt x="2343" y="1495"/>
                    </a:lnTo>
                    <a:lnTo>
                      <a:pt x="2347" y="1518"/>
                    </a:lnTo>
                    <a:lnTo>
                      <a:pt x="2356" y="1544"/>
                    </a:lnTo>
                    <a:lnTo>
                      <a:pt x="2352" y="1569"/>
                    </a:lnTo>
                    <a:lnTo>
                      <a:pt x="2346" y="1593"/>
                    </a:lnTo>
                    <a:lnTo>
                      <a:pt x="2347" y="1623"/>
                    </a:lnTo>
                    <a:lnTo>
                      <a:pt x="2347" y="1621"/>
                    </a:lnTo>
                    <a:lnTo>
                      <a:pt x="2341" y="1621"/>
                    </a:lnTo>
                    <a:lnTo>
                      <a:pt x="2349" y="1654"/>
                    </a:lnTo>
                    <a:lnTo>
                      <a:pt x="2356" y="1688"/>
                    </a:lnTo>
                    <a:lnTo>
                      <a:pt x="2364" y="1722"/>
                    </a:lnTo>
                    <a:lnTo>
                      <a:pt x="2372" y="1755"/>
                    </a:lnTo>
                    <a:lnTo>
                      <a:pt x="2378" y="1789"/>
                    </a:lnTo>
                    <a:lnTo>
                      <a:pt x="2383" y="1823"/>
                    </a:lnTo>
                    <a:lnTo>
                      <a:pt x="2387" y="1857"/>
                    </a:lnTo>
                    <a:lnTo>
                      <a:pt x="2392" y="1890"/>
                    </a:lnTo>
                    <a:lnTo>
                      <a:pt x="2386" y="1905"/>
                    </a:lnTo>
                    <a:lnTo>
                      <a:pt x="2372" y="1913"/>
                    </a:lnTo>
                    <a:lnTo>
                      <a:pt x="2353" y="1917"/>
                    </a:lnTo>
                    <a:lnTo>
                      <a:pt x="2335" y="1922"/>
                    </a:lnTo>
                    <a:lnTo>
                      <a:pt x="2319" y="1927"/>
                    </a:lnTo>
                    <a:lnTo>
                      <a:pt x="2309" y="1934"/>
                    </a:lnTo>
                    <a:lnTo>
                      <a:pt x="2309" y="1950"/>
                    </a:lnTo>
                    <a:lnTo>
                      <a:pt x="2321" y="1971"/>
                    </a:lnTo>
                    <a:lnTo>
                      <a:pt x="2327" y="1984"/>
                    </a:lnTo>
                    <a:lnTo>
                      <a:pt x="2335" y="1996"/>
                    </a:lnTo>
                    <a:lnTo>
                      <a:pt x="2339" y="2010"/>
                    </a:lnTo>
                    <a:lnTo>
                      <a:pt x="2341" y="2027"/>
                    </a:lnTo>
                    <a:lnTo>
                      <a:pt x="2353" y="2061"/>
                    </a:lnTo>
                    <a:lnTo>
                      <a:pt x="2366" y="2090"/>
                    </a:lnTo>
                    <a:lnTo>
                      <a:pt x="2376" y="2118"/>
                    </a:lnTo>
                    <a:lnTo>
                      <a:pt x="2386" y="2144"/>
                    </a:lnTo>
                    <a:lnTo>
                      <a:pt x="2392" y="2172"/>
                    </a:lnTo>
                    <a:lnTo>
                      <a:pt x="2397" y="2203"/>
                    </a:lnTo>
                    <a:lnTo>
                      <a:pt x="2397" y="2240"/>
                    </a:lnTo>
                    <a:lnTo>
                      <a:pt x="2392" y="2285"/>
                    </a:lnTo>
                    <a:lnTo>
                      <a:pt x="2383" y="2300"/>
                    </a:lnTo>
                    <a:lnTo>
                      <a:pt x="2369" y="2311"/>
                    </a:lnTo>
                    <a:lnTo>
                      <a:pt x="2352" y="2320"/>
                    </a:lnTo>
                    <a:lnTo>
                      <a:pt x="2335" y="2328"/>
                    </a:lnTo>
                    <a:lnTo>
                      <a:pt x="2316" y="2336"/>
                    </a:lnTo>
                    <a:lnTo>
                      <a:pt x="2301" y="2343"/>
                    </a:lnTo>
                    <a:lnTo>
                      <a:pt x="2287" y="2354"/>
                    </a:lnTo>
                    <a:lnTo>
                      <a:pt x="2276" y="2368"/>
                    </a:lnTo>
                    <a:lnTo>
                      <a:pt x="2265" y="2376"/>
                    </a:lnTo>
                    <a:lnTo>
                      <a:pt x="2253" y="2377"/>
                    </a:lnTo>
                    <a:lnTo>
                      <a:pt x="2241" y="2376"/>
                    </a:lnTo>
                    <a:lnTo>
                      <a:pt x="2228" y="2373"/>
                    </a:lnTo>
                    <a:lnTo>
                      <a:pt x="2217" y="2368"/>
                    </a:lnTo>
                    <a:lnTo>
                      <a:pt x="2208" y="2365"/>
                    </a:lnTo>
                    <a:lnTo>
                      <a:pt x="2202" y="2366"/>
                    </a:lnTo>
                    <a:lnTo>
                      <a:pt x="2199" y="2373"/>
                    </a:lnTo>
                    <a:lnTo>
                      <a:pt x="2197" y="2393"/>
                    </a:lnTo>
                    <a:lnTo>
                      <a:pt x="2194" y="2411"/>
                    </a:lnTo>
                    <a:lnTo>
                      <a:pt x="2185" y="2427"/>
                    </a:lnTo>
                    <a:lnTo>
                      <a:pt x="2163" y="2434"/>
                    </a:lnTo>
                    <a:lnTo>
                      <a:pt x="2151" y="2436"/>
                    </a:lnTo>
                    <a:lnTo>
                      <a:pt x="2139" y="2434"/>
                    </a:lnTo>
                    <a:lnTo>
                      <a:pt x="2126" y="2433"/>
                    </a:lnTo>
                    <a:lnTo>
                      <a:pt x="2116" y="2428"/>
                    </a:lnTo>
                    <a:lnTo>
                      <a:pt x="2106" y="2423"/>
                    </a:lnTo>
                    <a:lnTo>
                      <a:pt x="2097" y="2417"/>
                    </a:lnTo>
                    <a:lnTo>
                      <a:pt x="2089" y="2410"/>
                    </a:lnTo>
                    <a:lnTo>
                      <a:pt x="2083" y="2400"/>
                    </a:lnTo>
                    <a:lnTo>
                      <a:pt x="2085" y="2383"/>
                    </a:lnTo>
                    <a:lnTo>
                      <a:pt x="2080" y="2371"/>
                    </a:lnTo>
                    <a:lnTo>
                      <a:pt x="2072" y="2360"/>
                    </a:lnTo>
                    <a:lnTo>
                      <a:pt x="2066" y="2348"/>
                    </a:lnTo>
                    <a:lnTo>
                      <a:pt x="2055" y="2348"/>
                    </a:lnTo>
                    <a:lnTo>
                      <a:pt x="2045" y="2346"/>
                    </a:lnTo>
                    <a:lnTo>
                      <a:pt x="2035" y="2342"/>
                    </a:lnTo>
                    <a:lnTo>
                      <a:pt x="2028" y="2337"/>
                    </a:lnTo>
                    <a:lnTo>
                      <a:pt x="2020" y="2331"/>
                    </a:lnTo>
                    <a:lnTo>
                      <a:pt x="2012" y="2326"/>
                    </a:lnTo>
                    <a:lnTo>
                      <a:pt x="2004" y="2320"/>
                    </a:lnTo>
                    <a:lnTo>
                      <a:pt x="1995" y="2315"/>
                    </a:lnTo>
                    <a:lnTo>
                      <a:pt x="1984" y="2303"/>
                    </a:lnTo>
                    <a:lnTo>
                      <a:pt x="1978" y="2285"/>
                    </a:lnTo>
                    <a:lnTo>
                      <a:pt x="1977" y="2263"/>
                    </a:lnTo>
                    <a:lnTo>
                      <a:pt x="1978" y="2240"/>
                    </a:lnTo>
                    <a:lnTo>
                      <a:pt x="1964" y="2228"/>
                    </a:lnTo>
                    <a:lnTo>
                      <a:pt x="1950" y="2218"/>
                    </a:lnTo>
                    <a:lnTo>
                      <a:pt x="1936" y="2209"/>
                    </a:lnTo>
                    <a:lnTo>
                      <a:pt x="1924" y="2200"/>
                    </a:lnTo>
                    <a:lnTo>
                      <a:pt x="1913" y="2191"/>
                    </a:lnTo>
                    <a:lnTo>
                      <a:pt x="1904" y="2178"/>
                    </a:lnTo>
                    <a:lnTo>
                      <a:pt x="1898" y="2164"/>
                    </a:lnTo>
                    <a:lnTo>
                      <a:pt x="1896" y="2146"/>
                    </a:lnTo>
                    <a:lnTo>
                      <a:pt x="1906" y="2140"/>
                    </a:lnTo>
                    <a:lnTo>
                      <a:pt x="1910" y="2132"/>
                    </a:lnTo>
                    <a:lnTo>
                      <a:pt x="1915" y="2123"/>
                    </a:lnTo>
                    <a:lnTo>
                      <a:pt x="1916" y="2113"/>
                    </a:lnTo>
                    <a:lnTo>
                      <a:pt x="1919" y="2106"/>
                    </a:lnTo>
                    <a:lnTo>
                      <a:pt x="1926" y="2098"/>
                    </a:lnTo>
                    <a:lnTo>
                      <a:pt x="1933" y="2092"/>
                    </a:lnTo>
                    <a:lnTo>
                      <a:pt x="1946" y="2089"/>
                    </a:lnTo>
                    <a:lnTo>
                      <a:pt x="1963" y="2072"/>
                    </a:lnTo>
                    <a:lnTo>
                      <a:pt x="1977" y="2053"/>
                    </a:lnTo>
                    <a:lnTo>
                      <a:pt x="1990" y="2035"/>
                    </a:lnTo>
                    <a:lnTo>
                      <a:pt x="2004" y="2015"/>
                    </a:lnTo>
                    <a:lnTo>
                      <a:pt x="2015" y="1995"/>
                    </a:lnTo>
                    <a:lnTo>
                      <a:pt x="2028" y="1975"/>
                    </a:lnTo>
                    <a:lnTo>
                      <a:pt x="2038" y="1954"/>
                    </a:lnTo>
                    <a:lnTo>
                      <a:pt x="2049" y="1934"/>
                    </a:lnTo>
                    <a:lnTo>
                      <a:pt x="2054" y="1933"/>
                    </a:lnTo>
                    <a:lnTo>
                      <a:pt x="2058" y="1933"/>
                    </a:lnTo>
                    <a:lnTo>
                      <a:pt x="2063" y="1931"/>
                    </a:lnTo>
                    <a:lnTo>
                      <a:pt x="2066" y="1927"/>
                    </a:lnTo>
                    <a:lnTo>
                      <a:pt x="2052" y="1893"/>
                    </a:lnTo>
                    <a:lnTo>
                      <a:pt x="2054" y="1853"/>
                    </a:lnTo>
                    <a:lnTo>
                      <a:pt x="2058" y="1809"/>
                    </a:lnTo>
                    <a:lnTo>
                      <a:pt x="2054" y="1765"/>
                    </a:lnTo>
                    <a:lnTo>
                      <a:pt x="2048" y="1751"/>
                    </a:lnTo>
                    <a:lnTo>
                      <a:pt x="2038" y="1737"/>
                    </a:lnTo>
                    <a:lnTo>
                      <a:pt x="2029" y="1723"/>
                    </a:lnTo>
                    <a:lnTo>
                      <a:pt x="2020" y="1711"/>
                    </a:lnTo>
                    <a:lnTo>
                      <a:pt x="2012" y="1698"/>
                    </a:lnTo>
                    <a:lnTo>
                      <a:pt x="2011" y="1686"/>
                    </a:lnTo>
                    <a:lnTo>
                      <a:pt x="2015" y="1674"/>
                    </a:lnTo>
                    <a:lnTo>
                      <a:pt x="2029" y="1660"/>
                    </a:lnTo>
                    <a:lnTo>
                      <a:pt x="2017" y="1641"/>
                    </a:lnTo>
                    <a:lnTo>
                      <a:pt x="2003" y="1624"/>
                    </a:lnTo>
                    <a:lnTo>
                      <a:pt x="1987" y="1607"/>
                    </a:lnTo>
                    <a:lnTo>
                      <a:pt x="1970" y="1592"/>
                    </a:lnTo>
                    <a:lnTo>
                      <a:pt x="1953" y="1577"/>
                    </a:lnTo>
                    <a:lnTo>
                      <a:pt x="1933" y="1566"/>
                    </a:lnTo>
                    <a:lnTo>
                      <a:pt x="1912" y="1555"/>
                    </a:lnTo>
                    <a:lnTo>
                      <a:pt x="1889" y="1547"/>
                    </a:lnTo>
                    <a:lnTo>
                      <a:pt x="1881" y="1550"/>
                    </a:lnTo>
                    <a:lnTo>
                      <a:pt x="1873" y="1555"/>
                    </a:lnTo>
                    <a:lnTo>
                      <a:pt x="1865" y="1558"/>
                    </a:lnTo>
                    <a:lnTo>
                      <a:pt x="1858" y="1564"/>
                    </a:lnTo>
                    <a:lnTo>
                      <a:pt x="1853" y="1570"/>
                    </a:lnTo>
                    <a:lnTo>
                      <a:pt x="1850" y="1577"/>
                    </a:lnTo>
                    <a:lnTo>
                      <a:pt x="1848" y="1584"/>
                    </a:lnTo>
                    <a:lnTo>
                      <a:pt x="1852" y="1592"/>
                    </a:lnTo>
                    <a:lnTo>
                      <a:pt x="1864" y="1624"/>
                    </a:lnTo>
                    <a:lnTo>
                      <a:pt x="1876" y="1657"/>
                    </a:lnTo>
                    <a:lnTo>
                      <a:pt x="1890" y="1689"/>
                    </a:lnTo>
                    <a:lnTo>
                      <a:pt x="1902" y="1722"/>
                    </a:lnTo>
                    <a:lnTo>
                      <a:pt x="1916" y="1754"/>
                    </a:lnTo>
                    <a:lnTo>
                      <a:pt x="1929" y="1785"/>
                    </a:lnTo>
                    <a:lnTo>
                      <a:pt x="1943" y="1816"/>
                    </a:lnTo>
                    <a:lnTo>
                      <a:pt x="1955" y="1845"/>
                    </a:lnTo>
                    <a:lnTo>
                      <a:pt x="1966" y="1856"/>
                    </a:lnTo>
                    <a:lnTo>
                      <a:pt x="1978" y="1867"/>
                    </a:lnTo>
                    <a:lnTo>
                      <a:pt x="1984" y="1879"/>
                    </a:lnTo>
                    <a:lnTo>
                      <a:pt x="1978" y="1894"/>
                    </a:lnTo>
                    <a:lnTo>
                      <a:pt x="1963" y="1905"/>
                    </a:lnTo>
                    <a:lnTo>
                      <a:pt x="1944" y="1916"/>
                    </a:lnTo>
                    <a:lnTo>
                      <a:pt x="1924" y="1924"/>
                    </a:lnTo>
                    <a:lnTo>
                      <a:pt x="1904" y="1930"/>
                    </a:lnTo>
                    <a:lnTo>
                      <a:pt x="1882" y="1936"/>
                    </a:lnTo>
                    <a:lnTo>
                      <a:pt x="1859" y="1942"/>
                    </a:lnTo>
                    <a:lnTo>
                      <a:pt x="1836" y="1948"/>
                    </a:lnTo>
                    <a:lnTo>
                      <a:pt x="1813" y="1953"/>
                    </a:lnTo>
                    <a:lnTo>
                      <a:pt x="1791" y="1959"/>
                    </a:lnTo>
                    <a:lnTo>
                      <a:pt x="1768" y="1967"/>
                    </a:lnTo>
                    <a:lnTo>
                      <a:pt x="1748" y="1975"/>
                    </a:lnTo>
                    <a:lnTo>
                      <a:pt x="1728" y="1984"/>
                    </a:lnTo>
                    <a:lnTo>
                      <a:pt x="1711" y="1995"/>
                    </a:lnTo>
                    <a:lnTo>
                      <a:pt x="1696" y="2008"/>
                    </a:lnTo>
                    <a:lnTo>
                      <a:pt x="1683" y="2024"/>
                    </a:lnTo>
                    <a:lnTo>
                      <a:pt x="1672" y="2042"/>
                    </a:lnTo>
                    <a:lnTo>
                      <a:pt x="1660" y="2049"/>
                    </a:lnTo>
                    <a:lnTo>
                      <a:pt x="1651" y="2044"/>
                    </a:lnTo>
                    <a:lnTo>
                      <a:pt x="1640" y="2041"/>
                    </a:lnTo>
                    <a:lnTo>
                      <a:pt x="1631" y="2046"/>
                    </a:lnTo>
                    <a:lnTo>
                      <a:pt x="1620" y="2067"/>
                    </a:lnTo>
                    <a:lnTo>
                      <a:pt x="1614" y="2090"/>
                    </a:lnTo>
                    <a:lnTo>
                      <a:pt x="1609" y="2115"/>
                    </a:lnTo>
                    <a:lnTo>
                      <a:pt x="1604" y="2140"/>
                    </a:lnTo>
                    <a:lnTo>
                      <a:pt x="1600" y="2164"/>
                    </a:lnTo>
                    <a:lnTo>
                      <a:pt x="1594" y="2187"/>
                    </a:lnTo>
                    <a:lnTo>
                      <a:pt x="1583" y="2209"/>
                    </a:lnTo>
                    <a:lnTo>
                      <a:pt x="1566" y="2228"/>
                    </a:lnTo>
                    <a:lnTo>
                      <a:pt x="1575" y="2232"/>
                    </a:lnTo>
                    <a:lnTo>
                      <a:pt x="1584" y="2232"/>
                    </a:lnTo>
                    <a:lnTo>
                      <a:pt x="1594" y="2229"/>
                    </a:lnTo>
                    <a:lnTo>
                      <a:pt x="1604" y="2226"/>
                    </a:lnTo>
                    <a:lnTo>
                      <a:pt x="1614" y="2223"/>
                    </a:lnTo>
                    <a:lnTo>
                      <a:pt x="1623" y="2221"/>
                    </a:lnTo>
                    <a:lnTo>
                      <a:pt x="1631" y="2226"/>
                    </a:lnTo>
                    <a:lnTo>
                      <a:pt x="1637" y="2237"/>
                    </a:lnTo>
                    <a:lnTo>
                      <a:pt x="1640" y="2248"/>
                    </a:lnTo>
                    <a:lnTo>
                      <a:pt x="1640" y="2257"/>
                    </a:lnTo>
                    <a:lnTo>
                      <a:pt x="1635" y="2265"/>
                    </a:lnTo>
                    <a:lnTo>
                      <a:pt x="1629" y="2271"/>
                    </a:lnTo>
                    <a:lnTo>
                      <a:pt x="1621" y="2277"/>
                    </a:lnTo>
                    <a:lnTo>
                      <a:pt x="1614" y="2282"/>
                    </a:lnTo>
                    <a:lnTo>
                      <a:pt x="1606" y="2285"/>
                    </a:lnTo>
                    <a:lnTo>
                      <a:pt x="1600" y="2289"/>
                    </a:lnTo>
                    <a:lnTo>
                      <a:pt x="1612" y="2305"/>
                    </a:lnTo>
                    <a:lnTo>
                      <a:pt x="1612" y="2323"/>
                    </a:lnTo>
                    <a:lnTo>
                      <a:pt x="1609" y="2342"/>
                    </a:lnTo>
                    <a:lnTo>
                      <a:pt x="1612" y="2360"/>
                    </a:lnTo>
                    <a:lnTo>
                      <a:pt x="1631" y="2388"/>
                    </a:lnTo>
                    <a:lnTo>
                      <a:pt x="1651" y="2416"/>
                    </a:lnTo>
                    <a:lnTo>
                      <a:pt x="1671" y="2447"/>
                    </a:lnTo>
                    <a:lnTo>
                      <a:pt x="1691" y="2476"/>
                    </a:lnTo>
                    <a:lnTo>
                      <a:pt x="1713" y="2507"/>
                    </a:lnTo>
                    <a:lnTo>
                      <a:pt x="1733" y="2536"/>
                    </a:lnTo>
                    <a:lnTo>
                      <a:pt x="1753" y="2564"/>
                    </a:lnTo>
                    <a:lnTo>
                      <a:pt x="1771" y="2590"/>
                    </a:lnTo>
                    <a:lnTo>
                      <a:pt x="1777" y="2618"/>
                    </a:lnTo>
                    <a:lnTo>
                      <a:pt x="1787" y="2644"/>
                    </a:lnTo>
                    <a:lnTo>
                      <a:pt x="1797" y="2670"/>
                    </a:lnTo>
                    <a:lnTo>
                      <a:pt x="1811" y="2695"/>
                    </a:lnTo>
                    <a:lnTo>
                      <a:pt x="1827" y="2720"/>
                    </a:lnTo>
                    <a:lnTo>
                      <a:pt x="1845" y="2741"/>
                    </a:lnTo>
                    <a:lnTo>
                      <a:pt x="1865" y="2764"/>
                    </a:lnTo>
                    <a:lnTo>
                      <a:pt x="1887" y="2784"/>
                    </a:lnTo>
                    <a:lnTo>
                      <a:pt x="1902" y="2783"/>
                    </a:lnTo>
                    <a:lnTo>
                      <a:pt x="1915" y="2786"/>
                    </a:lnTo>
                    <a:lnTo>
                      <a:pt x="1926" y="2794"/>
                    </a:lnTo>
                    <a:lnTo>
                      <a:pt x="1935" y="2805"/>
                    </a:lnTo>
                    <a:lnTo>
                      <a:pt x="1944" y="2817"/>
                    </a:lnTo>
                    <a:lnTo>
                      <a:pt x="1953" y="2829"/>
                    </a:lnTo>
                    <a:lnTo>
                      <a:pt x="1963" y="2840"/>
                    </a:lnTo>
                    <a:lnTo>
                      <a:pt x="1975" y="2848"/>
                    </a:lnTo>
                    <a:lnTo>
                      <a:pt x="2024" y="2848"/>
                    </a:lnTo>
                    <a:lnTo>
                      <a:pt x="2074" y="2848"/>
                    </a:lnTo>
                    <a:lnTo>
                      <a:pt x="2123" y="2846"/>
                    </a:lnTo>
                    <a:lnTo>
                      <a:pt x="2173" y="2846"/>
                    </a:lnTo>
                    <a:lnTo>
                      <a:pt x="2222" y="2846"/>
                    </a:lnTo>
                    <a:lnTo>
                      <a:pt x="2271" y="2846"/>
                    </a:lnTo>
                    <a:lnTo>
                      <a:pt x="2321" y="2845"/>
                    </a:lnTo>
                    <a:lnTo>
                      <a:pt x="2370" y="2845"/>
                    </a:lnTo>
                    <a:lnTo>
                      <a:pt x="2420" y="2845"/>
                    </a:lnTo>
                    <a:lnTo>
                      <a:pt x="2469" y="2843"/>
                    </a:lnTo>
                    <a:lnTo>
                      <a:pt x="2517" y="2843"/>
                    </a:lnTo>
                    <a:lnTo>
                      <a:pt x="2565" y="2842"/>
                    </a:lnTo>
                    <a:lnTo>
                      <a:pt x="2613" y="2842"/>
                    </a:lnTo>
                    <a:lnTo>
                      <a:pt x="2661" y="2842"/>
                    </a:lnTo>
                    <a:lnTo>
                      <a:pt x="2708" y="2840"/>
                    </a:lnTo>
                    <a:lnTo>
                      <a:pt x="2755" y="2840"/>
                    </a:lnTo>
                    <a:lnTo>
                      <a:pt x="2756" y="2845"/>
                    </a:lnTo>
                    <a:lnTo>
                      <a:pt x="2759" y="2859"/>
                    </a:lnTo>
                    <a:lnTo>
                      <a:pt x="2762" y="2874"/>
                    </a:lnTo>
                    <a:lnTo>
                      <a:pt x="2764" y="2889"/>
                    </a:lnTo>
                    <a:lnTo>
                      <a:pt x="2753" y="2889"/>
                    </a:lnTo>
                    <a:lnTo>
                      <a:pt x="2727" y="2891"/>
                    </a:lnTo>
                    <a:lnTo>
                      <a:pt x="2687" y="2891"/>
                    </a:lnTo>
                    <a:lnTo>
                      <a:pt x="2634" y="2891"/>
                    </a:lnTo>
                    <a:lnTo>
                      <a:pt x="2571" y="2892"/>
                    </a:lnTo>
                    <a:lnTo>
                      <a:pt x="2495" y="2892"/>
                    </a:lnTo>
                    <a:lnTo>
                      <a:pt x="2410" y="2894"/>
                    </a:lnTo>
                    <a:lnTo>
                      <a:pt x="2318" y="2894"/>
                    </a:lnTo>
                    <a:lnTo>
                      <a:pt x="2216" y="2896"/>
                    </a:lnTo>
                    <a:lnTo>
                      <a:pt x="2108" y="2897"/>
                    </a:lnTo>
                    <a:lnTo>
                      <a:pt x="1995" y="2897"/>
                    </a:lnTo>
                    <a:lnTo>
                      <a:pt x="1876" y="2899"/>
                    </a:lnTo>
                    <a:lnTo>
                      <a:pt x="1754" y="2899"/>
                    </a:lnTo>
                    <a:lnTo>
                      <a:pt x="1628" y="2900"/>
                    </a:lnTo>
                    <a:lnTo>
                      <a:pt x="1501" y="2902"/>
                    </a:lnTo>
                    <a:lnTo>
                      <a:pt x="1373" y="2902"/>
                    </a:lnTo>
                    <a:lnTo>
                      <a:pt x="1245" y="2903"/>
                    </a:lnTo>
                    <a:lnTo>
                      <a:pt x="1118" y="2903"/>
                    </a:lnTo>
                    <a:lnTo>
                      <a:pt x="993" y="2905"/>
                    </a:lnTo>
                    <a:lnTo>
                      <a:pt x="873" y="2905"/>
                    </a:lnTo>
                    <a:lnTo>
                      <a:pt x="754" y="2906"/>
                    </a:lnTo>
                    <a:lnTo>
                      <a:pt x="643" y="2906"/>
                    </a:lnTo>
                    <a:lnTo>
                      <a:pt x="536" y="2908"/>
                    </a:lnTo>
                    <a:lnTo>
                      <a:pt x="436" y="2908"/>
                    </a:lnTo>
                    <a:lnTo>
                      <a:pt x="345" y="2909"/>
                    </a:lnTo>
                    <a:lnTo>
                      <a:pt x="261" y="2909"/>
                    </a:lnTo>
                    <a:lnTo>
                      <a:pt x="189" y="2909"/>
                    </a:lnTo>
                    <a:lnTo>
                      <a:pt x="128" y="2911"/>
                    </a:lnTo>
                    <a:lnTo>
                      <a:pt x="78" y="2911"/>
                    </a:lnTo>
                    <a:lnTo>
                      <a:pt x="42" y="2911"/>
                    </a:lnTo>
                    <a:lnTo>
                      <a:pt x="19" y="2911"/>
                    </a:lnTo>
                    <a:lnTo>
                      <a:pt x="11" y="2911"/>
                    </a:lnTo>
                    <a:lnTo>
                      <a:pt x="8" y="2900"/>
                    </a:lnTo>
                    <a:lnTo>
                      <a:pt x="2" y="2885"/>
                    </a:lnTo>
                    <a:lnTo>
                      <a:pt x="0" y="2871"/>
                    </a:lnTo>
                    <a:lnTo>
                      <a:pt x="14" y="2865"/>
                    </a:lnTo>
                    <a:lnTo>
                      <a:pt x="57" y="2866"/>
                    </a:lnTo>
                    <a:lnTo>
                      <a:pt x="101" y="2866"/>
                    </a:lnTo>
                    <a:lnTo>
                      <a:pt x="144" y="2868"/>
                    </a:lnTo>
                    <a:lnTo>
                      <a:pt x="186" y="2868"/>
                    </a:lnTo>
                    <a:lnTo>
                      <a:pt x="229" y="2868"/>
                    </a:lnTo>
                    <a:lnTo>
                      <a:pt x="271" y="2868"/>
                    </a:lnTo>
                    <a:lnTo>
                      <a:pt x="314" y="2866"/>
                    </a:lnTo>
                    <a:lnTo>
                      <a:pt x="355" y="2866"/>
                    </a:lnTo>
                    <a:lnTo>
                      <a:pt x="399" y="2865"/>
                    </a:lnTo>
                    <a:lnTo>
                      <a:pt x="440" y="2865"/>
                    </a:lnTo>
                    <a:lnTo>
                      <a:pt x="484" y="2863"/>
                    </a:lnTo>
                    <a:lnTo>
                      <a:pt x="527" y="2863"/>
                    </a:lnTo>
                    <a:lnTo>
                      <a:pt x="570" y="2862"/>
                    </a:lnTo>
                    <a:lnTo>
                      <a:pt x="615" y="2860"/>
                    </a:lnTo>
                    <a:lnTo>
                      <a:pt x="660" y="2860"/>
                    </a:lnTo>
                    <a:lnTo>
                      <a:pt x="704" y="2859"/>
                    </a:lnTo>
                    <a:lnTo>
                      <a:pt x="711" y="2846"/>
                    </a:lnTo>
                    <a:lnTo>
                      <a:pt x="723" y="2843"/>
                    </a:lnTo>
                    <a:lnTo>
                      <a:pt x="737" y="2843"/>
                    </a:lnTo>
                    <a:lnTo>
                      <a:pt x="749" y="2840"/>
                    </a:lnTo>
                    <a:lnTo>
                      <a:pt x="783" y="2826"/>
                    </a:lnTo>
                    <a:lnTo>
                      <a:pt x="809" y="2809"/>
                    </a:lnTo>
                    <a:lnTo>
                      <a:pt x="833" y="2791"/>
                    </a:lnTo>
                    <a:lnTo>
                      <a:pt x="856" y="2772"/>
                    </a:lnTo>
                    <a:lnTo>
                      <a:pt x="879" y="2758"/>
                    </a:lnTo>
                    <a:lnTo>
                      <a:pt x="905" y="2749"/>
                    </a:lnTo>
                    <a:lnTo>
                      <a:pt x="938" y="2747"/>
                    </a:lnTo>
                    <a:lnTo>
                      <a:pt x="978" y="2757"/>
                    </a:lnTo>
                    <a:lnTo>
                      <a:pt x="1001" y="2761"/>
                    </a:lnTo>
                    <a:lnTo>
                      <a:pt x="1022" y="2758"/>
                    </a:lnTo>
                    <a:lnTo>
                      <a:pt x="1042" y="2752"/>
                    </a:lnTo>
                    <a:lnTo>
                      <a:pt x="1064" y="2743"/>
                    </a:lnTo>
                    <a:lnTo>
                      <a:pt x="1083" y="2730"/>
                    </a:lnTo>
                    <a:lnTo>
                      <a:pt x="1101" y="2718"/>
                    </a:lnTo>
                    <a:lnTo>
                      <a:pt x="1118" y="2706"/>
                    </a:lnTo>
                    <a:lnTo>
                      <a:pt x="1135" y="2695"/>
                    </a:lnTo>
                    <a:lnTo>
                      <a:pt x="1140" y="2666"/>
                    </a:lnTo>
                    <a:lnTo>
                      <a:pt x="1138" y="2641"/>
                    </a:lnTo>
                    <a:lnTo>
                      <a:pt x="1132" y="2619"/>
                    </a:lnTo>
                    <a:lnTo>
                      <a:pt x="1118" y="2596"/>
                    </a:lnTo>
                    <a:lnTo>
                      <a:pt x="1106" y="2575"/>
                    </a:lnTo>
                    <a:lnTo>
                      <a:pt x="1093" y="2555"/>
                    </a:lnTo>
                    <a:lnTo>
                      <a:pt x="1080" y="2535"/>
                    </a:lnTo>
                    <a:lnTo>
                      <a:pt x="1067" y="2515"/>
                    </a:lnTo>
                    <a:lnTo>
                      <a:pt x="1056" y="2493"/>
                    </a:lnTo>
                    <a:lnTo>
                      <a:pt x="1047" y="2470"/>
                    </a:lnTo>
                    <a:lnTo>
                      <a:pt x="1044" y="2445"/>
                    </a:lnTo>
                    <a:lnTo>
                      <a:pt x="1044" y="2417"/>
                    </a:lnTo>
                    <a:lnTo>
                      <a:pt x="1032" y="2393"/>
                    </a:lnTo>
                    <a:lnTo>
                      <a:pt x="1021" y="2368"/>
                    </a:lnTo>
                    <a:lnTo>
                      <a:pt x="1010" y="2343"/>
                    </a:lnTo>
                    <a:lnTo>
                      <a:pt x="998" y="2319"/>
                    </a:lnTo>
                    <a:lnTo>
                      <a:pt x="985" y="2295"/>
                    </a:lnTo>
                    <a:lnTo>
                      <a:pt x="970" y="2275"/>
                    </a:lnTo>
                    <a:lnTo>
                      <a:pt x="953" y="2255"/>
                    </a:lnTo>
                    <a:lnTo>
                      <a:pt x="931" y="2240"/>
                    </a:lnTo>
                    <a:lnTo>
                      <a:pt x="934" y="2209"/>
                    </a:lnTo>
                    <a:lnTo>
                      <a:pt x="947" y="2183"/>
                    </a:lnTo>
                    <a:lnTo>
                      <a:pt x="965" y="2163"/>
                    </a:lnTo>
                    <a:lnTo>
                      <a:pt x="987" y="2146"/>
                    </a:lnTo>
                    <a:lnTo>
                      <a:pt x="1012" y="2129"/>
                    </a:lnTo>
                    <a:lnTo>
                      <a:pt x="1036" y="2113"/>
                    </a:lnTo>
                    <a:lnTo>
                      <a:pt x="1058" y="2096"/>
                    </a:lnTo>
                    <a:lnTo>
                      <a:pt x="1076" y="2075"/>
                    </a:lnTo>
                    <a:lnTo>
                      <a:pt x="1097" y="2055"/>
                    </a:lnTo>
                    <a:lnTo>
                      <a:pt x="1114" y="2035"/>
                    </a:lnTo>
                    <a:lnTo>
                      <a:pt x="1129" y="2013"/>
                    </a:lnTo>
                    <a:lnTo>
                      <a:pt x="1144" y="1993"/>
                    </a:lnTo>
                    <a:lnTo>
                      <a:pt x="1158" y="1975"/>
                    </a:lnTo>
                    <a:lnTo>
                      <a:pt x="1174" y="1956"/>
                    </a:lnTo>
                    <a:lnTo>
                      <a:pt x="1191" y="1941"/>
                    </a:lnTo>
                    <a:lnTo>
                      <a:pt x="1209" y="1927"/>
                    </a:lnTo>
                    <a:lnTo>
                      <a:pt x="1211" y="1899"/>
                    </a:lnTo>
                    <a:lnTo>
                      <a:pt x="1209" y="1871"/>
                    </a:lnTo>
                    <a:lnTo>
                      <a:pt x="1206" y="1843"/>
                    </a:lnTo>
                    <a:lnTo>
                      <a:pt x="1200" y="1816"/>
                    </a:lnTo>
                    <a:lnTo>
                      <a:pt x="1194" y="1789"/>
                    </a:lnTo>
                    <a:lnTo>
                      <a:pt x="1185" y="1765"/>
                    </a:lnTo>
                    <a:lnTo>
                      <a:pt x="1174" y="1743"/>
                    </a:lnTo>
                    <a:lnTo>
                      <a:pt x="1163" y="1722"/>
                    </a:lnTo>
                    <a:lnTo>
                      <a:pt x="1151" y="1711"/>
                    </a:lnTo>
                    <a:lnTo>
                      <a:pt x="1138" y="1700"/>
                    </a:lnTo>
                    <a:lnTo>
                      <a:pt x="1124" y="1691"/>
                    </a:lnTo>
                    <a:lnTo>
                      <a:pt x="1110" y="1683"/>
                    </a:lnTo>
                    <a:lnTo>
                      <a:pt x="1095" y="1675"/>
                    </a:lnTo>
                    <a:lnTo>
                      <a:pt x="1080" y="1669"/>
                    </a:lnTo>
                    <a:lnTo>
                      <a:pt x="1064" y="1664"/>
                    </a:lnTo>
                    <a:lnTo>
                      <a:pt x="1047" y="1660"/>
                    </a:lnTo>
                    <a:lnTo>
                      <a:pt x="1046" y="1641"/>
                    </a:lnTo>
                    <a:lnTo>
                      <a:pt x="1052" y="1629"/>
                    </a:lnTo>
                    <a:lnTo>
                      <a:pt x="1061" y="1618"/>
                    </a:lnTo>
                    <a:lnTo>
                      <a:pt x="1064" y="1601"/>
                    </a:lnTo>
                    <a:lnTo>
                      <a:pt x="1070" y="1598"/>
                    </a:lnTo>
                    <a:lnTo>
                      <a:pt x="1073" y="1595"/>
                    </a:lnTo>
                    <a:lnTo>
                      <a:pt x="1075" y="1590"/>
                    </a:lnTo>
                    <a:lnTo>
                      <a:pt x="1075" y="1584"/>
                    </a:lnTo>
                    <a:lnTo>
                      <a:pt x="1067" y="1580"/>
                    </a:lnTo>
                    <a:lnTo>
                      <a:pt x="1061" y="1578"/>
                    </a:lnTo>
                    <a:lnTo>
                      <a:pt x="1055" y="1578"/>
                    </a:lnTo>
                    <a:lnTo>
                      <a:pt x="1049" y="1578"/>
                    </a:lnTo>
                    <a:lnTo>
                      <a:pt x="1042" y="1580"/>
                    </a:lnTo>
                    <a:lnTo>
                      <a:pt x="1035" y="1583"/>
                    </a:lnTo>
                    <a:lnTo>
                      <a:pt x="1027" y="1584"/>
                    </a:lnTo>
                    <a:lnTo>
                      <a:pt x="1019" y="1584"/>
                    </a:lnTo>
                    <a:lnTo>
                      <a:pt x="1002" y="1581"/>
                    </a:lnTo>
                    <a:lnTo>
                      <a:pt x="985" y="1580"/>
                    </a:lnTo>
                    <a:lnTo>
                      <a:pt x="968" y="1577"/>
                    </a:lnTo>
                    <a:lnTo>
                      <a:pt x="950" y="1577"/>
                    </a:lnTo>
                    <a:lnTo>
                      <a:pt x="931" y="1575"/>
                    </a:lnTo>
                    <a:lnTo>
                      <a:pt x="913" y="1575"/>
                    </a:lnTo>
                    <a:lnTo>
                      <a:pt x="894" y="1575"/>
                    </a:lnTo>
                    <a:lnTo>
                      <a:pt x="876" y="1577"/>
                    </a:lnTo>
                    <a:lnTo>
                      <a:pt x="857" y="1580"/>
                    </a:lnTo>
                    <a:lnTo>
                      <a:pt x="839" y="1581"/>
                    </a:lnTo>
                    <a:lnTo>
                      <a:pt x="820" y="1584"/>
                    </a:lnTo>
                    <a:lnTo>
                      <a:pt x="803" y="1589"/>
                    </a:lnTo>
                    <a:lnTo>
                      <a:pt x="786" y="1593"/>
                    </a:lnTo>
                    <a:lnTo>
                      <a:pt x="771" y="1600"/>
                    </a:lnTo>
                    <a:lnTo>
                      <a:pt x="755" y="1606"/>
                    </a:lnTo>
                    <a:lnTo>
                      <a:pt x="741" y="1614"/>
                    </a:lnTo>
                    <a:lnTo>
                      <a:pt x="729" y="1604"/>
                    </a:lnTo>
                    <a:lnTo>
                      <a:pt x="717" y="1593"/>
                    </a:lnTo>
                    <a:lnTo>
                      <a:pt x="706" y="1581"/>
                    </a:lnTo>
                    <a:lnTo>
                      <a:pt x="700" y="1564"/>
                    </a:lnTo>
                    <a:lnTo>
                      <a:pt x="709" y="1549"/>
                    </a:lnTo>
                    <a:lnTo>
                      <a:pt x="709" y="1530"/>
                    </a:lnTo>
                    <a:lnTo>
                      <a:pt x="703" y="1512"/>
                    </a:lnTo>
                    <a:lnTo>
                      <a:pt x="697" y="1495"/>
                    </a:lnTo>
                    <a:lnTo>
                      <a:pt x="686" y="1484"/>
                    </a:lnTo>
                    <a:lnTo>
                      <a:pt x="677" y="1470"/>
                    </a:lnTo>
                    <a:lnTo>
                      <a:pt x="669" y="1456"/>
                    </a:lnTo>
                    <a:lnTo>
                      <a:pt x="661" y="1441"/>
                    </a:lnTo>
                    <a:lnTo>
                      <a:pt x="655" y="1425"/>
                    </a:lnTo>
                    <a:lnTo>
                      <a:pt x="647" y="1411"/>
                    </a:lnTo>
                    <a:lnTo>
                      <a:pt x="640" y="1399"/>
                    </a:lnTo>
                    <a:lnTo>
                      <a:pt x="630" y="1388"/>
                    </a:lnTo>
                    <a:lnTo>
                      <a:pt x="619" y="1373"/>
                    </a:lnTo>
                    <a:lnTo>
                      <a:pt x="610" y="1356"/>
                    </a:lnTo>
                    <a:lnTo>
                      <a:pt x="599" y="1339"/>
                    </a:lnTo>
                    <a:lnTo>
                      <a:pt x="590" y="1322"/>
                    </a:lnTo>
                    <a:lnTo>
                      <a:pt x="581" y="1305"/>
                    </a:lnTo>
                    <a:lnTo>
                      <a:pt x="575" y="1286"/>
                    </a:lnTo>
                    <a:lnTo>
                      <a:pt x="568" y="1268"/>
                    </a:lnTo>
                    <a:lnTo>
                      <a:pt x="564" y="1248"/>
                    </a:lnTo>
                    <a:lnTo>
                      <a:pt x="562" y="1214"/>
                    </a:lnTo>
                    <a:lnTo>
                      <a:pt x="550" y="1185"/>
                    </a:lnTo>
                    <a:lnTo>
                      <a:pt x="538" y="1157"/>
                    </a:lnTo>
                    <a:lnTo>
                      <a:pt x="531" y="1123"/>
                    </a:lnTo>
                    <a:lnTo>
                      <a:pt x="522" y="1112"/>
                    </a:lnTo>
                    <a:lnTo>
                      <a:pt x="513" y="1101"/>
                    </a:lnTo>
                    <a:lnTo>
                      <a:pt x="501" y="1092"/>
                    </a:lnTo>
                    <a:lnTo>
                      <a:pt x="490" y="1081"/>
                    </a:lnTo>
                    <a:lnTo>
                      <a:pt x="479" y="1072"/>
                    </a:lnTo>
                    <a:lnTo>
                      <a:pt x="468" y="1063"/>
                    </a:lnTo>
                    <a:lnTo>
                      <a:pt x="459" y="1054"/>
                    </a:lnTo>
                    <a:lnTo>
                      <a:pt x="453" y="1044"/>
                    </a:lnTo>
                    <a:lnTo>
                      <a:pt x="460" y="1032"/>
                    </a:lnTo>
                    <a:lnTo>
                      <a:pt x="471" y="1021"/>
                    </a:lnTo>
                    <a:lnTo>
                      <a:pt x="482" y="1012"/>
                    </a:lnTo>
                    <a:lnTo>
                      <a:pt x="494" y="1004"/>
                    </a:lnTo>
                    <a:lnTo>
                      <a:pt x="507" y="996"/>
                    </a:lnTo>
                    <a:lnTo>
                      <a:pt x="519" y="987"/>
                    </a:lnTo>
                    <a:lnTo>
                      <a:pt x="531" y="976"/>
                    </a:lnTo>
                    <a:lnTo>
                      <a:pt x="542" y="964"/>
                    </a:lnTo>
                    <a:lnTo>
                      <a:pt x="552" y="959"/>
                    </a:lnTo>
                    <a:lnTo>
                      <a:pt x="562" y="955"/>
                    </a:lnTo>
                    <a:lnTo>
                      <a:pt x="573" y="950"/>
                    </a:lnTo>
                    <a:lnTo>
                      <a:pt x="581" y="946"/>
                    </a:lnTo>
                    <a:lnTo>
                      <a:pt x="570" y="924"/>
                    </a:lnTo>
                    <a:lnTo>
                      <a:pt x="558" y="899"/>
                    </a:lnTo>
                    <a:lnTo>
                      <a:pt x="553" y="875"/>
                    </a:lnTo>
                    <a:lnTo>
                      <a:pt x="559" y="854"/>
                    </a:lnTo>
                    <a:lnTo>
                      <a:pt x="584" y="841"/>
                    </a:lnTo>
                    <a:lnTo>
                      <a:pt x="607" y="827"/>
                    </a:lnTo>
                    <a:lnTo>
                      <a:pt x="629" y="808"/>
                    </a:lnTo>
                    <a:lnTo>
                      <a:pt x="647" y="788"/>
                    </a:lnTo>
                    <a:lnTo>
                      <a:pt x="661" y="765"/>
                    </a:lnTo>
                    <a:lnTo>
                      <a:pt x="672" y="740"/>
                    </a:lnTo>
                    <a:lnTo>
                      <a:pt x="678" y="711"/>
                    </a:lnTo>
                    <a:lnTo>
                      <a:pt x="677" y="679"/>
                    </a:lnTo>
                    <a:lnTo>
                      <a:pt x="673" y="652"/>
                    </a:lnTo>
                    <a:lnTo>
                      <a:pt x="669" y="629"/>
                    </a:lnTo>
                    <a:lnTo>
                      <a:pt x="663" y="605"/>
                    </a:lnTo>
                    <a:lnTo>
                      <a:pt x="653" y="581"/>
                    </a:lnTo>
                    <a:lnTo>
                      <a:pt x="644" y="560"/>
                    </a:lnTo>
                    <a:lnTo>
                      <a:pt x="633" y="540"/>
                    </a:lnTo>
                    <a:lnTo>
                      <a:pt x="623" y="520"/>
                    </a:lnTo>
                    <a:lnTo>
                      <a:pt x="610" y="500"/>
                    </a:lnTo>
                    <a:lnTo>
                      <a:pt x="610" y="464"/>
                    </a:lnTo>
                    <a:lnTo>
                      <a:pt x="619" y="438"/>
                    </a:lnTo>
                    <a:lnTo>
                      <a:pt x="636" y="415"/>
                    </a:lnTo>
                    <a:lnTo>
                      <a:pt x="658" y="396"/>
                    </a:lnTo>
                    <a:lnTo>
                      <a:pt x="680" y="378"/>
                    </a:lnTo>
                    <a:lnTo>
                      <a:pt x="700" y="358"/>
                    </a:lnTo>
                    <a:lnTo>
                      <a:pt x="714" y="333"/>
                    </a:lnTo>
                    <a:lnTo>
                      <a:pt x="720" y="304"/>
                    </a:lnTo>
                    <a:lnTo>
                      <a:pt x="729" y="293"/>
                    </a:lnTo>
                    <a:lnTo>
                      <a:pt x="737" y="281"/>
                    </a:lnTo>
                    <a:lnTo>
                      <a:pt x="746" y="265"/>
                    </a:lnTo>
                    <a:lnTo>
                      <a:pt x="755" y="251"/>
                    </a:lnTo>
                    <a:lnTo>
                      <a:pt x="765" y="239"/>
                    </a:lnTo>
                    <a:lnTo>
                      <a:pt x="777" y="228"/>
                    </a:lnTo>
                    <a:lnTo>
                      <a:pt x="792" y="222"/>
                    </a:lnTo>
                    <a:lnTo>
                      <a:pt x="811" y="220"/>
                    </a:lnTo>
                    <a:lnTo>
                      <a:pt x="822" y="223"/>
                    </a:lnTo>
                    <a:lnTo>
                      <a:pt x="834" y="228"/>
                    </a:lnTo>
                    <a:lnTo>
                      <a:pt x="848" y="231"/>
                    </a:lnTo>
                    <a:lnTo>
                      <a:pt x="862" y="233"/>
                    </a:lnTo>
                    <a:lnTo>
                      <a:pt x="874" y="233"/>
                    </a:lnTo>
                    <a:lnTo>
                      <a:pt x="887" y="231"/>
                    </a:lnTo>
                    <a:lnTo>
                      <a:pt x="897" y="225"/>
                    </a:lnTo>
                    <a:lnTo>
                      <a:pt x="907" y="217"/>
                    </a:lnTo>
                    <a:lnTo>
                      <a:pt x="928" y="213"/>
                    </a:lnTo>
                    <a:lnTo>
                      <a:pt x="948" y="203"/>
                    </a:lnTo>
                    <a:lnTo>
                      <a:pt x="967" y="190"/>
                    </a:lnTo>
                    <a:lnTo>
                      <a:pt x="984" y="176"/>
                    </a:lnTo>
                    <a:lnTo>
                      <a:pt x="1001" y="165"/>
                    </a:lnTo>
                    <a:lnTo>
                      <a:pt x="1019" y="159"/>
                    </a:lnTo>
                    <a:lnTo>
                      <a:pt x="1039" y="160"/>
                    </a:lnTo>
                    <a:lnTo>
                      <a:pt x="1063" y="174"/>
                    </a:lnTo>
                    <a:lnTo>
                      <a:pt x="1083" y="173"/>
                    </a:lnTo>
                    <a:lnTo>
                      <a:pt x="1103" y="173"/>
                    </a:lnTo>
                    <a:lnTo>
                      <a:pt x="1121" y="174"/>
                    </a:lnTo>
                    <a:lnTo>
                      <a:pt x="1140" y="176"/>
                    </a:lnTo>
                    <a:lnTo>
                      <a:pt x="1158" y="179"/>
                    </a:lnTo>
                    <a:lnTo>
                      <a:pt x="1177" y="182"/>
                    </a:lnTo>
                    <a:lnTo>
                      <a:pt x="1195" y="183"/>
                    </a:lnTo>
                    <a:lnTo>
                      <a:pt x="1212" y="186"/>
                    </a:lnTo>
                    <a:lnTo>
                      <a:pt x="1212" y="200"/>
                    </a:lnTo>
                    <a:lnTo>
                      <a:pt x="1225" y="199"/>
                    </a:lnTo>
                    <a:lnTo>
                      <a:pt x="1235" y="194"/>
                    </a:lnTo>
                    <a:lnTo>
                      <a:pt x="1243" y="188"/>
                    </a:lnTo>
                    <a:lnTo>
                      <a:pt x="1251" y="179"/>
                    </a:lnTo>
                    <a:lnTo>
                      <a:pt x="1259" y="170"/>
                    </a:lnTo>
                    <a:lnTo>
                      <a:pt x="1268" y="160"/>
                    </a:lnTo>
                    <a:lnTo>
                      <a:pt x="1277" y="153"/>
                    </a:lnTo>
                    <a:lnTo>
                      <a:pt x="1290" y="146"/>
                    </a:lnTo>
                    <a:lnTo>
                      <a:pt x="1294" y="134"/>
                    </a:lnTo>
                    <a:lnTo>
                      <a:pt x="1305" y="128"/>
                    </a:lnTo>
                    <a:lnTo>
                      <a:pt x="1319" y="126"/>
                    </a:lnTo>
                    <a:lnTo>
                      <a:pt x="1333" y="125"/>
                    </a:lnTo>
                    <a:lnTo>
                      <a:pt x="1342" y="125"/>
                    </a:lnTo>
                    <a:lnTo>
                      <a:pt x="1350" y="123"/>
                    </a:lnTo>
                    <a:lnTo>
                      <a:pt x="1356" y="120"/>
                    </a:lnTo>
                    <a:lnTo>
                      <a:pt x="1362" y="116"/>
                    </a:lnTo>
                    <a:lnTo>
                      <a:pt x="1367" y="111"/>
                    </a:lnTo>
                    <a:lnTo>
                      <a:pt x="1371" y="106"/>
                    </a:lnTo>
                    <a:lnTo>
                      <a:pt x="1378" y="103"/>
                    </a:lnTo>
                    <a:lnTo>
                      <a:pt x="1385" y="102"/>
                    </a:lnTo>
                    <a:lnTo>
                      <a:pt x="1407" y="85"/>
                    </a:lnTo>
                    <a:lnTo>
                      <a:pt x="1433" y="72"/>
                    </a:lnTo>
                    <a:lnTo>
                      <a:pt x="1461" y="65"/>
                    </a:lnTo>
                    <a:lnTo>
                      <a:pt x="1490" y="57"/>
                    </a:lnTo>
                    <a:lnTo>
                      <a:pt x="1521" y="49"/>
                    </a:lnTo>
                    <a:lnTo>
                      <a:pt x="1554" y="41"/>
                    </a:lnTo>
                    <a:lnTo>
                      <a:pt x="1583" y="32"/>
                    </a:lnTo>
                    <a:lnTo>
                      <a:pt x="1612" y="18"/>
                    </a:lnTo>
                    <a:lnTo>
                      <a:pt x="1626" y="26"/>
                    </a:lnTo>
                    <a:lnTo>
                      <a:pt x="1635" y="26"/>
                    </a:lnTo>
                    <a:lnTo>
                      <a:pt x="1642" y="21"/>
                    </a:lnTo>
                    <a:lnTo>
                      <a:pt x="1645" y="14"/>
                    </a:lnTo>
                    <a:lnTo>
                      <a:pt x="1649" y="6"/>
                    </a:lnTo>
                    <a:lnTo>
                      <a:pt x="1657" y="0"/>
                    </a:lnTo>
                    <a:lnTo>
                      <a:pt x="1666" y="0"/>
                    </a:lnTo>
                    <a:lnTo>
                      <a:pt x="1682" y="6"/>
                    </a:lnTo>
                    <a:lnTo>
                      <a:pt x="1689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" name="Freeform 53">
                <a:extLst>
                  <a:ext uri="{FF2B5EF4-FFF2-40B4-BE49-F238E27FC236}">
                    <a16:creationId xmlns:a16="http://schemas.microsoft.com/office/drawing/2014/main" id="{16F1FFF8-5CC0-48BB-831D-A131C7DFB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6" y="2043"/>
                <a:ext cx="11" cy="13"/>
              </a:xfrm>
              <a:custGeom>
                <a:avLst/>
                <a:gdLst>
                  <a:gd name="T0" fmla="*/ 0 w 29"/>
                  <a:gd name="T1" fmla="*/ 0 h 34"/>
                  <a:gd name="T2" fmla="*/ 29 w 29"/>
                  <a:gd name="T3" fmla="*/ 34 h 34"/>
                  <a:gd name="T4" fmla="*/ 0 w 29"/>
                  <a:gd name="T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34">
                    <a:moveTo>
                      <a:pt x="0" y="0"/>
                    </a:moveTo>
                    <a:lnTo>
                      <a:pt x="29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" name="Freeform 54">
                <a:extLst>
                  <a:ext uri="{FF2B5EF4-FFF2-40B4-BE49-F238E27FC236}">
                    <a16:creationId xmlns:a16="http://schemas.microsoft.com/office/drawing/2014/main" id="{D0589BFC-8CA3-46AF-BCC7-2152C3939E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0" y="2057"/>
                <a:ext cx="5" cy="9"/>
              </a:xfrm>
              <a:custGeom>
                <a:avLst/>
                <a:gdLst>
                  <a:gd name="T0" fmla="*/ 15 w 15"/>
                  <a:gd name="T1" fmla="*/ 24 h 24"/>
                  <a:gd name="T2" fmla="*/ 6 w 15"/>
                  <a:gd name="T3" fmla="*/ 23 h 24"/>
                  <a:gd name="T4" fmla="*/ 3 w 15"/>
                  <a:gd name="T5" fmla="*/ 15 h 24"/>
                  <a:gd name="T6" fmla="*/ 2 w 15"/>
                  <a:gd name="T7" fmla="*/ 7 h 24"/>
                  <a:gd name="T8" fmla="*/ 0 w 15"/>
                  <a:gd name="T9" fmla="*/ 0 h 24"/>
                  <a:gd name="T10" fmla="*/ 15 w 15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4">
                    <a:moveTo>
                      <a:pt x="15" y="24"/>
                    </a:moveTo>
                    <a:lnTo>
                      <a:pt x="6" y="23"/>
                    </a:lnTo>
                    <a:lnTo>
                      <a:pt x="3" y="15"/>
                    </a:lnTo>
                    <a:lnTo>
                      <a:pt x="2" y="7"/>
                    </a:lnTo>
                    <a:lnTo>
                      <a:pt x="0" y="0"/>
                    </a:lnTo>
                    <a:lnTo>
                      <a:pt x="15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" name="Freeform 55">
                <a:extLst>
                  <a:ext uri="{FF2B5EF4-FFF2-40B4-BE49-F238E27FC236}">
                    <a16:creationId xmlns:a16="http://schemas.microsoft.com/office/drawing/2014/main" id="{041753EF-2DBD-4CA0-BDB8-ECCA8B3469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0" y="2086"/>
                <a:ext cx="56" cy="35"/>
              </a:xfrm>
              <a:custGeom>
                <a:avLst/>
                <a:gdLst>
                  <a:gd name="T0" fmla="*/ 142 w 146"/>
                  <a:gd name="T1" fmla="*/ 31 h 92"/>
                  <a:gd name="T2" fmla="*/ 142 w 146"/>
                  <a:gd name="T3" fmla="*/ 77 h 92"/>
                  <a:gd name="T4" fmla="*/ 146 w 146"/>
                  <a:gd name="T5" fmla="*/ 75 h 92"/>
                  <a:gd name="T6" fmla="*/ 140 w 146"/>
                  <a:gd name="T7" fmla="*/ 80 h 92"/>
                  <a:gd name="T8" fmla="*/ 136 w 146"/>
                  <a:gd name="T9" fmla="*/ 82 h 92"/>
                  <a:gd name="T10" fmla="*/ 128 w 146"/>
                  <a:gd name="T11" fmla="*/ 77 h 92"/>
                  <a:gd name="T12" fmla="*/ 122 w 146"/>
                  <a:gd name="T13" fmla="*/ 72 h 92"/>
                  <a:gd name="T14" fmla="*/ 114 w 146"/>
                  <a:gd name="T15" fmla="*/ 65 h 92"/>
                  <a:gd name="T16" fmla="*/ 106 w 146"/>
                  <a:gd name="T17" fmla="*/ 58 h 92"/>
                  <a:gd name="T18" fmla="*/ 98 w 146"/>
                  <a:gd name="T19" fmla="*/ 54 h 92"/>
                  <a:gd name="T20" fmla="*/ 91 w 146"/>
                  <a:gd name="T21" fmla="*/ 51 h 92"/>
                  <a:gd name="T22" fmla="*/ 78 w 146"/>
                  <a:gd name="T23" fmla="*/ 54 h 92"/>
                  <a:gd name="T24" fmla="*/ 66 w 146"/>
                  <a:gd name="T25" fmla="*/ 58 h 92"/>
                  <a:gd name="T26" fmla="*/ 55 w 146"/>
                  <a:gd name="T27" fmla="*/ 65 h 92"/>
                  <a:gd name="T28" fmla="*/ 44 w 146"/>
                  <a:gd name="T29" fmla="*/ 69 h 92"/>
                  <a:gd name="T30" fmla="*/ 34 w 146"/>
                  <a:gd name="T31" fmla="*/ 75 h 92"/>
                  <a:gd name="T32" fmla="*/ 24 w 146"/>
                  <a:gd name="T33" fmla="*/ 80 h 92"/>
                  <a:gd name="T34" fmla="*/ 12 w 146"/>
                  <a:gd name="T35" fmla="*/ 86 h 92"/>
                  <a:gd name="T36" fmla="*/ 0 w 146"/>
                  <a:gd name="T37" fmla="*/ 92 h 92"/>
                  <a:gd name="T38" fmla="*/ 9 w 146"/>
                  <a:gd name="T39" fmla="*/ 80 h 92"/>
                  <a:gd name="T40" fmla="*/ 20 w 146"/>
                  <a:gd name="T41" fmla="*/ 69 h 92"/>
                  <a:gd name="T42" fmla="*/ 32 w 146"/>
                  <a:gd name="T43" fmla="*/ 57 h 92"/>
                  <a:gd name="T44" fmla="*/ 48 w 146"/>
                  <a:gd name="T45" fmla="*/ 48 h 92"/>
                  <a:gd name="T46" fmla="*/ 63 w 146"/>
                  <a:gd name="T47" fmla="*/ 37 h 92"/>
                  <a:gd name="T48" fmla="*/ 78 w 146"/>
                  <a:gd name="T49" fmla="*/ 28 h 92"/>
                  <a:gd name="T50" fmla="*/ 92 w 146"/>
                  <a:gd name="T51" fmla="*/ 18 h 92"/>
                  <a:gd name="T52" fmla="*/ 106 w 146"/>
                  <a:gd name="T53" fmla="*/ 9 h 92"/>
                  <a:gd name="T54" fmla="*/ 117 w 146"/>
                  <a:gd name="T55" fmla="*/ 0 h 92"/>
                  <a:gd name="T56" fmla="*/ 129 w 146"/>
                  <a:gd name="T57" fmla="*/ 5 h 92"/>
                  <a:gd name="T58" fmla="*/ 139 w 146"/>
                  <a:gd name="T59" fmla="*/ 17 h 92"/>
                  <a:gd name="T60" fmla="*/ 142 w 146"/>
                  <a:gd name="T61" fmla="*/ 31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46" h="92">
                    <a:moveTo>
                      <a:pt x="142" y="31"/>
                    </a:moveTo>
                    <a:lnTo>
                      <a:pt x="142" y="77"/>
                    </a:lnTo>
                    <a:lnTo>
                      <a:pt x="146" y="75"/>
                    </a:lnTo>
                    <a:lnTo>
                      <a:pt x="140" y="80"/>
                    </a:lnTo>
                    <a:lnTo>
                      <a:pt x="136" y="82"/>
                    </a:lnTo>
                    <a:lnTo>
                      <a:pt x="128" y="77"/>
                    </a:lnTo>
                    <a:lnTo>
                      <a:pt x="122" y="72"/>
                    </a:lnTo>
                    <a:lnTo>
                      <a:pt x="114" y="65"/>
                    </a:lnTo>
                    <a:lnTo>
                      <a:pt x="106" y="58"/>
                    </a:lnTo>
                    <a:lnTo>
                      <a:pt x="98" y="54"/>
                    </a:lnTo>
                    <a:lnTo>
                      <a:pt x="91" y="51"/>
                    </a:lnTo>
                    <a:lnTo>
                      <a:pt x="78" y="54"/>
                    </a:lnTo>
                    <a:lnTo>
                      <a:pt x="66" y="58"/>
                    </a:lnTo>
                    <a:lnTo>
                      <a:pt x="55" y="65"/>
                    </a:lnTo>
                    <a:lnTo>
                      <a:pt x="44" y="69"/>
                    </a:lnTo>
                    <a:lnTo>
                      <a:pt x="34" y="75"/>
                    </a:lnTo>
                    <a:lnTo>
                      <a:pt x="24" y="80"/>
                    </a:lnTo>
                    <a:lnTo>
                      <a:pt x="12" y="86"/>
                    </a:lnTo>
                    <a:lnTo>
                      <a:pt x="0" y="92"/>
                    </a:lnTo>
                    <a:lnTo>
                      <a:pt x="9" y="80"/>
                    </a:lnTo>
                    <a:lnTo>
                      <a:pt x="20" y="69"/>
                    </a:lnTo>
                    <a:lnTo>
                      <a:pt x="32" y="57"/>
                    </a:lnTo>
                    <a:lnTo>
                      <a:pt x="48" y="48"/>
                    </a:lnTo>
                    <a:lnTo>
                      <a:pt x="63" y="37"/>
                    </a:lnTo>
                    <a:lnTo>
                      <a:pt x="78" y="28"/>
                    </a:lnTo>
                    <a:lnTo>
                      <a:pt x="92" y="18"/>
                    </a:lnTo>
                    <a:lnTo>
                      <a:pt x="106" y="9"/>
                    </a:lnTo>
                    <a:lnTo>
                      <a:pt x="117" y="0"/>
                    </a:lnTo>
                    <a:lnTo>
                      <a:pt x="129" y="5"/>
                    </a:lnTo>
                    <a:lnTo>
                      <a:pt x="139" y="17"/>
                    </a:lnTo>
                    <a:lnTo>
                      <a:pt x="142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Freeform 56">
                <a:extLst>
                  <a:ext uri="{FF2B5EF4-FFF2-40B4-BE49-F238E27FC236}">
                    <a16:creationId xmlns:a16="http://schemas.microsoft.com/office/drawing/2014/main" id="{766CC6F3-2C00-4E51-965C-4A0CB5846F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0" y="2104"/>
                <a:ext cx="50" cy="36"/>
              </a:xfrm>
              <a:custGeom>
                <a:avLst/>
                <a:gdLst>
                  <a:gd name="T0" fmla="*/ 125 w 131"/>
                  <a:gd name="T1" fmla="*/ 77 h 97"/>
                  <a:gd name="T2" fmla="*/ 131 w 131"/>
                  <a:gd name="T3" fmla="*/ 81 h 97"/>
                  <a:gd name="T4" fmla="*/ 128 w 131"/>
                  <a:gd name="T5" fmla="*/ 86 h 97"/>
                  <a:gd name="T6" fmla="*/ 123 w 131"/>
                  <a:gd name="T7" fmla="*/ 91 h 97"/>
                  <a:gd name="T8" fmla="*/ 122 w 131"/>
                  <a:gd name="T9" fmla="*/ 97 h 97"/>
                  <a:gd name="T10" fmla="*/ 111 w 131"/>
                  <a:gd name="T11" fmla="*/ 89 h 97"/>
                  <a:gd name="T12" fmla="*/ 100 w 131"/>
                  <a:gd name="T13" fmla="*/ 80 h 97"/>
                  <a:gd name="T14" fmla="*/ 88 w 131"/>
                  <a:gd name="T15" fmla="*/ 72 h 97"/>
                  <a:gd name="T16" fmla="*/ 74 w 131"/>
                  <a:gd name="T17" fmla="*/ 64 h 97"/>
                  <a:gd name="T18" fmla="*/ 61 w 131"/>
                  <a:gd name="T19" fmla="*/ 60 h 97"/>
                  <a:gd name="T20" fmla="*/ 48 w 131"/>
                  <a:gd name="T21" fmla="*/ 58 h 97"/>
                  <a:gd name="T22" fmla="*/ 34 w 131"/>
                  <a:gd name="T23" fmla="*/ 60 h 97"/>
                  <a:gd name="T24" fmla="*/ 21 w 131"/>
                  <a:gd name="T25" fmla="*/ 66 h 97"/>
                  <a:gd name="T26" fmla="*/ 17 w 131"/>
                  <a:gd name="T27" fmla="*/ 72 h 97"/>
                  <a:gd name="T28" fmla="*/ 11 w 131"/>
                  <a:gd name="T29" fmla="*/ 75 h 97"/>
                  <a:gd name="T30" fmla="*/ 4 w 131"/>
                  <a:gd name="T31" fmla="*/ 77 h 97"/>
                  <a:gd name="T32" fmla="*/ 0 w 131"/>
                  <a:gd name="T33" fmla="*/ 74 h 97"/>
                  <a:gd name="T34" fmla="*/ 6 w 131"/>
                  <a:gd name="T35" fmla="*/ 61 h 97"/>
                  <a:gd name="T36" fmla="*/ 15 w 131"/>
                  <a:gd name="T37" fmla="*/ 52 h 97"/>
                  <a:gd name="T38" fmla="*/ 28 w 131"/>
                  <a:gd name="T39" fmla="*/ 43 h 97"/>
                  <a:gd name="T40" fmla="*/ 40 w 131"/>
                  <a:gd name="T41" fmla="*/ 34 h 97"/>
                  <a:gd name="T42" fmla="*/ 55 w 131"/>
                  <a:gd name="T43" fmla="*/ 26 h 97"/>
                  <a:gd name="T44" fmla="*/ 69 w 131"/>
                  <a:gd name="T45" fmla="*/ 18 h 97"/>
                  <a:gd name="T46" fmla="*/ 83 w 131"/>
                  <a:gd name="T47" fmla="*/ 9 h 97"/>
                  <a:gd name="T48" fmla="*/ 97 w 131"/>
                  <a:gd name="T49" fmla="*/ 0 h 97"/>
                  <a:gd name="T50" fmla="*/ 112 w 131"/>
                  <a:gd name="T51" fmla="*/ 12 h 97"/>
                  <a:gd name="T52" fmla="*/ 120 w 131"/>
                  <a:gd name="T53" fmla="*/ 31 h 97"/>
                  <a:gd name="T54" fmla="*/ 122 w 131"/>
                  <a:gd name="T55" fmla="*/ 54 h 97"/>
                  <a:gd name="T56" fmla="*/ 125 w 131"/>
                  <a:gd name="T57" fmla="*/ 7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1" h="97">
                    <a:moveTo>
                      <a:pt x="125" y="77"/>
                    </a:moveTo>
                    <a:lnTo>
                      <a:pt x="131" y="81"/>
                    </a:lnTo>
                    <a:lnTo>
                      <a:pt x="128" y="86"/>
                    </a:lnTo>
                    <a:lnTo>
                      <a:pt x="123" y="91"/>
                    </a:lnTo>
                    <a:lnTo>
                      <a:pt x="122" y="97"/>
                    </a:lnTo>
                    <a:lnTo>
                      <a:pt x="111" y="89"/>
                    </a:lnTo>
                    <a:lnTo>
                      <a:pt x="100" y="80"/>
                    </a:lnTo>
                    <a:lnTo>
                      <a:pt x="88" y="72"/>
                    </a:lnTo>
                    <a:lnTo>
                      <a:pt x="74" y="64"/>
                    </a:lnTo>
                    <a:lnTo>
                      <a:pt x="61" y="60"/>
                    </a:lnTo>
                    <a:lnTo>
                      <a:pt x="48" y="58"/>
                    </a:lnTo>
                    <a:lnTo>
                      <a:pt x="34" y="60"/>
                    </a:lnTo>
                    <a:lnTo>
                      <a:pt x="21" y="66"/>
                    </a:lnTo>
                    <a:lnTo>
                      <a:pt x="17" y="72"/>
                    </a:lnTo>
                    <a:lnTo>
                      <a:pt x="11" y="75"/>
                    </a:lnTo>
                    <a:lnTo>
                      <a:pt x="4" y="77"/>
                    </a:lnTo>
                    <a:lnTo>
                      <a:pt x="0" y="74"/>
                    </a:lnTo>
                    <a:lnTo>
                      <a:pt x="6" y="61"/>
                    </a:lnTo>
                    <a:lnTo>
                      <a:pt x="15" y="52"/>
                    </a:lnTo>
                    <a:lnTo>
                      <a:pt x="28" y="43"/>
                    </a:lnTo>
                    <a:lnTo>
                      <a:pt x="40" y="34"/>
                    </a:lnTo>
                    <a:lnTo>
                      <a:pt x="55" y="26"/>
                    </a:lnTo>
                    <a:lnTo>
                      <a:pt x="69" y="18"/>
                    </a:lnTo>
                    <a:lnTo>
                      <a:pt x="83" y="9"/>
                    </a:lnTo>
                    <a:lnTo>
                      <a:pt x="97" y="0"/>
                    </a:lnTo>
                    <a:lnTo>
                      <a:pt x="112" y="12"/>
                    </a:lnTo>
                    <a:lnTo>
                      <a:pt x="120" y="31"/>
                    </a:lnTo>
                    <a:lnTo>
                      <a:pt x="122" y="54"/>
                    </a:lnTo>
                    <a:lnTo>
                      <a:pt x="125" y="7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" name="Freeform 57">
                <a:extLst>
                  <a:ext uri="{FF2B5EF4-FFF2-40B4-BE49-F238E27FC236}">
                    <a16:creationId xmlns:a16="http://schemas.microsoft.com/office/drawing/2014/main" id="{964E00B4-EF8C-4837-BAB2-311A4D1D7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0" y="2138"/>
                <a:ext cx="53" cy="114"/>
              </a:xfrm>
              <a:custGeom>
                <a:avLst/>
                <a:gdLst>
                  <a:gd name="T0" fmla="*/ 139 w 139"/>
                  <a:gd name="T1" fmla="*/ 98 h 301"/>
                  <a:gd name="T2" fmla="*/ 139 w 139"/>
                  <a:gd name="T3" fmla="*/ 122 h 301"/>
                  <a:gd name="T4" fmla="*/ 134 w 139"/>
                  <a:gd name="T5" fmla="*/ 129 h 301"/>
                  <a:gd name="T6" fmla="*/ 131 w 139"/>
                  <a:gd name="T7" fmla="*/ 142 h 301"/>
                  <a:gd name="T8" fmla="*/ 129 w 139"/>
                  <a:gd name="T9" fmla="*/ 156 h 301"/>
                  <a:gd name="T10" fmla="*/ 125 w 139"/>
                  <a:gd name="T11" fmla="*/ 165 h 301"/>
                  <a:gd name="T12" fmla="*/ 117 w 139"/>
                  <a:gd name="T13" fmla="*/ 182 h 301"/>
                  <a:gd name="T14" fmla="*/ 108 w 139"/>
                  <a:gd name="T15" fmla="*/ 199 h 301"/>
                  <a:gd name="T16" fmla="*/ 105 w 139"/>
                  <a:gd name="T17" fmla="*/ 217 h 301"/>
                  <a:gd name="T18" fmla="*/ 112 w 139"/>
                  <a:gd name="T19" fmla="*/ 237 h 301"/>
                  <a:gd name="T20" fmla="*/ 114 w 139"/>
                  <a:gd name="T21" fmla="*/ 262 h 301"/>
                  <a:gd name="T22" fmla="*/ 120 w 139"/>
                  <a:gd name="T23" fmla="*/ 262 h 301"/>
                  <a:gd name="T24" fmla="*/ 120 w 139"/>
                  <a:gd name="T25" fmla="*/ 284 h 301"/>
                  <a:gd name="T26" fmla="*/ 108 w 139"/>
                  <a:gd name="T27" fmla="*/ 277 h 301"/>
                  <a:gd name="T28" fmla="*/ 100 w 139"/>
                  <a:gd name="T29" fmla="*/ 265 h 301"/>
                  <a:gd name="T30" fmla="*/ 92 w 139"/>
                  <a:gd name="T31" fmla="*/ 253 h 301"/>
                  <a:gd name="T32" fmla="*/ 81 w 139"/>
                  <a:gd name="T33" fmla="*/ 242 h 301"/>
                  <a:gd name="T34" fmla="*/ 83 w 139"/>
                  <a:gd name="T35" fmla="*/ 260 h 301"/>
                  <a:gd name="T36" fmla="*/ 86 w 139"/>
                  <a:gd name="T37" fmla="*/ 279 h 301"/>
                  <a:gd name="T38" fmla="*/ 86 w 139"/>
                  <a:gd name="T39" fmla="*/ 294 h 301"/>
                  <a:gd name="T40" fmla="*/ 77 w 139"/>
                  <a:gd name="T41" fmla="*/ 301 h 301"/>
                  <a:gd name="T42" fmla="*/ 72 w 139"/>
                  <a:gd name="T43" fmla="*/ 287 h 301"/>
                  <a:gd name="T44" fmla="*/ 63 w 139"/>
                  <a:gd name="T45" fmla="*/ 271 h 301"/>
                  <a:gd name="T46" fmla="*/ 49 w 139"/>
                  <a:gd name="T47" fmla="*/ 257 h 301"/>
                  <a:gd name="T48" fmla="*/ 32 w 139"/>
                  <a:gd name="T49" fmla="*/ 247 h 301"/>
                  <a:gd name="T50" fmla="*/ 37 w 139"/>
                  <a:gd name="T51" fmla="*/ 236 h 301"/>
                  <a:gd name="T52" fmla="*/ 48 w 139"/>
                  <a:gd name="T53" fmla="*/ 231 h 301"/>
                  <a:gd name="T54" fmla="*/ 61 w 139"/>
                  <a:gd name="T55" fmla="*/ 231 h 301"/>
                  <a:gd name="T56" fmla="*/ 72 w 139"/>
                  <a:gd name="T57" fmla="*/ 231 h 301"/>
                  <a:gd name="T58" fmla="*/ 80 w 139"/>
                  <a:gd name="T59" fmla="*/ 216 h 301"/>
                  <a:gd name="T60" fmla="*/ 91 w 139"/>
                  <a:gd name="T61" fmla="*/ 202 h 301"/>
                  <a:gd name="T62" fmla="*/ 102 w 139"/>
                  <a:gd name="T63" fmla="*/ 186 h 301"/>
                  <a:gd name="T64" fmla="*/ 106 w 139"/>
                  <a:gd name="T65" fmla="*/ 168 h 301"/>
                  <a:gd name="T66" fmla="*/ 111 w 139"/>
                  <a:gd name="T67" fmla="*/ 142 h 301"/>
                  <a:gd name="T68" fmla="*/ 111 w 139"/>
                  <a:gd name="T69" fmla="*/ 105 h 301"/>
                  <a:gd name="T70" fmla="*/ 103 w 139"/>
                  <a:gd name="T71" fmla="*/ 66 h 301"/>
                  <a:gd name="T72" fmla="*/ 86 w 139"/>
                  <a:gd name="T73" fmla="*/ 35 h 301"/>
                  <a:gd name="T74" fmla="*/ 78 w 139"/>
                  <a:gd name="T75" fmla="*/ 27 h 301"/>
                  <a:gd name="T76" fmla="*/ 69 w 139"/>
                  <a:gd name="T77" fmla="*/ 24 h 301"/>
                  <a:gd name="T78" fmla="*/ 58 w 139"/>
                  <a:gd name="T79" fmla="*/ 21 h 301"/>
                  <a:gd name="T80" fmla="*/ 46 w 139"/>
                  <a:gd name="T81" fmla="*/ 21 h 301"/>
                  <a:gd name="T82" fmla="*/ 34 w 139"/>
                  <a:gd name="T83" fmla="*/ 23 h 301"/>
                  <a:gd name="T84" fmla="*/ 21 w 139"/>
                  <a:gd name="T85" fmla="*/ 26 h 301"/>
                  <a:gd name="T86" fmla="*/ 10 w 139"/>
                  <a:gd name="T87" fmla="*/ 27 h 301"/>
                  <a:gd name="T88" fmla="*/ 0 w 139"/>
                  <a:gd name="T89" fmla="*/ 31 h 301"/>
                  <a:gd name="T90" fmla="*/ 6 w 139"/>
                  <a:gd name="T91" fmla="*/ 21 h 301"/>
                  <a:gd name="T92" fmla="*/ 15 w 139"/>
                  <a:gd name="T93" fmla="*/ 15 h 301"/>
                  <a:gd name="T94" fmla="*/ 24 w 139"/>
                  <a:gd name="T95" fmla="*/ 12 h 301"/>
                  <a:gd name="T96" fmla="*/ 34 w 139"/>
                  <a:gd name="T97" fmla="*/ 9 h 301"/>
                  <a:gd name="T98" fmla="*/ 46 w 139"/>
                  <a:gd name="T99" fmla="*/ 7 h 301"/>
                  <a:gd name="T100" fmla="*/ 57 w 139"/>
                  <a:gd name="T101" fmla="*/ 6 h 301"/>
                  <a:gd name="T102" fmla="*/ 69 w 139"/>
                  <a:gd name="T103" fmla="*/ 3 h 301"/>
                  <a:gd name="T104" fmla="*/ 81 w 139"/>
                  <a:gd name="T105" fmla="*/ 0 h 301"/>
                  <a:gd name="T106" fmla="*/ 92 w 139"/>
                  <a:gd name="T107" fmla="*/ 7 h 301"/>
                  <a:gd name="T108" fmla="*/ 103 w 139"/>
                  <a:gd name="T109" fmla="*/ 17 h 301"/>
                  <a:gd name="T110" fmla="*/ 112 w 139"/>
                  <a:gd name="T111" fmla="*/ 27 h 301"/>
                  <a:gd name="T112" fmla="*/ 122 w 139"/>
                  <a:gd name="T113" fmla="*/ 40 h 301"/>
                  <a:gd name="T114" fmla="*/ 128 w 139"/>
                  <a:gd name="T115" fmla="*/ 54 h 301"/>
                  <a:gd name="T116" fmla="*/ 134 w 139"/>
                  <a:gd name="T117" fmla="*/ 69 h 301"/>
                  <a:gd name="T118" fmla="*/ 137 w 139"/>
                  <a:gd name="T119" fmla="*/ 83 h 301"/>
                  <a:gd name="T120" fmla="*/ 139 w 139"/>
                  <a:gd name="T121" fmla="*/ 98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9" h="301">
                    <a:moveTo>
                      <a:pt x="139" y="98"/>
                    </a:moveTo>
                    <a:lnTo>
                      <a:pt x="139" y="122"/>
                    </a:lnTo>
                    <a:lnTo>
                      <a:pt x="134" y="129"/>
                    </a:lnTo>
                    <a:lnTo>
                      <a:pt x="131" y="142"/>
                    </a:lnTo>
                    <a:lnTo>
                      <a:pt x="129" y="156"/>
                    </a:lnTo>
                    <a:lnTo>
                      <a:pt x="125" y="165"/>
                    </a:lnTo>
                    <a:lnTo>
                      <a:pt x="117" y="182"/>
                    </a:lnTo>
                    <a:lnTo>
                      <a:pt x="108" y="199"/>
                    </a:lnTo>
                    <a:lnTo>
                      <a:pt x="105" y="217"/>
                    </a:lnTo>
                    <a:lnTo>
                      <a:pt x="112" y="237"/>
                    </a:lnTo>
                    <a:lnTo>
                      <a:pt x="114" y="262"/>
                    </a:lnTo>
                    <a:lnTo>
                      <a:pt x="120" y="262"/>
                    </a:lnTo>
                    <a:lnTo>
                      <a:pt x="120" y="284"/>
                    </a:lnTo>
                    <a:lnTo>
                      <a:pt x="108" y="277"/>
                    </a:lnTo>
                    <a:lnTo>
                      <a:pt x="100" y="265"/>
                    </a:lnTo>
                    <a:lnTo>
                      <a:pt x="92" y="253"/>
                    </a:lnTo>
                    <a:lnTo>
                      <a:pt x="81" y="242"/>
                    </a:lnTo>
                    <a:lnTo>
                      <a:pt x="83" y="260"/>
                    </a:lnTo>
                    <a:lnTo>
                      <a:pt x="86" y="279"/>
                    </a:lnTo>
                    <a:lnTo>
                      <a:pt x="86" y="294"/>
                    </a:lnTo>
                    <a:lnTo>
                      <a:pt x="77" y="301"/>
                    </a:lnTo>
                    <a:lnTo>
                      <a:pt x="72" y="287"/>
                    </a:lnTo>
                    <a:lnTo>
                      <a:pt x="63" y="271"/>
                    </a:lnTo>
                    <a:lnTo>
                      <a:pt x="49" y="257"/>
                    </a:lnTo>
                    <a:lnTo>
                      <a:pt x="32" y="247"/>
                    </a:lnTo>
                    <a:lnTo>
                      <a:pt x="37" y="236"/>
                    </a:lnTo>
                    <a:lnTo>
                      <a:pt x="48" y="231"/>
                    </a:lnTo>
                    <a:lnTo>
                      <a:pt x="61" y="231"/>
                    </a:lnTo>
                    <a:lnTo>
                      <a:pt x="72" y="231"/>
                    </a:lnTo>
                    <a:lnTo>
                      <a:pt x="80" y="216"/>
                    </a:lnTo>
                    <a:lnTo>
                      <a:pt x="91" y="202"/>
                    </a:lnTo>
                    <a:lnTo>
                      <a:pt x="102" y="186"/>
                    </a:lnTo>
                    <a:lnTo>
                      <a:pt x="106" y="168"/>
                    </a:lnTo>
                    <a:lnTo>
                      <a:pt x="111" y="142"/>
                    </a:lnTo>
                    <a:lnTo>
                      <a:pt x="111" y="105"/>
                    </a:lnTo>
                    <a:lnTo>
                      <a:pt x="103" y="66"/>
                    </a:lnTo>
                    <a:lnTo>
                      <a:pt x="86" y="35"/>
                    </a:lnTo>
                    <a:lnTo>
                      <a:pt x="78" y="27"/>
                    </a:lnTo>
                    <a:lnTo>
                      <a:pt x="69" y="24"/>
                    </a:lnTo>
                    <a:lnTo>
                      <a:pt x="58" y="21"/>
                    </a:lnTo>
                    <a:lnTo>
                      <a:pt x="46" y="21"/>
                    </a:lnTo>
                    <a:lnTo>
                      <a:pt x="34" y="23"/>
                    </a:lnTo>
                    <a:lnTo>
                      <a:pt x="21" y="26"/>
                    </a:lnTo>
                    <a:lnTo>
                      <a:pt x="10" y="27"/>
                    </a:lnTo>
                    <a:lnTo>
                      <a:pt x="0" y="31"/>
                    </a:lnTo>
                    <a:lnTo>
                      <a:pt x="6" y="21"/>
                    </a:lnTo>
                    <a:lnTo>
                      <a:pt x="15" y="15"/>
                    </a:lnTo>
                    <a:lnTo>
                      <a:pt x="24" y="12"/>
                    </a:lnTo>
                    <a:lnTo>
                      <a:pt x="34" y="9"/>
                    </a:lnTo>
                    <a:lnTo>
                      <a:pt x="46" y="7"/>
                    </a:lnTo>
                    <a:lnTo>
                      <a:pt x="57" y="6"/>
                    </a:lnTo>
                    <a:lnTo>
                      <a:pt x="69" y="3"/>
                    </a:lnTo>
                    <a:lnTo>
                      <a:pt x="81" y="0"/>
                    </a:lnTo>
                    <a:lnTo>
                      <a:pt x="92" y="7"/>
                    </a:lnTo>
                    <a:lnTo>
                      <a:pt x="103" y="17"/>
                    </a:lnTo>
                    <a:lnTo>
                      <a:pt x="112" y="27"/>
                    </a:lnTo>
                    <a:lnTo>
                      <a:pt x="122" y="40"/>
                    </a:lnTo>
                    <a:lnTo>
                      <a:pt x="128" y="54"/>
                    </a:lnTo>
                    <a:lnTo>
                      <a:pt x="134" y="69"/>
                    </a:lnTo>
                    <a:lnTo>
                      <a:pt x="137" y="83"/>
                    </a:lnTo>
                    <a:lnTo>
                      <a:pt x="139" y="9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" name="Freeform 58">
                <a:extLst>
                  <a:ext uri="{FF2B5EF4-FFF2-40B4-BE49-F238E27FC236}">
                    <a16:creationId xmlns:a16="http://schemas.microsoft.com/office/drawing/2014/main" id="{A7D06919-9AD2-4ACA-9D28-CBF871D543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4" y="2151"/>
                <a:ext cx="39" cy="68"/>
              </a:xfrm>
              <a:custGeom>
                <a:avLst/>
                <a:gdLst>
                  <a:gd name="T0" fmla="*/ 105 w 105"/>
                  <a:gd name="T1" fmla="*/ 0 h 181"/>
                  <a:gd name="T2" fmla="*/ 88 w 105"/>
                  <a:gd name="T3" fmla="*/ 12 h 181"/>
                  <a:gd name="T4" fmla="*/ 71 w 105"/>
                  <a:gd name="T5" fmla="*/ 25 h 181"/>
                  <a:gd name="T6" fmla="*/ 56 w 105"/>
                  <a:gd name="T7" fmla="*/ 40 h 181"/>
                  <a:gd name="T8" fmla="*/ 42 w 105"/>
                  <a:gd name="T9" fmla="*/ 57 h 181"/>
                  <a:gd name="T10" fmla="*/ 31 w 105"/>
                  <a:gd name="T11" fmla="*/ 74 h 181"/>
                  <a:gd name="T12" fmla="*/ 22 w 105"/>
                  <a:gd name="T13" fmla="*/ 93 h 181"/>
                  <a:gd name="T14" fmla="*/ 17 w 105"/>
                  <a:gd name="T15" fmla="*/ 113 h 181"/>
                  <a:gd name="T16" fmla="*/ 16 w 105"/>
                  <a:gd name="T17" fmla="*/ 133 h 181"/>
                  <a:gd name="T18" fmla="*/ 16 w 105"/>
                  <a:gd name="T19" fmla="*/ 128 h 181"/>
                  <a:gd name="T20" fmla="*/ 8 w 105"/>
                  <a:gd name="T21" fmla="*/ 128 h 181"/>
                  <a:gd name="T22" fmla="*/ 8 w 105"/>
                  <a:gd name="T23" fmla="*/ 181 h 181"/>
                  <a:gd name="T24" fmla="*/ 0 w 105"/>
                  <a:gd name="T25" fmla="*/ 181 h 181"/>
                  <a:gd name="T26" fmla="*/ 0 w 105"/>
                  <a:gd name="T27" fmla="*/ 148 h 181"/>
                  <a:gd name="T28" fmla="*/ 3 w 105"/>
                  <a:gd name="T29" fmla="*/ 119 h 181"/>
                  <a:gd name="T30" fmla="*/ 9 w 105"/>
                  <a:gd name="T31" fmla="*/ 91 h 181"/>
                  <a:gd name="T32" fmla="*/ 20 w 105"/>
                  <a:gd name="T33" fmla="*/ 66 h 181"/>
                  <a:gd name="T34" fmla="*/ 36 w 105"/>
                  <a:gd name="T35" fmla="*/ 46 h 181"/>
                  <a:gd name="T36" fmla="*/ 54 w 105"/>
                  <a:gd name="T37" fmla="*/ 28 h 181"/>
                  <a:gd name="T38" fmla="*/ 77 w 105"/>
                  <a:gd name="T39" fmla="*/ 12 h 181"/>
                  <a:gd name="T40" fmla="*/ 105 w 105"/>
                  <a:gd name="T41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5" h="181">
                    <a:moveTo>
                      <a:pt x="105" y="0"/>
                    </a:moveTo>
                    <a:lnTo>
                      <a:pt x="88" y="12"/>
                    </a:lnTo>
                    <a:lnTo>
                      <a:pt x="71" y="25"/>
                    </a:lnTo>
                    <a:lnTo>
                      <a:pt x="56" y="40"/>
                    </a:lnTo>
                    <a:lnTo>
                      <a:pt x="42" y="57"/>
                    </a:lnTo>
                    <a:lnTo>
                      <a:pt x="31" y="74"/>
                    </a:lnTo>
                    <a:lnTo>
                      <a:pt x="22" y="93"/>
                    </a:lnTo>
                    <a:lnTo>
                      <a:pt x="17" y="113"/>
                    </a:lnTo>
                    <a:lnTo>
                      <a:pt x="16" y="133"/>
                    </a:lnTo>
                    <a:lnTo>
                      <a:pt x="16" y="128"/>
                    </a:lnTo>
                    <a:lnTo>
                      <a:pt x="8" y="128"/>
                    </a:lnTo>
                    <a:lnTo>
                      <a:pt x="8" y="181"/>
                    </a:lnTo>
                    <a:lnTo>
                      <a:pt x="0" y="181"/>
                    </a:lnTo>
                    <a:lnTo>
                      <a:pt x="0" y="148"/>
                    </a:lnTo>
                    <a:lnTo>
                      <a:pt x="3" y="119"/>
                    </a:lnTo>
                    <a:lnTo>
                      <a:pt x="9" y="91"/>
                    </a:lnTo>
                    <a:lnTo>
                      <a:pt x="20" y="66"/>
                    </a:lnTo>
                    <a:lnTo>
                      <a:pt x="36" y="46"/>
                    </a:lnTo>
                    <a:lnTo>
                      <a:pt x="54" y="28"/>
                    </a:lnTo>
                    <a:lnTo>
                      <a:pt x="77" y="12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" name="Freeform 59">
                <a:extLst>
                  <a:ext uri="{FF2B5EF4-FFF2-40B4-BE49-F238E27FC236}">
                    <a16:creationId xmlns:a16="http://schemas.microsoft.com/office/drawing/2014/main" id="{6968B3BD-4808-40E8-A667-147ED97DAC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7" y="2164"/>
                <a:ext cx="35" cy="33"/>
              </a:xfrm>
              <a:custGeom>
                <a:avLst/>
                <a:gdLst>
                  <a:gd name="T0" fmla="*/ 86 w 91"/>
                  <a:gd name="T1" fmla="*/ 51 h 88"/>
                  <a:gd name="T2" fmla="*/ 78 w 91"/>
                  <a:gd name="T3" fmla="*/ 57 h 88"/>
                  <a:gd name="T4" fmla="*/ 72 w 91"/>
                  <a:gd name="T5" fmla="*/ 64 h 88"/>
                  <a:gd name="T6" fmla="*/ 66 w 91"/>
                  <a:gd name="T7" fmla="*/ 72 h 88"/>
                  <a:gd name="T8" fmla="*/ 58 w 91"/>
                  <a:gd name="T9" fmla="*/ 80 h 88"/>
                  <a:gd name="T10" fmla="*/ 51 w 91"/>
                  <a:gd name="T11" fmla="*/ 84 h 88"/>
                  <a:gd name="T12" fmla="*/ 41 w 91"/>
                  <a:gd name="T13" fmla="*/ 88 h 88"/>
                  <a:gd name="T14" fmla="*/ 31 w 91"/>
                  <a:gd name="T15" fmla="*/ 86 h 88"/>
                  <a:gd name="T16" fmla="*/ 17 w 91"/>
                  <a:gd name="T17" fmla="*/ 80 h 88"/>
                  <a:gd name="T18" fmla="*/ 7 w 91"/>
                  <a:gd name="T19" fmla="*/ 66 h 88"/>
                  <a:gd name="T20" fmla="*/ 1 w 91"/>
                  <a:gd name="T21" fmla="*/ 52 h 88"/>
                  <a:gd name="T22" fmla="*/ 0 w 91"/>
                  <a:gd name="T23" fmla="*/ 38 h 88"/>
                  <a:gd name="T24" fmla="*/ 7 w 91"/>
                  <a:gd name="T25" fmla="*/ 21 h 88"/>
                  <a:gd name="T26" fmla="*/ 20 w 91"/>
                  <a:gd name="T27" fmla="*/ 10 h 88"/>
                  <a:gd name="T28" fmla="*/ 35 w 91"/>
                  <a:gd name="T29" fmla="*/ 3 h 88"/>
                  <a:gd name="T30" fmla="*/ 51 w 91"/>
                  <a:gd name="T31" fmla="*/ 0 h 88"/>
                  <a:gd name="T32" fmla="*/ 66 w 91"/>
                  <a:gd name="T33" fmla="*/ 1 h 88"/>
                  <a:gd name="T34" fmla="*/ 78 w 91"/>
                  <a:gd name="T35" fmla="*/ 6 h 88"/>
                  <a:gd name="T36" fmla="*/ 88 w 91"/>
                  <a:gd name="T37" fmla="*/ 15 h 88"/>
                  <a:gd name="T38" fmla="*/ 91 w 91"/>
                  <a:gd name="T39" fmla="*/ 30 h 88"/>
                  <a:gd name="T40" fmla="*/ 86 w 91"/>
                  <a:gd name="T41" fmla="*/ 5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" h="88">
                    <a:moveTo>
                      <a:pt x="86" y="51"/>
                    </a:moveTo>
                    <a:lnTo>
                      <a:pt x="78" y="57"/>
                    </a:lnTo>
                    <a:lnTo>
                      <a:pt x="72" y="64"/>
                    </a:lnTo>
                    <a:lnTo>
                      <a:pt x="66" y="72"/>
                    </a:lnTo>
                    <a:lnTo>
                      <a:pt x="58" y="80"/>
                    </a:lnTo>
                    <a:lnTo>
                      <a:pt x="51" y="84"/>
                    </a:lnTo>
                    <a:lnTo>
                      <a:pt x="41" y="88"/>
                    </a:lnTo>
                    <a:lnTo>
                      <a:pt x="31" y="86"/>
                    </a:lnTo>
                    <a:lnTo>
                      <a:pt x="17" y="80"/>
                    </a:lnTo>
                    <a:lnTo>
                      <a:pt x="7" y="66"/>
                    </a:lnTo>
                    <a:lnTo>
                      <a:pt x="1" y="52"/>
                    </a:lnTo>
                    <a:lnTo>
                      <a:pt x="0" y="38"/>
                    </a:lnTo>
                    <a:lnTo>
                      <a:pt x="7" y="21"/>
                    </a:lnTo>
                    <a:lnTo>
                      <a:pt x="20" y="10"/>
                    </a:lnTo>
                    <a:lnTo>
                      <a:pt x="35" y="3"/>
                    </a:lnTo>
                    <a:lnTo>
                      <a:pt x="51" y="0"/>
                    </a:lnTo>
                    <a:lnTo>
                      <a:pt x="66" y="1"/>
                    </a:lnTo>
                    <a:lnTo>
                      <a:pt x="78" y="6"/>
                    </a:lnTo>
                    <a:lnTo>
                      <a:pt x="88" y="15"/>
                    </a:lnTo>
                    <a:lnTo>
                      <a:pt x="91" y="30"/>
                    </a:lnTo>
                    <a:lnTo>
                      <a:pt x="86" y="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" name="Freeform 60">
                <a:extLst>
                  <a:ext uri="{FF2B5EF4-FFF2-40B4-BE49-F238E27FC236}">
                    <a16:creationId xmlns:a16="http://schemas.microsoft.com/office/drawing/2014/main" id="{0025EB3C-4E79-43D7-BFD7-3A5709C5D1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1" y="2164"/>
                <a:ext cx="10" cy="23"/>
              </a:xfrm>
              <a:custGeom>
                <a:avLst/>
                <a:gdLst>
                  <a:gd name="T0" fmla="*/ 5 w 25"/>
                  <a:gd name="T1" fmla="*/ 54 h 60"/>
                  <a:gd name="T2" fmla="*/ 0 w 25"/>
                  <a:gd name="T3" fmla="*/ 60 h 60"/>
                  <a:gd name="T4" fmla="*/ 1 w 25"/>
                  <a:gd name="T5" fmla="*/ 59 h 60"/>
                  <a:gd name="T6" fmla="*/ 6 w 25"/>
                  <a:gd name="T7" fmla="*/ 50 h 60"/>
                  <a:gd name="T8" fmla="*/ 8 w 25"/>
                  <a:gd name="T9" fmla="*/ 40 h 60"/>
                  <a:gd name="T10" fmla="*/ 25 w 25"/>
                  <a:gd name="T11" fmla="*/ 0 h 60"/>
                  <a:gd name="T12" fmla="*/ 25 w 25"/>
                  <a:gd name="T13" fmla="*/ 17 h 60"/>
                  <a:gd name="T14" fmla="*/ 18 w 25"/>
                  <a:gd name="T15" fmla="*/ 29 h 60"/>
                  <a:gd name="T16" fmla="*/ 11 w 25"/>
                  <a:gd name="T17" fmla="*/ 42 h 60"/>
                  <a:gd name="T18" fmla="*/ 5 w 25"/>
                  <a:gd name="T19" fmla="*/ 5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60">
                    <a:moveTo>
                      <a:pt x="5" y="54"/>
                    </a:moveTo>
                    <a:lnTo>
                      <a:pt x="0" y="60"/>
                    </a:lnTo>
                    <a:lnTo>
                      <a:pt x="1" y="59"/>
                    </a:lnTo>
                    <a:lnTo>
                      <a:pt x="6" y="50"/>
                    </a:lnTo>
                    <a:lnTo>
                      <a:pt x="8" y="40"/>
                    </a:lnTo>
                    <a:lnTo>
                      <a:pt x="25" y="0"/>
                    </a:lnTo>
                    <a:lnTo>
                      <a:pt x="25" y="17"/>
                    </a:lnTo>
                    <a:lnTo>
                      <a:pt x="18" y="29"/>
                    </a:lnTo>
                    <a:lnTo>
                      <a:pt x="11" y="42"/>
                    </a:lnTo>
                    <a:lnTo>
                      <a:pt x="5" y="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" name="Freeform 61">
                <a:extLst>
                  <a:ext uri="{FF2B5EF4-FFF2-40B4-BE49-F238E27FC236}">
                    <a16:creationId xmlns:a16="http://schemas.microsoft.com/office/drawing/2014/main" id="{54865111-5F3D-4A57-8DBF-CF2F175FF3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2170"/>
                <a:ext cx="267" cy="189"/>
              </a:xfrm>
              <a:custGeom>
                <a:avLst/>
                <a:gdLst>
                  <a:gd name="T0" fmla="*/ 707 w 709"/>
                  <a:gd name="T1" fmla="*/ 156 h 503"/>
                  <a:gd name="T2" fmla="*/ 665 w 709"/>
                  <a:gd name="T3" fmla="*/ 258 h 503"/>
                  <a:gd name="T4" fmla="*/ 615 w 709"/>
                  <a:gd name="T5" fmla="*/ 309 h 503"/>
                  <a:gd name="T6" fmla="*/ 548 w 709"/>
                  <a:gd name="T7" fmla="*/ 329 h 503"/>
                  <a:gd name="T8" fmla="*/ 496 w 709"/>
                  <a:gd name="T9" fmla="*/ 326 h 503"/>
                  <a:gd name="T10" fmla="*/ 439 w 709"/>
                  <a:gd name="T11" fmla="*/ 310 h 503"/>
                  <a:gd name="T12" fmla="*/ 412 w 709"/>
                  <a:gd name="T13" fmla="*/ 353 h 503"/>
                  <a:gd name="T14" fmla="*/ 354 w 709"/>
                  <a:gd name="T15" fmla="*/ 395 h 503"/>
                  <a:gd name="T16" fmla="*/ 312 w 709"/>
                  <a:gd name="T17" fmla="*/ 409 h 503"/>
                  <a:gd name="T18" fmla="*/ 307 w 709"/>
                  <a:gd name="T19" fmla="*/ 457 h 503"/>
                  <a:gd name="T20" fmla="*/ 298 w 709"/>
                  <a:gd name="T21" fmla="*/ 491 h 503"/>
                  <a:gd name="T22" fmla="*/ 263 w 709"/>
                  <a:gd name="T23" fmla="*/ 503 h 503"/>
                  <a:gd name="T24" fmla="*/ 238 w 709"/>
                  <a:gd name="T25" fmla="*/ 443 h 503"/>
                  <a:gd name="T26" fmla="*/ 225 w 709"/>
                  <a:gd name="T27" fmla="*/ 413 h 503"/>
                  <a:gd name="T28" fmla="*/ 219 w 709"/>
                  <a:gd name="T29" fmla="*/ 472 h 503"/>
                  <a:gd name="T30" fmla="*/ 208 w 709"/>
                  <a:gd name="T31" fmla="*/ 471 h 503"/>
                  <a:gd name="T32" fmla="*/ 210 w 709"/>
                  <a:gd name="T33" fmla="*/ 434 h 503"/>
                  <a:gd name="T34" fmla="*/ 219 w 709"/>
                  <a:gd name="T35" fmla="*/ 398 h 503"/>
                  <a:gd name="T36" fmla="*/ 188 w 709"/>
                  <a:gd name="T37" fmla="*/ 437 h 503"/>
                  <a:gd name="T38" fmla="*/ 199 w 709"/>
                  <a:gd name="T39" fmla="*/ 491 h 503"/>
                  <a:gd name="T40" fmla="*/ 173 w 709"/>
                  <a:gd name="T41" fmla="*/ 480 h 503"/>
                  <a:gd name="T42" fmla="*/ 159 w 709"/>
                  <a:gd name="T43" fmla="*/ 429 h 503"/>
                  <a:gd name="T44" fmla="*/ 179 w 709"/>
                  <a:gd name="T45" fmla="*/ 444 h 503"/>
                  <a:gd name="T46" fmla="*/ 165 w 709"/>
                  <a:gd name="T47" fmla="*/ 406 h 503"/>
                  <a:gd name="T48" fmla="*/ 102 w 709"/>
                  <a:gd name="T49" fmla="*/ 413 h 503"/>
                  <a:gd name="T50" fmla="*/ 45 w 709"/>
                  <a:gd name="T51" fmla="*/ 393 h 503"/>
                  <a:gd name="T52" fmla="*/ 14 w 709"/>
                  <a:gd name="T53" fmla="*/ 359 h 503"/>
                  <a:gd name="T54" fmla="*/ 5 w 709"/>
                  <a:gd name="T55" fmla="*/ 299 h 503"/>
                  <a:gd name="T56" fmla="*/ 54 w 709"/>
                  <a:gd name="T57" fmla="*/ 210 h 503"/>
                  <a:gd name="T58" fmla="*/ 134 w 709"/>
                  <a:gd name="T59" fmla="*/ 156 h 503"/>
                  <a:gd name="T60" fmla="*/ 201 w 709"/>
                  <a:gd name="T61" fmla="*/ 164 h 503"/>
                  <a:gd name="T62" fmla="*/ 247 w 709"/>
                  <a:gd name="T63" fmla="*/ 198 h 503"/>
                  <a:gd name="T64" fmla="*/ 145 w 709"/>
                  <a:gd name="T65" fmla="*/ 184 h 503"/>
                  <a:gd name="T66" fmla="*/ 53 w 709"/>
                  <a:gd name="T67" fmla="*/ 228 h 503"/>
                  <a:gd name="T68" fmla="*/ 25 w 709"/>
                  <a:gd name="T69" fmla="*/ 289 h 503"/>
                  <a:gd name="T70" fmla="*/ 37 w 709"/>
                  <a:gd name="T71" fmla="*/ 356 h 503"/>
                  <a:gd name="T72" fmla="*/ 151 w 709"/>
                  <a:gd name="T73" fmla="*/ 383 h 503"/>
                  <a:gd name="T74" fmla="*/ 259 w 709"/>
                  <a:gd name="T75" fmla="*/ 346 h 503"/>
                  <a:gd name="T76" fmla="*/ 334 w 709"/>
                  <a:gd name="T77" fmla="*/ 361 h 503"/>
                  <a:gd name="T78" fmla="*/ 389 w 709"/>
                  <a:gd name="T79" fmla="*/ 333 h 503"/>
                  <a:gd name="T80" fmla="*/ 369 w 709"/>
                  <a:gd name="T81" fmla="*/ 258 h 503"/>
                  <a:gd name="T82" fmla="*/ 347 w 709"/>
                  <a:gd name="T83" fmla="*/ 242 h 503"/>
                  <a:gd name="T84" fmla="*/ 380 w 709"/>
                  <a:gd name="T85" fmla="*/ 247 h 503"/>
                  <a:gd name="T86" fmla="*/ 406 w 709"/>
                  <a:gd name="T87" fmla="*/ 238 h 503"/>
                  <a:gd name="T88" fmla="*/ 423 w 709"/>
                  <a:gd name="T89" fmla="*/ 116 h 503"/>
                  <a:gd name="T90" fmla="*/ 494 w 709"/>
                  <a:gd name="T91" fmla="*/ 26 h 503"/>
                  <a:gd name="T92" fmla="*/ 574 w 709"/>
                  <a:gd name="T93" fmla="*/ 2 h 503"/>
                  <a:gd name="T94" fmla="*/ 655 w 709"/>
                  <a:gd name="T95" fmla="*/ 11 h 503"/>
                  <a:gd name="T96" fmla="*/ 681 w 709"/>
                  <a:gd name="T97" fmla="*/ 39 h 503"/>
                  <a:gd name="T98" fmla="*/ 703 w 709"/>
                  <a:gd name="T99" fmla="*/ 65 h 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09" h="503">
                    <a:moveTo>
                      <a:pt x="703" y="65"/>
                    </a:moveTo>
                    <a:lnTo>
                      <a:pt x="707" y="96"/>
                    </a:lnTo>
                    <a:lnTo>
                      <a:pt x="709" y="127"/>
                    </a:lnTo>
                    <a:lnTo>
                      <a:pt x="707" y="156"/>
                    </a:lnTo>
                    <a:lnTo>
                      <a:pt x="703" y="184"/>
                    </a:lnTo>
                    <a:lnTo>
                      <a:pt x="693" y="211"/>
                    </a:lnTo>
                    <a:lnTo>
                      <a:pt x="681" y="236"/>
                    </a:lnTo>
                    <a:lnTo>
                      <a:pt x="665" y="258"/>
                    </a:lnTo>
                    <a:lnTo>
                      <a:pt x="645" y="278"/>
                    </a:lnTo>
                    <a:lnTo>
                      <a:pt x="638" y="289"/>
                    </a:lnTo>
                    <a:lnTo>
                      <a:pt x="627" y="299"/>
                    </a:lnTo>
                    <a:lnTo>
                      <a:pt x="615" y="309"/>
                    </a:lnTo>
                    <a:lnTo>
                      <a:pt x="599" y="316"/>
                    </a:lnTo>
                    <a:lnTo>
                      <a:pt x="584" y="322"/>
                    </a:lnTo>
                    <a:lnTo>
                      <a:pt x="565" y="326"/>
                    </a:lnTo>
                    <a:lnTo>
                      <a:pt x="548" y="329"/>
                    </a:lnTo>
                    <a:lnTo>
                      <a:pt x="531" y="329"/>
                    </a:lnTo>
                    <a:lnTo>
                      <a:pt x="522" y="327"/>
                    </a:lnTo>
                    <a:lnTo>
                      <a:pt x="510" y="327"/>
                    </a:lnTo>
                    <a:lnTo>
                      <a:pt x="496" y="326"/>
                    </a:lnTo>
                    <a:lnTo>
                      <a:pt x="480" y="324"/>
                    </a:lnTo>
                    <a:lnTo>
                      <a:pt x="465" y="321"/>
                    </a:lnTo>
                    <a:lnTo>
                      <a:pt x="451" y="316"/>
                    </a:lnTo>
                    <a:lnTo>
                      <a:pt x="439" y="310"/>
                    </a:lnTo>
                    <a:lnTo>
                      <a:pt x="428" y="299"/>
                    </a:lnTo>
                    <a:lnTo>
                      <a:pt x="418" y="299"/>
                    </a:lnTo>
                    <a:lnTo>
                      <a:pt x="417" y="327"/>
                    </a:lnTo>
                    <a:lnTo>
                      <a:pt x="412" y="353"/>
                    </a:lnTo>
                    <a:lnTo>
                      <a:pt x="401" y="375"/>
                    </a:lnTo>
                    <a:lnTo>
                      <a:pt x="377" y="387"/>
                    </a:lnTo>
                    <a:lnTo>
                      <a:pt x="366" y="392"/>
                    </a:lnTo>
                    <a:lnTo>
                      <a:pt x="354" y="395"/>
                    </a:lnTo>
                    <a:lnTo>
                      <a:pt x="341" y="397"/>
                    </a:lnTo>
                    <a:lnTo>
                      <a:pt x="329" y="400"/>
                    </a:lnTo>
                    <a:lnTo>
                      <a:pt x="320" y="403"/>
                    </a:lnTo>
                    <a:lnTo>
                      <a:pt x="312" y="409"/>
                    </a:lnTo>
                    <a:lnTo>
                      <a:pt x="306" y="420"/>
                    </a:lnTo>
                    <a:lnTo>
                      <a:pt x="304" y="435"/>
                    </a:lnTo>
                    <a:lnTo>
                      <a:pt x="303" y="449"/>
                    </a:lnTo>
                    <a:lnTo>
                      <a:pt x="307" y="457"/>
                    </a:lnTo>
                    <a:lnTo>
                      <a:pt x="312" y="464"/>
                    </a:lnTo>
                    <a:lnTo>
                      <a:pt x="312" y="480"/>
                    </a:lnTo>
                    <a:lnTo>
                      <a:pt x="306" y="484"/>
                    </a:lnTo>
                    <a:lnTo>
                      <a:pt x="298" y="491"/>
                    </a:lnTo>
                    <a:lnTo>
                      <a:pt x="290" y="495"/>
                    </a:lnTo>
                    <a:lnTo>
                      <a:pt x="281" y="500"/>
                    </a:lnTo>
                    <a:lnTo>
                      <a:pt x="272" y="503"/>
                    </a:lnTo>
                    <a:lnTo>
                      <a:pt x="263" y="503"/>
                    </a:lnTo>
                    <a:lnTo>
                      <a:pt x="252" y="503"/>
                    </a:lnTo>
                    <a:lnTo>
                      <a:pt x="242" y="498"/>
                    </a:lnTo>
                    <a:lnTo>
                      <a:pt x="235" y="472"/>
                    </a:lnTo>
                    <a:lnTo>
                      <a:pt x="238" y="443"/>
                    </a:lnTo>
                    <a:lnTo>
                      <a:pt x="246" y="410"/>
                    </a:lnTo>
                    <a:lnTo>
                      <a:pt x="255" y="381"/>
                    </a:lnTo>
                    <a:lnTo>
                      <a:pt x="236" y="392"/>
                    </a:lnTo>
                    <a:lnTo>
                      <a:pt x="225" y="413"/>
                    </a:lnTo>
                    <a:lnTo>
                      <a:pt x="221" y="440"/>
                    </a:lnTo>
                    <a:lnTo>
                      <a:pt x="215" y="464"/>
                    </a:lnTo>
                    <a:lnTo>
                      <a:pt x="222" y="469"/>
                    </a:lnTo>
                    <a:lnTo>
                      <a:pt x="219" y="472"/>
                    </a:lnTo>
                    <a:lnTo>
                      <a:pt x="215" y="475"/>
                    </a:lnTo>
                    <a:lnTo>
                      <a:pt x="215" y="484"/>
                    </a:lnTo>
                    <a:lnTo>
                      <a:pt x="207" y="480"/>
                    </a:lnTo>
                    <a:lnTo>
                      <a:pt x="208" y="471"/>
                    </a:lnTo>
                    <a:lnTo>
                      <a:pt x="212" y="460"/>
                    </a:lnTo>
                    <a:lnTo>
                      <a:pt x="210" y="449"/>
                    </a:lnTo>
                    <a:lnTo>
                      <a:pt x="208" y="443"/>
                    </a:lnTo>
                    <a:lnTo>
                      <a:pt x="210" y="434"/>
                    </a:lnTo>
                    <a:lnTo>
                      <a:pt x="213" y="423"/>
                    </a:lnTo>
                    <a:lnTo>
                      <a:pt x="218" y="412"/>
                    </a:lnTo>
                    <a:lnTo>
                      <a:pt x="221" y="404"/>
                    </a:lnTo>
                    <a:lnTo>
                      <a:pt x="219" y="398"/>
                    </a:lnTo>
                    <a:lnTo>
                      <a:pt x="215" y="397"/>
                    </a:lnTo>
                    <a:lnTo>
                      <a:pt x="201" y="400"/>
                    </a:lnTo>
                    <a:lnTo>
                      <a:pt x="190" y="417"/>
                    </a:lnTo>
                    <a:lnTo>
                      <a:pt x="188" y="437"/>
                    </a:lnTo>
                    <a:lnTo>
                      <a:pt x="190" y="458"/>
                    </a:lnTo>
                    <a:lnTo>
                      <a:pt x="188" y="480"/>
                    </a:lnTo>
                    <a:lnTo>
                      <a:pt x="195" y="484"/>
                    </a:lnTo>
                    <a:lnTo>
                      <a:pt x="199" y="491"/>
                    </a:lnTo>
                    <a:lnTo>
                      <a:pt x="202" y="497"/>
                    </a:lnTo>
                    <a:lnTo>
                      <a:pt x="202" y="503"/>
                    </a:lnTo>
                    <a:lnTo>
                      <a:pt x="187" y="494"/>
                    </a:lnTo>
                    <a:lnTo>
                      <a:pt x="173" y="480"/>
                    </a:lnTo>
                    <a:lnTo>
                      <a:pt x="164" y="464"/>
                    </a:lnTo>
                    <a:lnTo>
                      <a:pt x="159" y="444"/>
                    </a:lnTo>
                    <a:lnTo>
                      <a:pt x="159" y="437"/>
                    </a:lnTo>
                    <a:lnTo>
                      <a:pt x="159" y="429"/>
                    </a:lnTo>
                    <a:lnTo>
                      <a:pt x="161" y="421"/>
                    </a:lnTo>
                    <a:lnTo>
                      <a:pt x="164" y="415"/>
                    </a:lnTo>
                    <a:lnTo>
                      <a:pt x="171" y="449"/>
                    </a:lnTo>
                    <a:lnTo>
                      <a:pt x="179" y="444"/>
                    </a:lnTo>
                    <a:lnTo>
                      <a:pt x="181" y="434"/>
                    </a:lnTo>
                    <a:lnTo>
                      <a:pt x="181" y="420"/>
                    </a:lnTo>
                    <a:lnTo>
                      <a:pt x="181" y="407"/>
                    </a:lnTo>
                    <a:lnTo>
                      <a:pt x="165" y="406"/>
                    </a:lnTo>
                    <a:lnTo>
                      <a:pt x="150" y="406"/>
                    </a:lnTo>
                    <a:lnTo>
                      <a:pt x="134" y="409"/>
                    </a:lnTo>
                    <a:lnTo>
                      <a:pt x="117" y="412"/>
                    </a:lnTo>
                    <a:lnTo>
                      <a:pt x="102" y="413"/>
                    </a:lnTo>
                    <a:lnTo>
                      <a:pt x="86" y="412"/>
                    </a:lnTo>
                    <a:lnTo>
                      <a:pt x="71" y="409"/>
                    </a:lnTo>
                    <a:lnTo>
                      <a:pt x="56" y="400"/>
                    </a:lnTo>
                    <a:lnTo>
                      <a:pt x="45" y="393"/>
                    </a:lnTo>
                    <a:lnTo>
                      <a:pt x="36" y="387"/>
                    </a:lnTo>
                    <a:lnTo>
                      <a:pt x="26" y="378"/>
                    </a:lnTo>
                    <a:lnTo>
                      <a:pt x="20" y="369"/>
                    </a:lnTo>
                    <a:lnTo>
                      <a:pt x="14" y="359"/>
                    </a:lnTo>
                    <a:lnTo>
                      <a:pt x="9" y="349"/>
                    </a:lnTo>
                    <a:lnTo>
                      <a:pt x="5" y="336"/>
                    </a:lnTo>
                    <a:lnTo>
                      <a:pt x="0" y="326"/>
                    </a:lnTo>
                    <a:lnTo>
                      <a:pt x="5" y="299"/>
                    </a:lnTo>
                    <a:lnTo>
                      <a:pt x="12" y="275"/>
                    </a:lnTo>
                    <a:lnTo>
                      <a:pt x="23" y="252"/>
                    </a:lnTo>
                    <a:lnTo>
                      <a:pt x="37" y="230"/>
                    </a:lnTo>
                    <a:lnTo>
                      <a:pt x="54" y="210"/>
                    </a:lnTo>
                    <a:lnTo>
                      <a:pt x="74" y="193"/>
                    </a:lnTo>
                    <a:lnTo>
                      <a:pt x="96" y="177"/>
                    </a:lnTo>
                    <a:lnTo>
                      <a:pt x="119" y="164"/>
                    </a:lnTo>
                    <a:lnTo>
                      <a:pt x="134" y="156"/>
                    </a:lnTo>
                    <a:lnTo>
                      <a:pt x="150" y="154"/>
                    </a:lnTo>
                    <a:lnTo>
                      <a:pt x="167" y="154"/>
                    </a:lnTo>
                    <a:lnTo>
                      <a:pt x="184" y="159"/>
                    </a:lnTo>
                    <a:lnTo>
                      <a:pt x="201" y="164"/>
                    </a:lnTo>
                    <a:lnTo>
                      <a:pt x="218" y="170"/>
                    </a:lnTo>
                    <a:lnTo>
                      <a:pt x="233" y="176"/>
                    </a:lnTo>
                    <a:lnTo>
                      <a:pt x="247" y="181"/>
                    </a:lnTo>
                    <a:lnTo>
                      <a:pt x="247" y="198"/>
                    </a:lnTo>
                    <a:lnTo>
                      <a:pt x="224" y="193"/>
                    </a:lnTo>
                    <a:lnTo>
                      <a:pt x="199" y="187"/>
                    </a:lnTo>
                    <a:lnTo>
                      <a:pt x="173" y="184"/>
                    </a:lnTo>
                    <a:lnTo>
                      <a:pt x="145" y="184"/>
                    </a:lnTo>
                    <a:lnTo>
                      <a:pt x="119" y="187"/>
                    </a:lnTo>
                    <a:lnTo>
                      <a:pt x="94" y="194"/>
                    </a:lnTo>
                    <a:lnTo>
                      <a:pt x="71" y="208"/>
                    </a:lnTo>
                    <a:lnTo>
                      <a:pt x="53" y="228"/>
                    </a:lnTo>
                    <a:lnTo>
                      <a:pt x="48" y="242"/>
                    </a:lnTo>
                    <a:lnTo>
                      <a:pt x="40" y="258"/>
                    </a:lnTo>
                    <a:lnTo>
                      <a:pt x="32" y="273"/>
                    </a:lnTo>
                    <a:lnTo>
                      <a:pt x="25" y="289"/>
                    </a:lnTo>
                    <a:lnTo>
                      <a:pt x="20" y="305"/>
                    </a:lnTo>
                    <a:lnTo>
                      <a:pt x="20" y="321"/>
                    </a:lnTo>
                    <a:lnTo>
                      <a:pt x="25" y="339"/>
                    </a:lnTo>
                    <a:lnTo>
                      <a:pt x="37" y="356"/>
                    </a:lnTo>
                    <a:lnTo>
                      <a:pt x="62" y="367"/>
                    </a:lnTo>
                    <a:lnTo>
                      <a:pt x="90" y="375"/>
                    </a:lnTo>
                    <a:lnTo>
                      <a:pt x="120" y="381"/>
                    </a:lnTo>
                    <a:lnTo>
                      <a:pt x="151" y="383"/>
                    </a:lnTo>
                    <a:lnTo>
                      <a:pt x="182" y="380"/>
                    </a:lnTo>
                    <a:lnTo>
                      <a:pt x="210" y="373"/>
                    </a:lnTo>
                    <a:lnTo>
                      <a:pt x="236" y="363"/>
                    </a:lnTo>
                    <a:lnTo>
                      <a:pt x="259" y="346"/>
                    </a:lnTo>
                    <a:lnTo>
                      <a:pt x="276" y="346"/>
                    </a:lnTo>
                    <a:lnTo>
                      <a:pt x="296" y="350"/>
                    </a:lnTo>
                    <a:lnTo>
                      <a:pt x="315" y="356"/>
                    </a:lnTo>
                    <a:lnTo>
                      <a:pt x="334" y="361"/>
                    </a:lnTo>
                    <a:lnTo>
                      <a:pt x="351" y="363"/>
                    </a:lnTo>
                    <a:lnTo>
                      <a:pt x="366" y="361"/>
                    </a:lnTo>
                    <a:lnTo>
                      <a:pt x="380" y="352"/>
                    </a:lnTo>
                    <a:lnTo>
                      <a:pt x="389" y="333"/>
                    </a:lnTo>
                    <a:lnTo>
                      <a:pt x="392" y="312"/>
                    </a:lnTo>
                    <a:lnTo>
                      <a:pt x="389" y="292"/>
                    </a:lnTo>
                    <a:lnTo>
                      <a:pt x="380" y="275"/>
                    </a:lnTo>
                    <a:lnTo>
                      <a:pt x="369" y="258"/>
                    </a:lnTo>
                    <a:lnTo>
                      <a:pt x="361" y="256"/>
                    </a:lnTo>
                    <a:lnTo>
                      <a:pt x="354" y="255"/>
                    </a:lnTo>
                    <a:lnTo>
                      <a:pt x="347" y="250"/>
                    </a:lnTo>
                    <a:lnTo>
                      <a:pt x="347" y="242"/>
                    </a:lnTo>
                    <a:lnTo>
                      <a:pt x="357" y="236"/>
                    </a:lnTo>
                    <a:lnTo>
                      <a:pt x="364" y="236"/>
                    </a:lnTo>
                    <a:lnTo>
                      <a:pt x="372" y="241"/>
                    </a:lnTo>
                    <a:lnTo>
                      <a:pt x="380" y="247"/>
                    </a:lnTo>
                    <a:lnTo>
                      <a:pt x="388" y="253"/>
                    </a:lnTo>
                    <a:lnTo>
                      <a:pt x="394" y="255"/>
                    </a:lnTo>
                    <a:lnTo>
                      <a:pt x="400" y="252"/>
                    </a:lnTo>
                    <a:lnTo>
                      <a:pt x="406" y="238"/>
                    </a:lnTo>
                    <a:lnTo>
                      <a:pt x="403" y="205"/>
                    </a:lnTo>
                    <a:lnTo>
                      <a:pt x="405" y="174"/>
                    </a:lnTo>
                    <a:lnTo>
                      <a:pt x="412" y="144"/>
                    </a:lnTo>
                    <a:lnTo>
                      <a:pt x="423" y="116"/>
                    </a:lnTo>
                    <a:lnTo>
                      <a:pt x="437" y="88"/>
                    </a:lnTo>
                    <a:lnTo>
                      <a:pt x="454" y="65"/>
                    </a:lnTo>
                    <a:lnTo>
                      <a:pt x="472" y="43"/>
                    </a:lnTo>
                    <a:lnTo>
                      <a:pt x="494" y="26"/>
                    </a:lnTo>
                    <a:lnTo>
                      <a:pt x="516" y="19"/>
                    </a:lnTo>
                    <a:lnTo>
                      <a:pt x="536" y="12"/>
                    </a:lnTo>
                    <a:lnTo>
                      <a:pt x="554" y="6"/>
                    </a:lnTo>
                    <a:lnTo>
                      <a:pt x="574" y="2"/>
                    </a:lnTo>
                    <a:lnTo>
                      <a:pt x="593" y="0"/>
                    </a:lnTo>
                    <a:lnTo>
                      <a:pt x="613" y="0"/>
                    </a:lnTo>
                    <a:lnTo>
                      <a:pt x="633" y="3"/>
                    </a:lnTo>
                    <a:lnTo>
                      <a:pt x="655" y="11"/>
                    </a:lnTo>
                    <a:lnTo>
                      <a:pt x="662" y="17"/>
                    </a:lnTo>
                    <a:lnTo>
                      <a:pt x="669" y="23"/>
                    </a:lnTo>
                    <a:lnTo>
                      <a:pt x="675" y="31"/>
                    </a:lnTo>
                    <a:lnTo>
                      <a:pt x="681" y="39"/>
                    </a:lnTo>
                    <a:lnTo>
                      <a:pt x="686" y="46"/>
                    </a:lnTo>
                    <a:lnTo>
                      <a:pt x="692" y="52"/>
                    </a:lnTo>
                    <a:lnTo>
                      <a:pt x="696" y="59"/>
                    </a:lnTo>
                    <a:lnTo>
                      <a:pt x="703" y="6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Freeform 62">
                <a:extLst>
                  <a:ext uri="{FF2B5EF4-FFF2-40B4-BE49-F238E27FC236}">
                    <a16:creationId xmlns:a16="http://schemas.microsoft.com/office/drawing/2014/main" id="{A7BFD68E-E5C6-4025-9DA8-73F6EF6D0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7" y="2177"/>
                <a:ext cx="96" cy="108"/>
              </a:xfrm>
              <a:custGeom>
                <a:avLst/>
                <a:gdLst>
                  <a:gd name="T0" fmla="*/ 247 w 257"/>
                  <a:gd name="T1" fmla="*/ 48 h 285"/>
                  <a:gd name="T2" fmla="*/ 251 w 257"/>
                  <a:gd name="T3" fmla="*/ 70 h 285"/>
                  <a:gd name="T4" fmla="*/ 254 w 257"/>
                  <a:gd name="T5" fmla="*/ 94 h 285"/>
                  <a:gd name="T6" fmla="*/ 257 w 257"/>
                  <a:gd name="T7" fmla="*/ 119 h 285"/>
                  <a:gd name="T8" fmla="*/ 257 w 257"/>
                  <a:gd name="T9" fmla="*/ 142 h 285"/>
                  <a:gd name="T10" fmla="*/ 255 w 257"/>
                  <a:gd name="T11" fmla="*/ 167 h 285"/>
                  <a:gd name="T12" fmla="*/ 251 w 257"/>
                  <a:gd name="T13" fmla="*/ 188 h 285"/>
                  <a:gd name="T14" fmla="*/ 241 w 257"/>
                  <a:gd name="T15" fmla="*/ 208 h 285"/>
                  <a:gd name="T16" fmla="*/ 227 w 257"/>
                  <a:gd name="T17" fmla="*/ 225 h 285"/>
                  <a:gd name="T18" fmla="*/ 224 w 257"/>
                  <a:gd name="T19" fmla="*/ 235 h 285"/>
                  <a:gd name="T20" fmla="*/ 218 w 257"/>
                  <a:gd name="T21" fmla="*/ 241 h 285"/>
                  <a:gd name="T22" fmla="*/ 210 w 257"/>
                  <a:gd name="T23" fmla="*/ 248 h 285"/>
                  <a:gd name="T24" fmla="*/ 207 w 257"/>
                  <a:gd name="T25" fmla="*/ 262 h 285"/>
                  <a:gd name="T26" fmla="*/ 189 w 257"/>
                  <a:gd name="T27" fmla="*/ 275 h 285"/>
                  <a:gd name="T28" fmla="*/ 169 w 257"/>
                  <a:gd name="T29" fmla="*/ 282 h 285"/>
                  <a:gd name="T30" fmla="*/ 146 w 257"/>
                  <a:gd name="T31" fmla="*/ 285 h 285"/>
                  <a:gd name="T32" fmla="*/ 122 w 257"/>
                  <a:gd name="T33" fmla="*/ 285 h 285"/>
                  <a:gd name="T34" fmla="*/ 99 w 257"/>
                  <a:gd name="T35" fmla="*/ 281 h 285"/>
                  <a:gd name="T36" fmla="*/ 76 w 257"/>
                  <a:gd name="T37" fmla="*/ 276 h 285"/>
                  <a:gd name="T38" fmla="*/ 54 w 257"/>
                  <a:gd name="T39" fmla="*/ 269 h 285"/>
                  <a:gd name="T40" fmla="*/ 34 w 257"/>
                  <a:gd name="T41" fmla="*/ 262 h 285"/>
                  <a:gd name="T42" fmla="*/ 13 w 257"/>
                  <a:gd name="T43" fmla="*/ 244 h 285"/>
                  <a:gd name="T44" fmla="*/ 2 w 257"/>
                  <a:gd name="T45" fmla="*/ 210 h 285"/>
                  <a:gd name="T46" fmla="*/ 0 w 257"/>
                  <a:gd name="T47" fmla="*/ 173 h 285"/>
                  <a:gd name="T48" fmla="*/ 5 w 257"/>
                  <a:gd name="T49" fmla="*/ 144 h 285"/>
                  <a:gd name="T50" fmla="*/ 7 w 257"/>
                  <a:gd name="T51" fmla="*/ 127 h 285"/>
                  <a:gd name="T52" fmla="*/ 13 w 257"/>
                  <a:gd name="T53" fmla="*/ 113 h 285"/>
                  <a:gd name="T54" fmla="*/ 19 w 257"/>
                  <a:gd name="T55" fmla="*/ 100 h 285"/>
                  <a:gd name="T56" fmla="*/ 27 w 257"/>
                  <a:gd name="T57" fmla="*/ 93 h 285"/>
                  <a:gd name="T58" fmla="*/ 33 w 257"/>
                  <a:gd name="T59" fmla="*/ 77 h 285"/>
                  <a:gd name="T60" fmla="*/ 42 w 257"/>
                  <a:gd name="T61" fmla="*/ 63 h 285"/>
                  <a:gd name="T62" fmla="*/ 53 w 257"/>
                  <a:gd name="T63" fmla="*/ 49 h 285"/>
                  <a:gd name="T64" fmla="*/ 67 w 257"/>
                  <a:gd name="T65" fmla="*/ 37 h 285"/>
                  <a:gd name="T66" fmla="*/ 82 w 257"/>
                  <a:gd name="T67" fmla="*/ 26 h 285"/>
                  <a:gd name="T68" fmla="*/ 98 w 257"/>
                  <a:gd name="T69" fmla="*/ 17 h 285"/>
                  <a:gd name="T70" fmla="*/ 115 w 257"/>
                  <a:gd name="T71" fmla="*/ 9 h 285"/>
                  <a:gd name="T72" fmla="*/ 132 w 257"/>
                  <a:gd name="T73" fmla="*/ 3 h 285"/>
                  <a:gd name="T74" fmla="*/ 149 w 257"/>
                  <a:gd name="T75" fmla="*/ 0 h 285"/>
                  <a:gd name="T76" fmla="*/ 167 w 257"/>
                  <a:gd name="T77" fmla="*/ 0 h 285"/>
                  <a:gd name="T78" fmla="*/ 184 w 257"/>
                  <a:gd name="T79" fmla="*/ 2 h 285"/>
                  <a:gd name="T80" fmla="*/ 201 w 257"/>
                  <a:gd name="T81" fmla="*/ 5 h 285"/>
                  <a:gd name="T82" fmla="*/ 217 w 257"/>
                  <a:gd name="T83" fmla="*/ 11 h 285"/>
                  <a:gd name="T84" fmla="*/ 229 w 257"/>
                  <a:gd name="T85" fmla="*/ 20 h 285"/>
                  <a:gd name="T86" fmla="*/ 240 w 257"/>
                  <a:gd name="T87" fmla="*/ 32 h 285"/>
                  <a:gd name="T88" fmla="*/ 247 w 257"/>
                  <a:gd name="T89" fmla="*/ 48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57" h="285">
                    <a:moveTo>
                      <a:pt x="247" y="48"/>
                    </a:moveTo>
                    <a:lnTo>
                      <a:pt x="251" y="70"/>
                    </a:lnTo>
                    <a:lnTo>
                      <a:pt x="254" y="94"/>
                    </a:lnTo>
                    <a:lnTo>
                      <a:pt x="257" y="119"/>
                    </a:lnTo>
                    <a:lnTo>
                      <a:pt x="257" y="142"/>
                    </a:lnTo>
                    <a:lnTo>
                      <a:pt x="255" y="167"/>
                    </a:lnTo>
                    <a:lnTo>
                      <a:pt x="251" y="188"/>
                    </a:lnTo>
                    <a:lnTo>
                      <a:pt x="241" y="208"/>
                    </a:lnTo>
                    <a:lnTo>
                      <a:pt x="227" y="225"/>
                    </a:lnTo>
                    <a:lnTo>
                      <a:pt x="224" y="235"/>
                    </a:lnTo>
                    <a:lnTo>
                      <a:pt x="218" y="241"/>
                    </a:lnTo>
                    <a:lnTo>
                      <a:pt x="210" y="248"/>
                    </a:lnTo>
                    <a:lnTo>
                      <a:pt x="207" y="262"/>
                    </a:lnTo>
                    <a:lnTo>
                      <a:pt x="189" y="275"/>
                    </a:lnTo>
                    <a:lnTo>
                      <a:pt x="169" y="282"/>
                    </a:lnTo>
                    <a:lnTo>
                      <a:pt x="146" y="285"/>
                    </a:lnTo>
                    <a:lnTo>
                      <a:pt x="122" y="285"/>
                    </a:lnTo>
                    <a:lnTo>
                      <a:pt x="99" y="281"/>
                    </a:lnTo>
                    <a:lnTo>
                      <a:pt x="76" y="276"/>
                    </a:lnTo>
                    <a:lnTo>
                      <a:pt x="54" y="269"/>
                    </a:lnTo>
                    <a:lnTo>
                      <a:pt x="34" y="262"/>
                    </a:lnTo>
                    <a:lnTo>
                      <a:pt x="13" y="244"/>
                    </a:lnTo>
                    <a:lnTo>
                      <a:pt x="2" y="210"/>
                    </a:lnTo>
                    <a:lnTo>
                      <a:pt x="0" y="173"/>
                    </a:lnTo>
                    <a:lnTo>
                      <a:pt x="5" y="144"/>
                    </a:lnTo>
                    <a:lnTo>
                      <a:pt x="7" y="127"/>
                    </a:lnTo>
                    <a:lnTo>
                      <a:pt x="13" y="113"/>
                    </a:lnTo>
                    <a:lnTo>
                      <a:pt x="19" y="100"/>
                    </a:lnTo>
                    <a:lnTo>
                      <a:pt x="27" y="93"/>
                    </a:lnTo>
                    <a:lnTo>
                      <a:pt x="33" y="77"/>
                    </a:lnTo>
                    <a:lnTo>
                      <a:pt x="42" y="63"/>
                    </a:lnTo>
                    <a:lnTo>
                      <a:pt x="53" y="49"/>
                    </a:lnTo>
                    <a:lnTo>
                      <a:pt x="67" y="37"/>
                    </a:lnTo>
                    <a:lnTo>
                      <a:pt x="82" y="26"/>
                    </a:lnTo>
                    <a:lnTo>
                      <a:pt x="98" y="17"/>
                    </a:lnTo>
                    <a:lnTo>
                      <a:pt x="115" y="9"/>
                    </a:lnTo>
                    <a:lnTo>
                      <a:pt x="132" y="3"/>
                    </a:lnTo>
                    <a:lnTo>
                      <a:pt x="149" y="0"/>
                    </a:lnTo>
                    <a:lnTo>
                      <a:pt x="167" y="0"/>
                    </a:lnTo>
                    <a:lnTo>
                      <a:pt x="184" y="2"/>
                    </a:lnTo>
                    <a:lnTo>
                      <a:pt x="201" y="5"/>
                    </a:lnTo>
                    <a:lnTo>
                      <a:pt x="217" y="11"/>
                    </a:lnTo>
                    <a:lnTo>
                      <a:pt x="229" y="20"/>
                    </a:lnTo>
                    <a:lnTo>
                      <a:pt x="240" y="32"/>
                    </a:lnTo>
                    <a:lnTo>
                      <a:pt x="247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" name="Freeform 63">
                <a:extLst>
                  <a:ext uri="{FF2B5EF4-FFF2-40B4-BE49-F238E27FC236}">
                    <a16:creationId xmlns:a16="http://schemas.microsoft.com/office/drawing/2014/main" id="{9B890F9C-BF8A-4163-AC44-9E24C5FFF7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7" y="2196"/>
                <a:ext cx="35" cy="36"/>
              </a:xfrm>
              <a:custGeom>
                <a:avLst/>
                <a:gdLst>
                  <a:gd name="T0" fmla="*/ 96 w 96"/>
                  <a:gd name="T1" fmla="*/ 36 h 98"/>
                  <a:gd name="T2" fmla="*/ 91 w 96"/>
                  <a:gd name="T3" fmla="*/ 51 h 98"/>
                  <a:gd name="T4" fmla="*/ 85 w 96"/>
                  <a:gd name="T5" fmla="*/ 68 h 98"/>
                  <a:gd name="T6" fmla="*/ 74 w 96"/>
                  <a:gd name="T7" fmla="*/ 85 h 98"/>
                  <a:gd name="T8" fmla="*/ 59 w 96"/>
                  <a:gd name="T9" fmla="*/ 98 h 98"/>
                  <a:gd name="T10" fmla="*/ 53 w 96"/>
                  <a:gd name="T11" fmla="*/ 96 h 98"/>
                  <a:gd name="T12" fmla="*/ 47 w 96"/>
                  <a:gd name="T13" fmla="*/ 96 h 98"/>
                  <a:gd name="T14" fmla="*/ 39 w 96"/>
                  <a:gd name="T15" fmla="*/ 96 h 98"/>
                  <a:gd name="T16" fmla="*/ 30 w 96"/>
                  <a:gd name="T17" fmla="*/ 95 h 98"/>
                  <a:gd name="T18" fmla="*/ 22 w 96"/>
                  <a:gd name="T19" fmla="*/ 95 h 98"/>
                  <a:gd name="T20" fmla="*/ 14 w 96"/>
                  <a:gd name="T21" fmla="*/ 91 h 98"/>
                  <a:gd name="T22" fmla="*/ 6 w 96"/>
                  <a:gd name="T23" fmla="*/ 88 h 98"/>
                  <a:gd name="T24" fmla="*/ 0 w 96"/>
                  <a:gd name="T25" fmla="*/ 82 h 98"/>
                  <a:gd name="T26" fmla="*/ 2 w 96"/>
                  <a:gd name="T27" fmla="*/ 70 h 98"/>
                  <a:gd name="T28" fmla="*/ 5 w 96"/>
                  <a:gd name="T29" fmla="*/ 58 h 98"/>
                  <a:gd name="T30" fmla="*/ 9 w 96"/>
                  <a:gd name="T31" fmla="*/ 45 h 98"/>
                  <a:gd name="T32" fmla="*/ 16 w 96"/>
                  <a:gd name="T33" fmla="*/ 33 h 98"/>
                  <a:gd name="T34" fmla="*/ 22 w 96"/>
                  <a:gd name="T35" fmla="*/ 22 h 98"/>
                  <a:gd name="T36" fmla="*/ 31 w 96"/>
                  <a:gd name="T37" fmla="*/ 14 h 98"/>
                  <a:gd name="T38" fmla="*/ 42 w 96"/>
                  <a:gd name="T39" fmla="*/ 7 h 98"/>
                  <a:gd name="T40" fmla="*/ 54 w 96"/>
                  <a:gd name="T41" fmla="*/ 0 h 98"/>
                  <a:gd name="T42" fmla="*/ 71 w 96"/>
                  <a:gd name="T43" fmla="*/ 2 h 98"/>
                  <a:gd name="T44" fmla="*/ 82 w 96"/>
                  <a:gd name="T45" fmla="*/ 13 h 98"/>
                  <a:gd name="T46" fmla="*/ 88 w 96"/>
                  <a:gd name="T47" fmla="*/ 27 h 98"/>
                  <a:gd name="T48" fmla="*/ 96 w 96"/>
                  <a:gd name="T49" fmla="*/ 3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6" h="98">
                    <a:moveTo>
                      <a:pt x="96" y="36"/>
                    </a:moveTo>
                    <a:lnTo>
                      <a:pt x="91" y="51"/>
                    </a:lnTo>
                    <a:lnTo>
                      <a:pt x="85" y="68"/>
                    </a:lnTo>
                    <a:lnTo>
                      <a:pt x="74" y="85"/>
                    </a:lnTo>
                    <a:lnTo>
                      <a:pt x="59" y="98"/>
                    </a:lnTo>
                    <a:lnTo>
                      <a:pt x="53" y="96"/>
                    </a:lnTo>
                    <a:lnTo>
                      <a:pt x="47" y="96"/>
                    </a:lnTo>
                    <a:lnTo>
                      <a:pt x="39" y="96"/>
                    </a:lnTo>
                    <a:lnTo>
                      <a:pt x="30" y="95"/>
                    </a:lnTo>
                    <a:lnTo>
                      <a:pt x="22" y="95"/>
                    </a:lnTo>
                    <a:lnTo>
                      <a:pt x="14" y="91"/>
                    </a:lnTo>
                    <a:lnTo>
                      <a:pt x="6" y="88"/>
                    </a:lnTo>
                    <a:lnTo>
                      <a:pt x="0" y="82"/>
                    </a:lnTo>
                    <a:lnTo>
                      <a:pt x="2" y="70"/>
                    </a:lnTo>
                    <a:lnTo>
                      <a:pt x="5" y="58"/>
                    </a:lnTo>
                    <a:lnTo>
                      <a:pt x="9" y="45"/>
                    </a:lnTo>
                    <a:lnTo>
                      <a:pt x="16" y="33"/>
                    </a:lnTo>
                    <a:lnTo>
                      <a:pt x="22" y="22"/>
                    </a:lnTo>
                    <a:lnTo>
                      <a:pt x="31" y="14"/>
                    </a:lnTo>
                    <a:lnTo>
                      <a:pt x="42" y="7"/>
                    </a:lnTo>
                    <a:lnTo>
                      <a:pt x="54" y="0"/>
                    </a:lnTo>
                    <a:lnTo>
                      <a:pt x="71" y="2"/>
                    </a:lnTo>
                    <a:lnTo>
                      <a:pt x="82" y="13"/>
                    </a:lnTo>
                    <a:lnTo>
                      <a:pt x="88" y="27"/>
                    </a:lnTo>
                    <a:lnTo>
                      <a:pt x="96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5" name="Freeform 64">
                <a:extLst>
                  <a:ext uri="{FF2B5EF4-FFF2-40B4-BE49-F238E27FC236}">
                    <a16:creationId xmlns:a16="http://schemas.microsoft.com/office/drawing/2014/main" id="{647BCB71-AAA0-4DE9-BB82-49A9CDE0A1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4" y="2249"/>
                <a:ext cx="26" cy="21"/>
              </a:xfrm>
              <a:custGeom>
                <a:avLst/>
                <a:gdLst>
                  <a:gd name="T0" fmla="*/ 69 w 69"/>
                  <a:gd name="T1" fmla="*/ 0 h 54"/>
                  <a:gd name="T2" fmla="*/ 61 w 69"/>
                  <a:gd name="T3" fmla="*/ 8 h 54"/>
                  <a:gd name="T4" fmla="*/ 54 w 69"/>
                  <a:gd name="T5" fmla="*/ 15 h 54"/>
                  <a:gd name="T6" fmla="*/ 46 w 69"/>
                  <a:gd name="T7" fmla="*/ 23 h 54"/>
                  <a:gd name="T8" fmla="*/ 40 w 69"/>
                  <a:gd name="T9" fmla="*/ 31 h 54"/>
                  <a:gd name="T10" fmla="*/ 32 w 69"/>
                  <a:gd name="T11" fmla="*/ 40 h 54"/>
                  <a:gd name="T12" fmla="*/ 23 w 69"/>
                  <a:gd name="T13" fmla="*/ 46 h 54"/>
                  <a:gd name="T14" fmla="*/ 12 w 69"/>
                  <a:gd name="T15" fmla="*/ 51 h 54"/>
                  <a:gd name="T16" fmla="*/ 0 w 69"/>
                  <a:gd name="T17" fmla="*/ 54 h 54"/>
                  <a:gd name="T18" fmla="*/ 6 w 69"/>
                  <a:gd name="T19" fmla="*/ 45 h 54"/>
                  <a:gd name="T20" fmla="*/ 15 w 69"/>
                  <a:gd name="T21" fmla="*/ 37 h 54"/>
                  <a:gd name="T22" fmla="*/ 26 w 69"/>
                  <a:gd name="T23" fmla="*/ 31 h 54"/>
                  <a:gd name="T24" fmla="*/ 35 w 69"/>
                  <a:gd name="T25" fmla="*/ 25 h 54"/>
                  <a:gd name="T26" fmla="*/ 46 w 69"/>
                  <a:gd name="T27" fmla="*/ 18 h 54"/>
                  <a:gd name="T28" fmla="*/ 55 w 69"/>
                  <a:gd name="T29" fmla="*/ 12 h 54"/>
                  <a:gd name="T30" fmla="*/ 63 w 69"/>
                  <a:gd name="T31" fmla="*/ 6 h 54"/>
                  <a:gd name="T32" fmla="*/ 69 w 69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9" h="54">
                    <a:moveTo>
                      <a:pt x="69" y="0"/>
                    </a:moveTo>
                    <a:lnTo>
                      <a:pt x="61" y="8"/>
                    </a:lnTo>
                    <a:lnTo>
                      <a:pt x="54" y="15"/>
                    </a:lnTo>
                    <a:lnTo>
                      <a:pt x="46" y="23"/>
                    </a:lnTo>
                    <a:lnTo>
                      <a:pt x="40" y="31"/>
                    </a:lnTo>
                    <a:lnTo>
                      <a:pt x="32" y="40"/>
                    </a:lnTo>
                    <a:lnTo>
                      <a:pt x="23" y="46"/>
                    </a:lnTo>
                    <a:lnTo>
                      <a:pt x="12" y="51"/>
                    </a:lnTo>
                    <a:lnTo>
                      <a:pt x="0" y="54"/>
                    </a:lnTo>
                    <a:lnTo>
                      <a:pt x="6" y="45"/>
                    </a:lnTo>
                    <a:lnTo>
                      <a:pt x="15" y="37"/>
                    </a:lnTo>
                    <a:lnTo>
                      <a:pt x="26" y="31"/>
                    </a:lnTo>
                    <a:lnTo>
                      <a:pt x="35" y="25"/>
                    </a:lnTo>
                    <a:lnTo>
                      <a:pt x="46" y="18"/>
                    </a:lnTo>
                    <a:lnTo>
                      <a:pt x="55" y="12"/>
                    </a:lnTo>
                    <a:lnTo>
                      <a:pt x="63" y="6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" name="Freeform 65">
                <a:extLst>
                  <a:ext uri="{FF2B5EF4-FFF2-40B4-BE49-F238E27FC236}">
                    <a16:creationId xmlns:a16="http://schemas.microsoft.com/office/drawing/2014/main" id="{5469D92A-49EF-4036-A9DB-87E0759AA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9" y="2295"/>
                <a:ext cx="250" cy="165"/>
              </a:xfrm>
              <a:custGeom>
                <a:avLst/>
                <a:gdLst>
                  <a:gd name="T0" fmla="*/ 652 w 664"/>
                  <a:gd name="T1" fmla="*/ 35 h 439"/>
                  <a:gd name="T2" fmla="*/ 663 w 664"/>
                  <a:gd name="T3" fmla="*/ 91 h 439"/>
                  <a:gd name="T4" fmla="*/ 660 w 664"/>
                  <a:gd name="T5" fmla="*/ 120 h 439"/>
                  <a:gd name="T6" fmla="*/ 649 w 664"/>
                  <a:gd name="T7" fmla="*/ 165 h 439"/>
                  <a:gd name="T8" fmla="*/ 647 w 664"/>
                  <a:gd name="T9" fmla="*/ 123 h 439"/>
                  <a:gd name="T10" fmla="*/ 632 w 664"/>
                  <a:gd name="T11" fmla="*/ 92 h 439"/>
                  <a:gd name="T12" fmla="*/ 609 w 664"/>
                  <a:gd name="T13" fmla="*/ 111 h 439"/>
                  <a:gd name="T14" fmla="*/ 584 w 664"/>
                  <a:gd name="T15" fmla="*/ 129 h 439"/>
                  <a:gd name="T16" fmla="*/ 561 w 664"/>
                  <a:gd name="T17" fmla="*/ 151 h 439"/>
                  <a:gd name="T18" fmla="*/ 541 w 664"/>
                  <a:gd name="T19" fmla="*/ 174 h 439"/>
                  <a:gd name="T20" fmla="*/ 519 w 664"/>
                  <a:gd name="T21" fmla="*/ 206 h 439"/>
                  <a:gd name="T22" fmla="*/ 494 w 664"/>
                  <a:gd name="T23" fmla="*/ 242 h 439"/>
                  <a:gd name="T24" fmla="*/ 468 w 664"/>
                  <a:gd name="T25" fmla="*/ 279 h 439"/>
                  <a:gd name="T26" fmla="*/ 442 w 664"/>
                  <a:gd name="T27" fmla="*/ 313 h 439"/>
                  <a:gd name="T28" fmla="*/ 413 w 664"/>
                  <a:gd name="T29" fmla="*/ 335 h 439"/>
                  <a:gd name="T30" fmla="*/ 382 w 664"/>
                  <a:gd name="T31" fmla="*/ 359 h 439"/>
                  <a:gd name="T32" fmla="*/ 349 w 664"/>
                  <a:gd name="T33" fmla="*/ 384 h 439"/>
                  <a:gd name="T34" fmla="*/ 315 w 664"/>
                  <a:gd name="T35" fmla="*/ 405 h 439"/>
                  <a:gd name="T36" fmla="*/ 278 w 664"/>
                  <a:gd name="T37" fmla="*/ 424 h 439"/>
                  <a:gd name="T38" fmla="*/ 241 w 664"/>
                  <a:gd name="T39" fmla="*/ 436 h 439"/>
                  <a:gd name="T40" fmla="*/ 201 w 664"/>
                  <a:gd name="T41" fmla="*/ 439 h 439"/>
                  <a:gd name="T42" fmla="*/ 159 w 664"/>
                  <a:gd name="T43" fmla="*/ 433 h 439"/>
                  <a:gd name="T44" fmla="*/ 122 w 664"/>
                  <a:gd name="T45" fmla="*/ 416 h 439"/>
                  <a:gd name="T46" fmla="*/ 84 w 664"/>
                  <a:gd name="T47" fmla="*/ 396 h 439"/>
                  <a:gd name="T48" fmla="*/ 53 w 664"/>
                  <a:gd name="T49" fmla="*/ 370 h 439"/>
                  <a:gd name="T50" fmla="*/ 39 w 664"/>
                  <a:gd name="T51" fmla="*/ 338 h 439"/>
                  <a:gd name="T52" fmla="*/ 42 w 664"/>
                  <a:gd name="T53" fmla="*/ 282 h 439"/>
                  <a:gd name="T54" fmla="*/ 56 w 664"/>
                  <a:gd name="T55" fmla="*/ 231 h 439"/>
                  <a:gd name="T56" fmla="*/ 40 w 664"/>
                  <a:gd name="T57" fmla="*/ 213 h 439"/>
                  <a:gd name="T58" fmla="*/ 20 w 664"/>
                  <a:gd name="T59" fmla="*/ 196 h 439"/>
                  <a:gd name="T60" fmla="*/ 5 w 664"/>
                  <a:gd name="T61" fmla="*/ 179 h 439"/>
                  <a:gd name="T62" fmla="*/ 2 w 664"/>
                  <a:gd name="T63" fmla="*/ 157 h 439"/>
                  <a:gd name="T64" fmla="*/ 53 w 664"/>
                  <a:gd name="T65" fmla="*/ 186 h 439"/>
                  <a:gd name="T66" fmla="*/ 110 w 664"/>
                  <a:gd name="T67" fmla="*/ 210 h 439"/>
                  <a:gd name="T68" fmla="*/ 170 w 664"/>
                  <a:gd name="T69" fmla="*/ 223 h 439"/>
                  <a:gd name="T70" fmla="*/ 233 w 664"/>
                  <a:gd name="T71" fmla="*/ 228 h 439"/>
                  <a:gd name="T72" fmla="*/ 297 w 664"/>
                  <a:gd name="T73" fmla="*/ 227 h 439"/>
                  <a:gd name="T74" fmla="*/ 359 w 664"/>
                  <a:gd name="T75" fmla="*/ 217 h 439"/>
                  <a:gd name="T76" fmla="*/ 417 w 664"/>
                  <a:gd name="T77" fmla="*/ 199 h 439"/>
                  <a:gd name="T78" fmla="*/ 470 w 664"/>
                  <a:gd name="T79" fmla="*/ 174 h 439"/>
                  <a:gd name="T80" fmla="*/ 513 w 664"/>
                  <a:gd name="T81" fmla="*/ 151 h 439"/>
                  <a:gd name="T82" fmla="*/ 553 w 664"/>
                  <a:gd name="T83" fmla="*/ 128 h 439"/>
                  <a:gd name="T84" fmla="*/ 592 w 664"/>
                  <a:gd name="T85" fmla="*/ 103 h 439"/>
                  <a:gd name="T86" fmla="*/ 632 w 664"/>
                  <a:gd name="T87" fmla="*/ 75 h 439"/>
                  <a:gd name="T88" fmla="*/ 633 w 664"/>
                  <a:gd name="T89" fmla="*/ 55 h 439"/>
                  <a:gd name="T90" fmla="*/ 624 w 664"/>
                  <a:gd name="T91" fmla="*/ 43 h 439"/>
                  <a:gd name="T92" fmla="*/ 607 w 664"/>
                  <a:gd name="T93" fmla="*/ 34 h 439"/>
                  <a:gd name="T94" fmla="*/ 592 w 664"/>
                  <a:gd name="T95" fmla="*/ 26 h 439"/>
                  <a:gd name="T96" fmla="*/ 561 w 664"/>
                  <a:gd name="T97" fmla="*/ 18 h 439"/>
                  <a:gd name="T98" fmla="*/ 533 w 664"/>
                  <a:gd name="T99" fmla="*/ 23 h 439"/>
                  <a:gd name="T100" fmla="*/ 505 w 664"/>
                  <a:gd name="T101" fmla="*/ 32 h 439"/>
                  <a:gd name="T102" fmla="*/ 476 w 664"/>
                  <a:gd name="T103" fmla="*/ 41 h 439"/>
                  <a:gd name="T104" fmla="*/ 494 w 664"/>
                  <a:gd name="T105" fmla="*/ 26 h 439"/>
                  <a:gd name="T106" fmla="*/ 516 w 664"/>
                  <a:gd name="T107" fmla="*/ 17 h 439"/>
                  <a:gd name="T108" fmla="*/ 539 w 664"/>
                  <a:gd name="T109" fmla="*/ 11 h 439"/>
                  <a:gd name="T110" fmla="*/ 561 w 664"/>
                  <a:gd name="T111" fmla="*/ 0 h 439"/>
                  <a:gd name="T112" fmla="*/ 581 w 664"/>
                  <a:gd name="T113" fmla="*/ 1 h 439"/>
                  <a:gd name="T114" fmla="*/ 599 w 664"/>
                  <a:gd name="T115" fmla="*/ 4 h 439"/>
                  <a:gd name="T116" fmla="*/ 618 w 664"/>
                  <a:gd name="T117" fmla="*/ 7 h 439"/>
                  <a:gd name="T118" fmla="*/ 636 w 664"/>
                  <a:gd name="T119" fmla="*/ 14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64" h="439">
                    <a:moveTo>
                      <a:pt x="636" y="14"/>
                    </a:moveTo>
                    <a:lnTo>
                      <a:pt x="652" y="35"/>
                    </a:lnTo>
                    <a:lnTo>
                      <a:pt x="660" y="61"/>
                    </a:lnTo>
                    <a:lnTo>
                      <a:pt x="663" y="91"/>
                    </a:lnTo>
                    <a:lnTo>
                      <a:pt x="664" y="120"/>
                    </a:lnTo>
                    <a:lnTo>
                      <a:pt x="660" y="120"/>
                    </a:lnTo>
                    <a:lnTo>
                      <a:pt x="653" y="165"/>
                    </a:lnTo>
                    <a:lnTo>
                      <a:pt x="649" y="165"/>
                    </a:lnTo>
                    <a:lnTo>
                      <a:pt x="650" y="143"/>
                    </a:lnTo>
                    <a:lnTo>
                      <a:pt x="647" y="123"/>
                    </a:lnTo>
                    <a:lnTo>
                      <a:pt x="643" y="106"/>
                    </a:lnTo>
                    <a:lnTo>
                      <a:pt x="632" y="92"/>
                    </a:lnTo>
                    <a:lnTo>
                      <a:pt x="621" y="102"/>
                    </a:lnTo>
                    <a:lnTo>
                      <a:pt x="609" y="111"/>
                    </a:lnTo>
                    <a:lnTo>
                      <a:pt x="596" y="120"/>
                    </a:lnTo>
                    <a:lnTo>
                      <a:pt x="584" y="129"/>
                    </a:lnTo>
                    <a:lnTo>
                      <a:pt x="572" y="140"/>
                    </a:lnTo>
                    <a:lnTo>
                      <a:pt x="561" y="151"/>
                    </a:lnTo>
                    <a:lnTo>
                      <a:pt x="550" y="162"/>
                    </a:lnTo>
                    <a:lnTo>
                      <a:pt x="541" y="174"/>
                    </a:lnTo>
                    <a:lnTo>
                      <a:pt x="531" y="189"/>
                    </a:lnTo>
                    <a:lnTo>
                      <a:pt x="519" y="206"/>
                    </a:lnTo>
                    <a:lnTo>
                      <a:pt x="508" y="223"/>
                    </a:lnTo>
                    <a:lnTo>
                      <a:pt x="494" y="242"/>
                    </a:lnTo>
                    <a:lnTo>
                      <a:pt x="482" y="260"/>
                    </a:lnTo>
                    <a:lnTo>
                      <a:pt x="468" y="279"/>
                    </a:lnTo>
                    <a:lnTo>
                      <a:pt x="454" y="297"/>
                    </a:lnTo>
                    <a:lnTo>
                      <a:pt x="442" y="313"/>
                    </a:lnTo>
                    <a:lnTo>
                      <a:pt x="428" y="324"/>
                    </a:lnTo>
                    <a:lnTo>
                      <a:pt x="413" y="335"/>
                    </a:lnTo>
                    <a:lnTo>
                      <a:pt x="397" y="347"/>
                    </a:lnTo>
                    <a:lnTo>
                      <a:pt x="382" y="359"/>
                    </a:lnTo>
                    <a:lnTo>
                      <a:pt x="365" y="372"/>
                    </a:lnTo>
                    <a:lnTo>
                      <a:pt x="349" y="384"/>
                    </a:lnTo>
                    <a:lnTo>
                      <a:pt x="332" y="395"/>
                    </a:lnTo>
                    <a:lnTo>
                      <a:pt x="315" y="405"/>
                    </a:lnTo>
                    <a:lnTo>
                      <a:pt x="297" y="415"/>
                    </a:lnTo>
                    <a:lnTo>
                      <a:pt x="278" y="424"/>
                    </a:lnTo>
                    <a:lnTo>
                      <a:pt x="260" y="430"/>
                    </a:lnTo>
                    <a:lnTo>
                      <a:pt x="241" y="436"/>
                    </a:lnTo>
                    <a:lnTo>
                      <a:pt x="221" y="439"/>
                    </a:lnTo>
                    <a:lnTo>
                      <a:pt x="201" y="439"/>
                    </a:lnTo>
                    <a:lnTo>
                      <a:pt x="181" y="438"/>
                    </a:lnTo>
                    <a:lnTo>
                      <a:pt x="159" y="433"/>
                    </a:lnTo>
                    <a:lnTo>
                      <a:pt x="141" y="424"/>
                    </a:lnTo>
                    <a:lnTo>
                      <a:pt x="122" y="416"/>
                    </a:lnTo>
                    <a:lnTo>
                      <a:pt x="102" y="405"/>
                    </a:lnTo>
                    <a:lnTo>
                      <a:pt x="84" y="396"/>
                    </a:lnTo>
                    <a:lnTo>
                      <a:pt x="67" y="384"/>
                    </a:lnTo>
                    <a:lnTo>
                      <a:pt x="53" y="370"/>
                    </a:lnTo>
                    <a:lnTo>
                      <a:pt x="44" y="356"/>
                    </a:lnTo>
                    <a:lnTo>
                      <a:pt x="39" y="338"/>
                    </a:lnTo>
                    <a:lnTo>
                      <a:pt x="37" y="307"/>
                    </a:lnTo>
                    <a:lnTo>
                      <a:pt x="42" y="282"/>
                    </a:lnTo>
                    <a:lnTo>
                      <a:pt x="48" y="257"/>
                    </a:lnTo>
                    <a:lnTo>
                      <a:pt x="56" y="231"/>
                    </a:lnTo>
                    <a:lnTo>
                      <a:pt x="50" y="222"/>
                    </a:lnTo>
                    <a:lnTo>
                      <a:pt x="40" y="213"/>
                    </a:lnTo>
                    <a:lnTo>
                      <a:pt x="30" y="205"/>
                    </a:lnTo>
                    <a:lnTo>
                      <a:pt x="20" y="196"/>
                    </a:lnTo>
                    <a:lnTo>
                      <a:pt x="11" y="188"/>
                    </a:lnTo>
                    <a:lnTo>
                      <a:pt x="5" y="179"/>
                    </a:lnTo>
                    <a:lnTo>
                      <a:pt x="0" y="169"/>
                    </a:lnTo>
                    <a:lnTo>
                      <a:pt x="2" y="157"/>
                    </a:lnTo>
                    <a:lnTo>
                      <a:pt x="27" y="173"/>
                    </a:lnTo>
                    <a:lnTo>
                      <a:pt x="53" y="186"/>
                    </a:lnTo>
                    <a:lnTo>
                      <a:pt x="81" y="199"/>
                    </a:lnTo>
                    <a:lnTo>
                      <a:pt x="110" y="210"/>
                    </a:lnTo>
                    <a:lnTo>
                      <a:pt x="139" y="217"/>
                    </a:lnTo>
                    <a:lnTo>
                      <a:pt x="170" y="223"/>
                    </a:lnTo>
                    <a:lnTo>
                      <a:pt x="203" y="227"/>
                    </a:lnTo>
                    <a:lnTo>
                      <a:pt x="233" y="228"/>
                    </a:lnTo>
                    <a:lnTo>
                      <a:pt x="266" y="228"/>
                    </a:lnTo>
                    <a:lnTo>
                      <a:pt x="297" y="227"/>
                    </a:lnTo>
                    <a:lnTo>
                      <a:pt x="329" y="222"/>
                    </a:lnTo>
                    <a:lnTo>
                      <a:pt x="359" y="217"/>
                    </a:lnTo>
                    <a:lnTo>
                      <a:pt x="389" y="210"/>
                    </a:lnTo>
                    <a:lnTo>
                      <a:pt x="417" y="199"/>
                    </a:lnTo>
                    <a:lnTo>
                      <a:pt x="443" y="188"/>
                    </a:lnTo>
                    <a:lnTo>
                      <a:pt x="470" y="174"/>
                    </a:lnTo>
                    <a:lnTo>
                      <a:pt x="491" y="162"/>
                    </a:lnTo>
                    <a:lnTo>
                      <a:pt x="513" y="151"/>
                    </a:lnTo>
                    <a:lnTo>
                      <a:pt x="533" y="140"/>
                    </a:lnTo>
                    <a:lnTo>
                      <a:pt x="553" y="128"/>
                    </a:lnTo>
                    <a:lnTo>
                      <a:pt x="572" y="117"/>
                    </a:lnTo>
                    <a:lnTo>
                      <a:pt x="592" y="103"/>
                    </a:lnTo>
                    <a:lnTo>
                      <a:pt x="612" y="91"/>
                    </a:lnTo>
                    <a:lnTo>
                      <a:pt x="632" y="75"/>
                    </a:lnTo>
                    <a:lnTo>
                      <a:pt x="635" y="65"/>
                    </a:lnTo>
                    <a:lnTo>
                      <a:pt x="633" y="55"/>
                    </a:lnTo>
                    <a:lnTo>
                      <a:pt x="629" y="49"/>
                    </a:lnTo>
                    <a:lnTo>
                      <a:pt x="624" y="43"/>
                    </a:lnTo>
                    <a:lnTo>
                      <a:pt x="616" y="38"/>
                    </a:lnTo>
                    <a:lnTo>
                      <a:pt x="607" y="34"/>
                    </a:lnTo>
                    <a:lnTo>
                      <a:pt x="599" y="31"/>
                    </a:lnTo>
                    <a:lnTo>
                      <a:pt x="592" y="26"/>
                    </a:lnTo>
                    <a:lnTo>
                      <a:pt x="576" y="20"/>
                    </a:lnTo>
                    <a:lnTo>
                      <a:pt x="561" y="18"/>
                    </a:lnTo>
                    <a:lnTo>
                      <a:pt x="547" y="20"/>
                    </a:lnTo>
                    <a:lnTo>
                      <a:pt x="533" y="23"/>
                    </a:lnTo>
                    <a:lnTo>
                      <a:pt x="519" y="27"/>
                    </a:lnTo>
                    <a:lnTo>
                      <a:pt x="505" y="32"/>
                    </a:lnTo>
                    <a:lnTo>
                      <a:pt x="491" y="38"/>
                    </a:lnTo>
                    <a:lnTo>
                      <a:pt x="476" y="41"/>
                    </a:lnTo>
                    <a:lnTo>
                      <a:pt x="484" y="32"/>
                    </a:lnTo>
                    <a:lnTo>
                      <a:pt x="494" y="26"/>
                    </a:lnTo>
                    <a:lnTo>
                      <a:pt x="504" y="21"/>
                    </a:lnTo>
                    <a:lnTo>
                      <a:pt x="516" y="17"/>
                    </a:lnTo>
                    <a:lnTo>
                      <a:pt x="527" y="14"/>
                    </a:lnTo>
                    <a:lnTo>
                      <a:pt x="539" y="11"/>
                    </a:lnTo>
                    <a:lnTo>
                      <a:pt x="550" y="6"/>
                    </a:lnTo>
                    <a:lnTo>
                      <a:pt x="561" y="0"/>
                    </a:lnTo>
                    <a:lnTo>
                      <a:pt x="572" y="0"/>
                    </a:lnTo>
                    <a:lnTo>
                      <a:pt x="581" y="1"/>
                    </a:lnTo>
                    <a:lnTo>
                      <a:pt x="590" y="3"/>
                    </a:lnTo>
                    <a:lnTo>
                      <a:pt x="599" y="4"/>
                    </a:lnTo>
                    <a:lnTo>
                      <a:pt x="609" y="6"/>
                    </a:lnTo>
                    <a:lnTo>
                      <a:pt x="618" y="7"/>
                    </a:lnTo>
                    <a:lnTo>
                      <a:pt x="627" y="11"/>
                    </a:lnTo>
                    <a:lnTo>
                      <a:pt x="636" y="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" name="Freeform 66">
                <a:extLst>
                  <a:ext uri="{FF2B5EF4-FFF2-40B4-BE49-F238E27FC236}">
                    <a16:creationId xmlns:a16="http://schemas.microsoft.com/office/drawing/2014/main" id="{7E25F770-6956-4F7E-861B-0A1F710A3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2" y="2318"/>
                <a:ext cx="21" cy="38"/>
              </a:xfrm>
              <a:custGeom>
                <a:avLst/>
                <a:gdLst>
                  <a:gd name="T0" fmla="*/ 26 w 55"/>
                  <a:gd name="T1" fmla="*/ 25 h 101"/>
                  <a:gd name="T2" fmla="*/ 21 w 55"/>
                  <a:gd name="T3" fmla="*/ 25 h 101"/>
                  <a:gd name="T4" fmla="*/ 18 w 55"/>
                  <a:gd name="T5" fmla="*/ 44 h 101"/>
                  <a:gd name="T6" fmla="*/ 13 w 55"/>
                  <a:gd name="T7" fmla="*/ 62 h 101"/>
                  <a:gd name="T8" fmla="*/ 12 w 55"/>
                  <a:gd name="T9" fmla="*/ 78 h 101"/>
                  <a:gd name="T10" fmla="*/ 21 w 55"/>
                  <a:gd name="T11" fmla="*/ 91 h 101"/>
                  <a:gd name="T12" fmla="*/ 26 w 55"/>
                  <a:gd name="T13" fmla="*/ 65 h 101"/>
                  <a:gd name="T14" fmla="*/ 30 w 55"/>
                  <a:gd name="T15" fmla="*/ 42 h 101"/>
                  <a:gd name="T16" fmla="*/ 38 w 55"/>
                  <a:gd name="T17" fmla="*/ 24 h 101"/>
                  <a:gd name="T18" fmla="*/ 55 w 55"/>
                  <a:gd name="T19" fmla="*/ 7 h 101"/>
                  <a:gd name="T20" fmla="*/ 54 w 55"/>
                  <a:gd name="T21" fmla="*/ 39 h 101"/>
                  <a:gd name="T22" fmla="*/ 46 w 55"/>
                  <a:gd name="T23" fmla="*/ 39 h 101"/>
                  <a:gd name="T24" fmla="*/ 49 w 55"/>
                  <a:gd name="T25" fmla="*/ 53 h 101"/>
                  <a:gd name="T26" fmla="*/ 49 w 55"/>
                  <a:gd name="T27" fmla="*/ 65 h 101"/>
                  <a:gd name="T28" fmla="*/ 46 w 55"/>
                  <a:gd name="T29" fmla="*/ 78 h 101"/>
                  <a:gd name="T30" fmla="*/ 40 w 55"/>
                  <a:gd name="T31" fmla="*/ 85 h 101"/>
                  <a:gd name="T32" fmla="*/ 32 w 55"/>
                  <a:gd name="T33" fmla="*/ 93 h 101"/>
                  <a:gd name="T34" fmla="*/ 23 w 55"/>
                  <a:gd name="T35" fmla="*/ 98 h 101"/>
                  <a:gd name="T36" fmla="*/ 12 w 55"/>
                  <a:gd name="T37" fmla="*/ 101 h 101"/>
                  <a:gd name="T38" fmla="*/ 0 w 55"/>
                  <a:gd name="T39" fmla="*/ 101 h 101"/>
                  <a:gd name="T40" fmla="*/ 0 w 55"/>
                  <a:gd name="T41" fmla="*/ 54 h 101"/>
                  <a:gd name="T42" fmla="*/ 6 w 55"/>
                  <a:gd name="T43" fmla="*/ 54 h 101"/>
                  <a:gd name="T44" fmla="*/ 4 w 55"/>
                  <a:gd name="T45" fmla="*/ 36 h 101"/>
                  <a:gd name="T46" fmla="*/ 10 w 55"/>
                  <a:gd name="T47" fmla="*/ 24 h 101"/>
                  <a:gd name="T48" fmla="*/ 17 w 55"/>
                  <a:gd name="T49" fmla="*/ 13 h 101"/>
                  <a:gd name="T50" fmla="*/ 23 w 55"/>
                  <a:gd name="T51" fmla="*/ 0 h 101"/>
                  <a:gd name="T52" fmla="*/ 29 w 55"/>
                  <a:gd name="T53" fmla="*/ 0 h 101"/>
                  <a:gd name="T54" fmla="*/ 26 w 55"/>
                  <a:gd name="T55" fmla="*/ 25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5" h="101">
                    <a:moveTo>
                      <a:pt x="26" y="25"/>
                    </a:moveTo>
                    <a:lnTo>
                      <a:pt x="21" y="25"/>
                    </a:lnTo>
                    <a:lnTo>
                      <a:pt x="18" y="44"/>
                    </a:lnTo>
                    <a:lnTo>
                      <a:pt x="13" y="62"/>
                    </a:lnTo>
                    <a:lnTo>
                      <a:pt x="12" y="78"/>
                    </a:lnTo>
                    <a:lnTo>
                      <a:pt x="21" y="91"/>
                    </a:lnTo>
                    <a:lnTo>
                      <a:pt x="26" y="65"/>
                    </a:lnTo>
                    <a:lnTo>
                      <a:pt x="30" y="42"/>
                    </a:lnTo>
                    <a:lnTo>
                      <a:pt x="38" y="24"/>
                    </a:lnTo>
                    <a:lnTo>
                      <a:pt x="55" y="7"/>
                    </a:lnTo>
                    <a:lnTo>
                      <a:pt x="54" y="39"/>
                    </a:lnTo>
                    <a:lnTo>
                      <a:pt x="46" y="39"/>
                    </a:lnTo>
                    <a:lnTo>
                      <a:pt x="49" y="53"/>
                    </a:lnTo>
                    <a:lnTo>
                      <a:pt x="49" y="65"/>
                    </a:lnTo>
                    <a:lnTo>
                      <a:pt x="46" y="78"/>
                    </a:lnTo>
                    <a:lnTo>
                      <a:pt x="40" y="85"/>
                    </a:lnTo>
                    <a:lnTo>
                      <a:pt x="32" y="93"/>
                    </a:lnTo>
                    <a:lnTo>
                      <a:pt x="23" y="98"/>
                    </a:lnTo>
                    <a:lnTo>
                      <a:pt x="12" y="101"/>
                    </a:lnTo>
                    <a:lnTo>
                      <a:pt x="0" y="101"/>
                    </a:lnTo>
                    <a:lnTo>
                      <a:pt x="0" y="54"/>
                    </a:lnTo>
                    <a:lnTo>
                      <a:pt x="6" y="54"/>
                    </a:lnTo>
                    <a:lnTo>
                      <a:pt x="4" y="36"/>
                    </a:lnTo>
                    <a:lnTo>
                      <a:pt x="10" y="24"/>
                    </a:lnTo>
                    <a:lnTo>
                      <a:pt x="17" y="13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26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" name="Freeform 67">
                <a:extLst>
                  <a:ext uri="{FF2B5EF4-FFF2-40B4-BE49-F238E27FC236}">
                    <a16:creationId xmlns:a16="http://schemas.microsoft.com/office/drawing/2014/main" id="{833D8F49-45D9-44AF-B4CF-18CC9CC9C7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7" y="2334"/>
                <a:ext cx="11" cy="22"/>
              </a:xfrm>
              <a:custGeom>
                <a:avLst/>
                <a:gdLst>
                  <a:gd name="T0" fmla="*/ 0 w 28"/>
                  <a:gd name="T1" fmla="*/ 57 h 57"/>
                  <a:gd name="T2" fmla="*/ 0 w 28"/>
                  <a:gd name="T3" fmla="*/ 49 h 57"/>
                  <a:gd name="T4" fmla="*/ 2 w 28"/>
                  <a:gd name="T5" fmla="*/ 38 h 57"/>
                  <a:gd name="T6" fmla="*/ 5 w 28"/>
                  <a:gd name="T7" fmla="*/ 24 h 57"/>
                  <a:gd name="T8" fmla="*/ 11 w 28"/>
                  <a:gd name="T9" fmla="*/ 15 h 57"/>
                  <a:gd name="T10" fmla="*/ 28 w 28"/>
                  <a:gd name="T11" fmla="*/ 0 h 57"/>
                  <a:gd name="T12" fmla="*/ 27 w 28"/>
                  <a:gd name="T13" fmla="*/ 12 h 57"/>
                  <a:gd name="T14" fmla="*/ 22 w 28"/>
                  <a:gd name="T15" fmla="*/ 27 h 57"/>
                  <a:gd name="T16" fmla="*/ 13 w 28"/>
                  <a:gd name="T17" fmla="*/ 44 h 57"/>
                  <a:gd name="T18" fmla="*/ 0 w 28"/>
                  <a:gd name="T1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57">
                    <a:moveTo>
                      <a:pt x="0" y="57"/>
                    </a:moveTo>
                    <a:lnTo>
                      <a:pt x="0" y="49"/>
                    </a:lnTo>
                    <a:lnTo>
                      <a:pt x="2" y="38"/>
                    </a:lnTo>
                    <a:lnTo>
                      <a:pt x="5" y="24"/>
                    </a:lnTo>
                    <a:lnTo>
                      <a:pt x="11" y="15"/>
                    </a:lnTo>
                    <a:lnTo>
                      <a:pt x="28" y="0"/>
                    </a:lnTo>
                    <a:lnTo>
                      <a:pt x="27" y="12"/>
                    </a:lnTo>
                    <a:lnTo>
                      <a:pt x="22" y="27"/>
                    </a:lnTo>
                    <a:lnTo>
                      <a:pt x="13" y="44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" name="Freeform 68">
                <a:extLst>
                  <a:ext uri="{FF2B5EF4-FFF2-40B4-BE49-F238E27FC236}">
                    <a16:creationId xmlns:a16="http://schemas.microsoft.com/office/drawing/2014/main" id="{A8D569D8-FF07-4ABF-8070-19B098CA7E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2" y="2338"/>
                <a:ext cx="16" cy="33"/>
              </a:xfrm>
              <a:custGeom>
                <a:avLst/>
                <a:gdLst>
                  <a:gd name="T0" fmla="*/ 44 w 44"/>
                  <a:gd name="T1" fmla="*/ 0 h 87"/>
                  <a:gd name="T2" fmla="*/ 34 w 44"/>
                  <a:gd name="T3" fmla="*/ 19 h 87"/>
                  <a:gd name="T4" fmla="*/ 21 w 44"/>
                  <a:gd name="T5" fmla="*/ 39 h 87"/>
                  <a:gd name="T6" fmla="*/ 10 w 44"/>
                  <a:gd name="T7" fmla="*/ 61 h 87"/>
                  <a:gd name="T8" fmla="*/ 3 w 44"/>
                  <a:gd name="T9" fmla="*/ 87 h 87"/>
                  <a:gd name="T10" fmla="*/ 0 w 44"/>
                  <a:gd name="T11" fmla="*/ 87 h 87"/>
                  <a:gd name="T12" fmla="*/ 3 w 44"/>
                  <a:gd name="T13" fmla="*/ 65 h 87"/>
                  <a:gd name="T14" fmla="*/ 14 w 44"/>
                  <a:gd name="T15" fmla="*/ 41 h 87"/>
                  <a:gd name="T16" fmla="*/ 24 w 44"/>
                  <a:gd name="T17" fmla="*/ 19 h 87"/>
                  <a:gd name="T18" fmla="*/ 35 w 44"/>
                  <a:gd name="T19" fmla="*/ 0 h 87"/>
                  <a:gd name="T20" fmla="*/ 44 w 44"/>
                  <a:gd name="T2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87">
                    <a:moveTo>
                      <a:pt x="44" y="0"/>
                    </a:moveTo>
                    <a:lnTo>
                      <a:pt x="34" y="19"/>
                    </a:lnTo>
                    <a:lnTo>
                      <a:pt x="21" y="39"/>
                    </a:lnTo>
                    <a:lnTo>
                      <a:pt x="10" y="61"/>
                    </a:lnTo>
                    <a:lnTo>
                      <a:pt x="3" y="87"/>
                    </a:lnTo>
                    <a:lnTo>
                      <a:pt x="0" y="87"/>
                    </a:lnTo>
                    <a:lnTo>
                      <a:pt x="3" y="65"/>
                    </a:lnTo>
                    <a:lnTo>
                      <a:pt x="14" y="41"/>
                    </a:lnTo>
                    <a:lnTo>
                      <a:pt x="24" y="19"/>
                    </a:lnTo>
                    <a:lnTo>
                      <a:pt x="35" y="0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" name="Freeform 69">
                <a:extLst>
                  <a:ext uri="{FF2B5EF4-FFF2-40B4-BE49-F238E27FC236}">
                    <a16:creationId xmlns:a16="http://schemas.microsoft.com/office/drawing/2014/main" id="{A2C54225-2662-4FCB-A125-DA41F02AC5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6" y="2339"/>
                <a:ext cx="16" cy="7"/>
              </a:xfrm>
              <a:custGeom>
                <a:avLst/>
                <a:gdLst>
                  <a:gd name="T0" fmla="*/ 42 w 43"/>
                  <a:gd name="T1" fmla="*/ 16 h 16"/>
                  <a:gd name="T2" fmla="*/ 0 w 43"/>
                  <a:gd name="T3" fmla="*/ 16 h 16"/>
                  <a:gd name="T4" fmla="*/ 8 w 43"/>
                  <a:gd name="T5" fmla="*/ 7 h 16"/>
                  <a:gd name="T6" fmla="*/ 17 w 43"/>
                  <a:gd name="T7" fmla="*/ 1 h 16"/>
                  <a:gd name="T8" fmla="*/ 26 w 43"/>
                  <a:gd name="T9" fmla="*/ 0 h 16"/>
                  <a:gd name="T10" fmla="*/ 37 w 43"/>
                  <a:gd name="T11" fmla="*/ 4 h 16"/>
                  <a:gd name="T12" fmla="*/ 40 w 43"/>
                  <a:gd name="T13" fmla="*/ 7 h 16"/>
                  <a:gd name="T14" fmla="*/ 42 w 43"/>
                  <a:gd name="T15" fmla="*/ 10 h 16"/>
                  <a:gd name="T16" fmla="*/ 43 w 43"/>
                  <a:gd name="T17" fmla="*/ 12 h 16"/>
                  <a:gd name="T18" fmla="*/ 42 w 43"/>
                  <a:gd name="T1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16">
                    <a:moveTo>
                      <a:pt x="42" y="16"/>
                    </a:moveTo>
                    <a:lnTo>
                      <a:pt x="0" y="16"/>
                    </a:lnTo>
                    <a:lnTo>
                      <a:pt x="8" y="7"/>
                    </a:lnTo>
                    <a:lnTo>
                      <a:pt x="17" y="1"/>
                    </a:lnTo>
                    <a:lnTo>
                      <a:pt x="26" y="0"/>
                    </a:lnTo>
                    <a:lnTo>
                      <a:pt x="37" y="4"/>
                    </a:lnTo>
                    <a:lnTo>
                      <a:pt x="40" y="7"/>
                    </a:lnTo>
                    <a:lnTo>
                      <a:pt x="42" y="10"/>
                    </a:lnTo>
                    <a:lnTo>
                      <a:pt x="43" y="12"/>
                    </a:lnTo>
                    <a:lnTo>
                      <a:pt x="42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" name="Freeform 70">
                <a:extLst>
                  <a:ext uri="{FF2B5EF4-FFF2-40B4-BE49-F238E27FC236}">
                    <a16:creationId xmlns:a16="http://schemas.microsoft.com/office/drawing/2014/main" id="{DFE71C2B-B16F-46C3-B44F-B446EBE424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6" y="2341"/>
                <a:ext cx="70" cy="37"/>
              </a:xfrm>
              <a:custGeom>
                <a:avLst/>
                <a:gdLst>
                  <a:gd name="T0" fmla="*/ 185 w 185"/>
                  <a:gd name="T1" fmla="*/ 34 h 99"/>
                  <a:gd name="T2" fmla="*/ 178 w 185"/>
                  <a:gd name="T3" fmla="*/ 42 h 99"/>
                  <a:gd name="T4" fmla="*/ 168 w 185"/>
                  <a:gd name="T5" fmla="*/ 48 h 99"/>
                  <a:gd name="T6" fmla="*/ 158 w 185"/>
                  <a:gd name="T7" fmla="*/ 51 h 99"/>
                  <a:gd name="T8" fmla="*/ 145 w 185"/>
                  <a:gd name="T9" fmla="*/ 56 h 99"/>
                  <a:gd name="T10" fmla="*/ 133 w 185"/>
                  <a:gd name="T11" fmla="*/ 59 h 99"/>
                  <a:gd name="T12" fmla="*/ 121 w 185"/>
                  <a:gd name="T13" fmla="*/ 63 h 99"/>
                  <a:gd name="T14" fmla="*/ 111 w 185"/>
                  <a:gd name="T15" fmla="*/ 70 h 99"/>
                  <a:gd name="T16" fmla="*/ 102 w 185"/>
                  <a:gd name="T17" fmla="*/ 79 h 99"/>
                  <a:gd name="T18" fmla="*/ 91 w 185"/>
                  <a:gd name="T19" fmla="*/ 83 h 99"/>
                  <a:gd name="T20" fmla="*/ 79 w 185"/>
                  <a:gd name="T21" fmla="*/ 87 h 99"/>
                  <a:gd name="T22" fmla="*/ 67 w 185"/>
                  <a:gd name="T23" fmla="*/ 91 h 99"/>
                  <a:gd name="T24" fmla="*/ 54 w 185"/>
                  <a:gd name="T25" fmla="*/ 96 h 99"/>
                  <a:gd name="T26" fmla="*/ 42 w 185"/>
                  <a:gd name="T27" fmla="*/ 99 h 99"/>
                  <a:gd name="T28" fmla="*/ 30 w 185"/>
                  <a:gd name="T29" fmla="*/ 99 h 99"/>
                  <a:gd name="T30" fmla="*/ 17 w 185"/>
                  <a:gd name="T31" fmla="*/ 99 h 99"/>
                  <a:gd name="T32" fmla="*/ 5 w 185"/>
                  <a:gd name="T33" fmla="*/ 96 h 99"/>
                  <a:gd name="T34" fmla="*/ 19 w 185"/>
                  <a:gd name="T35" fmla="*/ 88 h 99"/>
                  <a:gd name="T36" fmla="*/ 36 w 185"/>
                  <a:gd name="T37" fmla="*/ 82 h 99"/>
                  <a:gd name="T38" fmla="*/ 51 w 185"/>
                  <a:gd name="T39" fmla="*/ 76 h 99"/>
                  <a:gd name="T40" fmla="*/ 70 w 185"/>
                  <a:gd name="T41" fmla="*/ 70 h 99"/>
                  <a:gd name="T42" fmla="*/ 87 w 185"/>
                  <a:gd name="T43" fmla="*/ 65 h 99"/>
                  <a:gd name="T44" fmla="*/ 105 w 185"/>
                  <a:gd name="T45" fmla="*/ 59 h 99"/>
                  <a:gd name="T46" fmla="*/ 124 w 185"/>
                  <a:gd name="T47" fmla="*/ 54 h 99"/>
                  <a:gd name="T48" fmla="*/ 141 w 185"/>
                  <a:gd name="T49" fmla="*/ 48 h 99"/>
                  <a:gd name="T50" fmla="*/ 145 w 185"/>
                  <a:gd name="T51" fmla="*/ 39 h 99"/>
                  <a:gd name="T52" fmla="*/ 158 w 185"/>
                  <a:gd name="T53" fmla="*/ 33 h 99"/>
                  <a:gd name="T54" fmla="*/ 168 w 185"/>
                  <a:gd name="T55" fmla="*/ 26 h 99"/>
                  <a:gd name="T56" fmla="*/ 170 w 185"/>
                  <a:gd name="T57" fmla="*/ 12 h 99"/>
                  <a:gd name="T58" fmla="*/ 156 w 185"/>
                  <a:gd name="T59" fmla="*/ 16 h 99"/>
                  <a:gd name="T60" fmla="*/ 141 w 185"/>
                  <a:gd name="T61" fmla="*/ 20 h 99"/>
                  <a:gd name="T62" fmla="*/ 127 w 185"/>
                  <a:gd name="T63" fmla="*/ 26 h 99"/>
                  <a:gd name="T64" fmla="*/ 113 w 185"/>
                  <a:gd name="T65" fmla="*/ 33 h 99"/>
                  <a:gd name="T66" fmla="*/ 99 w 185"/>
                  <a:gd name="T67" fmla="*/ 39 h 99"/>
                  <a:gd name="T68" fmla="*/ 85 w 185"/>
                  <a:gd name="T69" fmla="*/ 46 h 99"/>
                  <a:gd name="T70" fmla="*/ 71 w 185"/>
                  <a:gd name="T71" fmla="*/ 51 h 99"/>
                  <a:gd name="T72" fmla="*/ 57 w 185"/>
                  <a:gd name="T73" fmla="*/ 54 h 99"/>
                  <a:gd name="T74" fmla="*/ 51 w 185"/>
                  <a:gd name="T75" fmla="*/ 56 h 99"/>
                  <a:gd name="T76" fmla="*/ 43 w 185"/>
                  <a:gd name="T77" fmla="*/ 57 h 99"/>
                  <a:gd name="T78" fmla="*/ 36 w 185"/>
                  <a:gd name="T79" fmla="*/ 60 h 99"/>
                  <a:gd name="T80" fmla="*/ 30 w 185"/>
                  <a:gd name="T81" fmla="*/ 63 h 99"/>
                  <a:gd name="T82" fmla="*/ 22 w 185"/>
                  <a:gd name="T83" fmla="*/ 65 h 99"/>
                  <a:gd name="T84" fmla="*/ 14 w 185"/>
                  <a:gd name="T85" fmla="*/ 65 h 99"/>
                  <a:gd name="T86" fmla="*/ 6 w 185"/>
                  <a:gd name="T87" fmla="*/ 63 h 99"/>
                  <a:gd name="T88" fmla="*/ 0 w 185"/>
                  <a:gd name="T89" fmla="*/ 59 h 99"/>
                  <a:gd name="T90" fmla="*/ 0 w 185"/>
                  <a:gd name="T91" fmla="*/ 51 h 99"/>
                  <a:gd name="T92" fmla="*/ 25 w 185"/>
                  <a:gd name="T93" fmla="*/ 48 h 99"/>
                  <a:gd name="T94" fmla="*/ 48 w 185"/>
                  <a:gd name="T95" fmla="*/ 43 h 99"/>
                  <a:gd name="T96" fmla="*/ 70 w 185"/>
                  <a:gd name="T97" fmla="*/ 37 h 99"/>
                  <a:gd name="T98" fmla="*/ 90 w 185"/>
                  <a:gd name="T99" fmla="*/ 29 h 99"/>
                  <a:gd name="T100" fmla="*/ 108 w 185"/>
                  <a:gd name="T101" fmla="*/ 22 h 99"/>
                  <a:gd name="T102" fmla="*/ 128 w 185"/>
                  <a:gd name="T103" fmla="*/ 14 h 99"/>
                  <a:gd name="T104" fmla="*/ 148 w 185"/>
                  <a:gd name="T105" fmla="*/ 6 h 99"/>
                  <a:gd name="T106" fmla="*/ 170 w 185"/>
                  <a:gd name="T107" fmla="*/ 0 h 99"/>
                  <a:gd name="T108" fmla="*/ 185 w 185"/>
                  <a:gd name="T109" fmla="*/ 3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5" h="99">
                    <a:moveTo>
                      <a:pt x="185" y="34"/>
                    </a:moveTo>
                    <a:lnTo>
                      <a:pt x="178" y="42"/>
                    </a:lnTo>
                    <a:lnTo>
                      <a:pt x="168" y="48"/>
                    </a:lnTo>
                    <a:lnTo>
                      <a:pt x="158" y="51"/>
                    </a:lnTo>
                    <a:lnTo>
                      <a:pt x="145" y="56"/>
                    </a:lnTo>
                    <a:lnTo>
                      <a:pt x="133" y="59"/>
                    </a:lnTo>
                    <a:lnTo>
                      <a:pt x="121" y="63"/>
                    </a:lnTo>
                    <a:lnTo>
                      <a:pt x="111" y="70"/>
                    </a:lnTo>
                    <a:lnTo>
                      <a:pt x="102" y="79"/>
                    </a:lnTo>
                    <a:lnTo>
                      <a:pt x="91" y="83"/>
                    </a:lnTo>
                    <a:lnTo>
                      <a:pt x="79" y="87"/>
                    </a:lnTo>
                    <a:lnTo>
                      <a:pt x="67" y="91"/>
                    </a:lnTo>
                    <a:lnTo>
                      <a:pt x="54" y="96"/>
                    </a:lnTo>
                    <a:lnTo>
                      <a:pt x="42" y="99"/>
                    </a:lnTo>
                    <a:lnTo>
                      <a:pt x="30" y="99"/>
                    </a:lnTo>
                    <a:lnTo>
                      <a:pt x="17" y="99"/>
                    </a:lnTo>
                    <a:lnTo>
                      <a:pt x="5" y="96"/>
                    </a:lnTo>
                    <a:lnTo>
                      <a:pt x="19" y="88"/>
                    </a:lnTo>
                    <a:lnTo>
                      <a:pt x="36" y="82"/>
                    </a:lnTo>
                    <a:lnTo>
                      <a:pt x="51" y="76"/>
                    </a:lnTo>
                    <a:lnTo>
                      <a:pt x="70" y="70"/>
                    </a:lnTo>
                    <a:lnTo>
                      <a:pt x="87" y="65"/>
                    </a:lnTo>
                    <a:lnTo>
                      <a:pt x="105" y="59"/>
                    </a:lnTo>
                    <a:lnTo>
                      <a:pt x="124" y="54"/>
                    </a:lnTo>
                    <a:lnTo>
                      <a:pt x="141" y="48"/>
                    </a:lnTo>
                    <a:lnTo>
                      <a:pt x="145" y="39"/>
                    </a:lnTo>
                    <a:lnTo>
                      <a:pt x="158" y="33"/>
                    </a:lnTo>
                    <a:lnTo>
                      <a:pt x="168" y="26"/>
                    </a:lnTo>
                    <a:lnTo>
                      <a:pt x="170" y="12"/>
                    </a:lnTo>
                    <a:lnTo>
                      <a:pt x="156" y="16"/>
                    </a:lnTo>
                    <a:lnTo>
                      <a:pt x="141" y="20"/>
                    </a:lnTo>
                    <a:lnTo>
                      <a:pt x="127" y="26"/>
                    </a:lnTo>
                    <a:lnTo>
                      <a:pt x="113" y="33"/>
                    </a:lnTo>
                    <a:lnTo>
                      <a:pt x="99" y="39"/>
                    </a:lnTo>
                    <a:lnTo>
                      <a:pt x="85" y="46"/>
                    </a:lnTo>
                    <a:lnTo>
                      <a:pt x="71" y="51"/>
                    </a:lnTo>
                    <a:lnTo>
                      <a:pt x="57" y="54"/>
                    </a:lnTo>
                    <a:lnTo>
                      <a:pt x="51" y="56"/>
                    </a:lnTo>
                    <a:lnTo>
                      <a:pt x="43" y="57"/>
                    </a:lnTo>
                    <a:lnTo>
                      <a:pt x="36" y="60"/>
                    </a:lnTo>
                    <a:lnTo>
                      <a:pt x="30" y="63"/>
                    </a:lnTo>
                    <a:lnTo>
                      <a:pt x="22" y="65"/>
                    </a:lnTo>
                    <a:lnTo>
                      <a:pt x="14" y="65"/>
                    </a:lnTo>
                    <a:lnTo>
                      <a:pt x="6" y="63"/>
                    </a:lnTo>
                    <a:lnTo>
                      <a:pt x="0" y="59"/>
                    </a:lnTo>
                    <a:lnTo>
                      <a:pt x="0" y="51"/>
                    </a:lnTo>
                    <a:lnTo>
                      <a:pt x="25" y="48"/>
                    </a:lnTo>
                    <a:lnTo>
                      <a:pt x="48" y="43"/>
                    </a:lnTo>
                    <a:lnTo>
                      <a:pt x="70" y="37"/>
                    </a:lnTo>
                    <a:lnTo>
                      <a:pt x="90" y="29"/>
                    </a:lnTo>
                    <a:lnTo>
                      <a:pt x="108" y="22"/>
                    </a:lnTo>
                    <a:lnTo>
                      <a:pt x="128" y="14"/>
                    </a:lnTo>
                    <a:lnTo>
                      <a:pt x="148" y="6"/>
                    </a:lnTo>
                    <a:lnTo>
                      <a:pt x="170" y="0"/>
                    </a:lnTo>
                    <a:lnTo>
                      <a:pt x="185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" name="Freeform 71">
                <a:extLst>
                  <a:ext uri="{FF2B5EF4-FFF2-40B4-BE49-F238E27FC236}">
                    <a16:creationId xmlns:a16="http://schemas.microsoft.com/office/drawing/2014/main" id="{B37DF296-64D5-4E6E-A552-A6AAAD59C6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3" y="2365"/>
                <a:ext cx="165" cy="80"/>
              </a:xfrm>
              <a:custGeom>
                <a:avLst/>
                <a:gdLst>
                  <a:gd name="T0" fmla="*/ 437 w 437"/>
                  <a:gd name="T1" fmla="*/ 0 h 215"/>
                  <a:gd name="T2" fmla="*/ 423 w 437"/>
                  <a:gd name="T3" fmla="*/ 19 h 215"/>
                  <a:gd name="T4" fmla="*/ 409 w 437"/>
                  <a:gd name="T5" fmla="*/ 36 h 215"/>
                  <a:gd name="T6" fmla="*/ 395 w 437"/>
                  <a:gd name="T7" fmla="*/ 54 h 215"/>
                  <a:gd name="T8" fmla="*/ 381 w 437"/>
                  <a:gd name="T9" fmla="*/ 71 h 215"/>
                  <a:gd name="T10" fmla="*/ 367 w 437"/>
                  <a:gd name="T11" fmla="*/ 88 h 215"/>
                  <a:gd name="T12" fmla="*/ 352 w 437"/>
                  <a:gd name="T13" fmla="*/ 105 h 215"/>
                  <a:gd name="T14" fmla="*/ 336 w 437"/>
                  <a:gd name="T15" fmla="*/ 122 h 215"/>
                  <a:gd name="T16" fmla="*/ 321 w 437"/>
                  <a:gd name="T17" fmla="*/ 138 h 215"/>
                  <a:gd name="T18" fmla="*/ 304 w 437"/>
                  <a:gd name="T19" fmla="*/ 152 h 215"/>
                  <a:gd name="T20" fmla="*/ 285 w 437"/>
                  <a:gd name="T21" fmla="*/ 165 h 215"/>
                  <a:gd name="T22" fmla="*/ 267 w 437"/>
                  <a:gd name="T23" fmla="*/ 176 h 215"/>
                  <a:gd name="T24" fmla="*/ 247 w 437"/>
                  <a:gd name="T25" fmla="*/ 187 h 215"/>
                  <a:gd name="T26" fmla="*/ 225 w 437"/>
                  <a:gd name="T27" fmla="*/ 196 h 215"/>
                  <a:gd name="T28" fmla="*/ 202 w 437"/>
                  <a:gd name="T29" fmla="*/ 204 h 215"/>
                  <a:gd name="T30" fmla="*/ 179 w 437"/>
                  <a:gd name="T31" fmla="*/ 210 h 215"/>
                  <a:gd name="T32" fmla="*/ 152 w 437"/>
                  <a:gd name="T33" fmla="*/ 215 h 215"/>
                  <a:gd name="T34" fmla="*/ 128 w 437"/>
                  <a:gd name="T35" fmla="*/ 209 h 215"/>
                  <a:gd name="T36" fmla="*/ 103 w 437"/>
                  <a:gd name="T37" fmla="*/ 201 h 215"/>
                  <a:gd name="T38" fmla="*/ 78 w 437"/>
                  <a:gd name="T39" fmla="*/ 192 h 215"/>
                  <a:gd name="T40" fmla="*/ 55 w 437"/>
                  <a:gd name="T41" fmla="*/ 181 h 215"/>
                  <a:gd name="T42" fmla="*/ 35 w 437"/>
                  <a:gd name="T43" fmla="*/ 167 h 215"/>
                  <a:gd name="T44" fmla="*/ 18 w 437"/>
                  <a:gd name="T45" fmla="*/ 150 h 215"/>
                  <a:gd name="T46" fmla="*/ 6 w 437"/>
                  <a:gd name="T47" fmla="*/ 128 h 215"/>
                  <a:gd name="T48" fmla="*/ 0 w 437"/>
                  <a:gd name="T49" fmla="*/ 104 h 215"/>
                  <a:gd name="T50" fmla="*/ 0 w 437"/>
                  <a:gd name="T51" fmla="*/ 88 h 215"/>
                  <a:gd name="T52" fmla="*/ 3 w 437"/>
                  <a:gd name="T53" fmla="*/ 73 h 215"/>
                  <a:gd name="T54" fmla="*/ 9 w 437"/>
                  <a:gd name="T55" fmla="*/ 62 h 215"/>
                  <a:gd name="T56" fmla="*/ 20 w 437"/>
                  <a:gd name="T57" fmla="*/ 53 h 215"/>
                  <a:gd name="T58" fmla="*/ 46 w 437"/>
                  <a:gd name="T59" fmla="*/ 64 h 215"/>
                  <a:gd name="T60" fmla="*/ 72 w 437"/>
                  <a:gd name="T61" fmla="*/ 71 h 215"/>
                  <a:gd name="T62" fmla="*/ 98 w 437"/>
                  <a:gd name="T63" fmla="*/ 76 h 215"/>
                  <a:gd name="T64" fmla="*/ 126 w 437"/>
                  <a:gd name="T65" fmla="*/ 79 h 215"/>
                  <a:gd name="T66" fmla="*/ 154 w 437"/>
                  <a:gd name="T67" fmla="*/ 79 h 215"/>
                  <a:gd name="T68" fmla="*/ 182 w 437"/>
                  <a:gd name="T69" fmla="*/ 79 h 215"/>
                  <a:gd name="T70" fmla="*/ 208 w 437"/>
                  <a:gd name="T71" fmla="*/ 76 h 215"/>
                  <a:gd name="T72" fmla="*/ 236 w 437"/>
                  <a:gd name="T73" fmla="*/ 71 h 215"/>
                  <a:gd name="T74" fmla="*/ 262 w 437"/>
                  <a:gd name="T75" fmla="*/ 65 h 215"/>
                  <a:gd name="T76" fmla="*/ 290 w 437"/>
                  <a:gd name="T77" fmla="*/ 59 h 215"/>
                  <a:gd name="T78" fmla="*/ 316 w 437"/>
                  <a:gd name="T79" fmla="*/ 50 h 215"/>
                  <a:gd name="T80" fmla="*/ 341 w 437"/>
                  <a:gd name="T81" fmla="*/ 42 h 215"/>
                  <a:gd name="T82" fmla="*/ 366 w 437"/>
                  <a:gd name="T83" fmla="*/ 31 h 215"/>
                  <a:gd name="T84" fmla="*/ 390 w 437"/>
                  <a:gd name="T85" fmla="*/ 22 h 215"/>
                  <a:gd name="T86" fmla="*/ 413 w 437"/>
                  <a:gd name="T87" fmla="*/ 11 h 215"/>
                  <a:gd name="T88" fmla="*/ 437 w 437"/>
                  <a:gd name="T89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37" h="215">
                    <a:moveTo>
                      <a:pt x="437" y="0"/>
                    </a:moveTo>
                    <a:lnTo>
                      <a:pt x="423" y="19"/>
                    </a:lnTo>
                    <a:lnTo>
                      <a:pt x="409" y="36"/>
                    </a:lnTo>
                    <a:lnTo>
                      <a:pt x="395" y="54"/>
                    </a:lnTo>
                    <a:lnTo>
                      <a:pt x="381" y="71"/>
                    </a:lnTo>
                    <a:lnTo>
                      <a:pt x="367" y="88"/>
                    </a:lnTo>
                    <a:lnTo>
                      <a:pt x="352" y="105"/>
                    </a:lnTo>
                    <a:lnTo>
                      <a:pt x="336" y="122"/>
                    </a:lnTo>
                    <a:lnTo>
                      <a:pt x="321" y="138"/>
                    </a:lnTo>
                    <a:lnTo>
                      <a:pt x="304" y="152"/>
                    </a:lnTo>
                    <a:lnTo>
                      <a:pt x="285" y="165"/>
                    </a:lnTo>
                    <a:lnTo>
                      <a:pt x="267" y="176"/>
                    </a:lnTo>
                    <a:lnTo>
                      <a:pt x="247" y="187"/>
                    </a:lnTo>
                    <a:lnTo>
                      <a:pt x="225" y="196"/>
                    </a:lnTo>
                    <a:lnTo>
                      <a:pt x="202" y="204"/>
                    </a:lnTo>
                    <a:lnTo>
                      <a:pt x="179" y="210"/>
                    </a:lnTo>
                    <a:lnTo>
                      <a:pt x="152" y="215"/>
                    </a:lnTo>
                    <a:lnTo>
                      <a:pt x="128" y="209"/>
                    </a:lnTo>
                    <a:lnTo>
                      <a:pt x="103" y="201"/>
                    </a:lnTo>
                    <a:lnTo>
                      <a:pt x="78" y="192"/>
                    </a:lnTo>
                    <a:lnTo>
                      <a:pt x="55" y="181"/>
                    </a:lnTo>
                    <a:lnTo>
                      <a:pt x="35" y="167"/>
                    </a:lnTo>
                    <a:lnTo>
                      <a:pt x="18" y="150"/>
                    </a:lnTo>
                    <a:lnTo>
                      <a:pt x="6" y="128"/>
                    </a:lnTo>
                    <a:lnTo>
                      <a:pt x="0" y="104"/>
                    </a:lnTo>
                    <a:lnTo>
                      <a:pt x="0" y="88"/>
                    </a:lnTo>
                    <a:lnTo>
                      <a:pt x="3" y="73"/>
                    </a:lnTo>
                    <a:lnTo>
                      <a:pt x="9" y="62"/>
                    </a:lnTo>
                    <a:lnTo>
                      <a:pt x="20" y="53"/>
                    </a:lnTo>
                    <a:lnTo>
                      <a:pt x="46" y="64"/>
                    </a:lnTo>
                    <a:lnTo>
                      <a:pt x="72" y="71"/>
                    </a:lnTo>
                    <a:lnTo>
                      <a:pt x="98" y="76"/>
                    </a:lnTo>
                    <a:lnTo>
                      <a:pt x="126" y="79"/>
                    </a:lnTo>
                    <a:lnTo>
                      <a:pt x="154" y="79"/>
                    </a:lnTo>
                    <a:lnTo>
                      <a:pt x="182" y="79"/>
                    </a:lnTo>
                    <a:lnTo>
                      <a:pt x="208" y="76"/>
                    </a:lnTo>
                    <a:lnTo>
                      <a:pt x="236" y="71"/>
                    </a:lnTo>
                    <a:lnTo>
                      <a:pt x="262" y="65"/>
                    </a:lnTo>
                    <a:lnTo>
                      <a:pt x="290" y="59"/>
                    </a:lnTo>
                    <a:lnTo>
                      <a:pt x="316" y="50"/>
                    </a:lnTo>
                    <a:lnTo>
                      <a:pt x="341" y="42"/>
                    </a:lnTo>
                    <a:lnTo>
                      <a:pt x="366" y="31"/>
                    </a:lnTo>
                    <a:lnTo>
                      <a:pt x="390" y="22"/>
                    </a:lnTo>
                    <a:lnTo>
                      <a:pt x="413" y="11"/>
                    </a:lnTo>
                    <a:lnTo>
                      <a:pt x="43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" name="Freeform 72">
                <a:extLst>
                  <a:ext uri="{FF2B5EF4-FFF2-40B4-BE49-F238E27FC236}">
                    <a16:creationId xmlns:a16="http://schemas.microsoft.com/office/drawing/2014/main" id="{42BA3291-8D8C-4DA2-B7C6-84AD1666AB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2390"/>
                <a:ext cx="12" cy="5"/>
              </a:xfrm>
              <a:custGeom>
                <a:avLst/>
                <a:gdLst>
                  <a:gd name="T0" fmla="*/ 33 w 33"/>
                  <a:gd name="T1" fmla="*/ 3 h 12"/>
                  <a:gd name="T2" fmla="*/ 25 w 33"/>
                  <a:gd name="T3" fmla="*/ 9 h 12"/>
                  <a:gd name="T4" fmla="*/ 17 w 33"/>
                  <a:gd name="T5" fmla="*/ 9 h 12"/>
                  <a:gd name="T6" fmla="*/ 8 w 33"/>
                  <a:gd name="T7" fmla="*/ 9 h 12"/>
                  <a:gd name="T8" fmla="*/ 0 w 33"/>
                  <a:gd name="T9" fmla="*/ 12 h 12"/>
                  <a:gd name="T10" fmla="*/ 6 w 33"/>
                  <a:gd name="T11" fmla="*/ 7 h 12"/>
                  <a:gd name="T12" fmla="*/ 14 w 33"/>
                  <a:gd name="T13" fmla="*/ 3 h 12"/>
                  <a:gd name="T14" fmla="*/ 23 w 33"/>
                  <a:gd name="T15" fmla="*/ 0 h 12"/>
                  <a:gd name="T16" fmla="*/ 33 w 33"/>
                  <a:gd name="T17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12">
                    <a:moveTo>
                      <a:pt x="33" y="3"/>
                    </a:moveTo>
                    <a:lnTo>
                      <a:pt x="25" y="9"/>
                    </a:lnTo>
                    <a:lnTo>
                      <a:pt x="17" y="9"/>
                    </a:lnTo>
                    <a:lnTo>
                      <a:pt x="8" y="9"/>
                    </a:lnTo>
                    <a:lnTo>
                      <a:pt x="0" y="12"/>
                    </a:lnTo>
                    <a:lnTo>
                      <a:pt x="6" y="7"/>
                    </a:lnTo>
                    <a:lnTo>
                      <a:pt x="14" y="3"/>
                    </a:lnTo>
                    <a:lnTo>
                      <a:pt x="23" y="0"/>
                    </a:lnTo>
                    <a:lnTo>
                      <a:pt x="33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" name="Freeform 73">
                <a:extLst>
                  <a:ext uri="{FF2B5EF4-FFF2-40B4-BE49-F238E27FC236}">
                    <a16:creationId xmlns:a16="http://schemas.microsoft.com/office/drawing/2014/main" id="{324EA4F8-626E-4DFB-A263-7BB356226B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8" y="2417"/>
                <a:ext cx="64" cy="55"/>
              </a:xfrm>
              <a:custGeom>
                <a:avLst/>
                <a:gdLst>
                  <a:gd name="T0" fmla="*/ 173 w 173"/>
                  <a:gd name="T1" fmla="*/ 28 h 143"/>
                  <a:gd name="T2" fmla="*/ 154 w 173"/>
                  <a:gd name="T3" fmla="*/ 45 h 143"/>
                  <a:gd name="T4" fmla="*/ 133 w 173"/>
                  <a:gd name="T5" fmla="*/ 62 h 143"/>
                  <a:gd name="T6" fmla="*/ 111 w 173"/>
                  <a:gd name="T7" fmla="*/ 80 h 143"/>
                  <a:gd name="T8" fmla="*/ 89 w 173"/>
                  <a:gd name="T9" fmla="*/ 97 h 143"/>
                  <a:gd name="T10" fmla="*/ 66 w 173"/>
                  <a:gd name="T11" fmla="*/ 112 h 143"/>
                  <a:gd name="T12" fmla="*/ 43 w 173"/>
                  <a:gd name="T13" fmla="*/ 126 h 143"/>
                  <a:gd name="T14" fmla="*/ 21 w 173"/>
                  <a:gd name="T15" fmla="*/ 137 h 143"/>
                  <a:gd name="T16" fmla="*/ 0 w 173"/>
                  <a:gd name="T17" fmla="*/ 143 h 143"/>
                  <a:gd name="T18" fmla="*/ 24 w 173"/>
                  <a:gd name="T19" fmla="*/ 128 h 143"/>
                  <a:gd name="T20" fmla="*/ 49 w 173"/>
                  <a:gd name="T21" fmla="*/ 112 h 143"/>
                  <a:gd name="T22" fmla="*/ 72 w 173"/>
                  <a:gd name="T23" fmla="*/ 95 h 143"/>
                  <a:gd name="T24" fmla="*/ 97 w 173"/>
                  <a:gd name="T25" fmla="*/ 78 h 143"/>
                  <a:gd name="T26" fmla="*/ 119 w 173"/>
                  <a:gd name="T27" fmla="*/ 62 h 143"/>
                  <a:gd name="T28" fmla="*/ 140 w 173"/>
                  <a:gd name="T29" fmla="*/ 43 h 143"/>
                  <a:gd name="T30" fmla="*/ 157 w 173"/>
                  <a:gd name="T31" fmla="*/ 21 h 143"/>
                  <a:gd name="T32" fmla="*/ 173 w 173"/>
                  <a:gd name="T33" fmla="*/ 0 h 143"/>
                  <a:gd name="T34" fmla="*/ 173 w 173"/>
                  <a:gd name="T35" fmla="*/ 28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3" h="143">
                    <a:moveTo>
                      <a:pt x="173" y="28"/>
                    </a:moveTo>
                    <a:lnTo>
                      <a:pt x="154" y="45"/>
                    </a:lnTo>
                    <a:lnTo>
                      <a:pt x="133" y="62"/>
                    </a:lnTo>
                    <a:lnTo>
                      <a:pt x="111" y="80"/>
                    </a:lnTo>
                    <a:lnTo>
                      <a:pt x="89" y="97"/>
                    </a:lnTo>
                    <a:lnTo>
                      <a:pt x="66" y="112"/>
                    </a:lnTo>
                    <a:lnTo>
                      <a:pt x="43" y="126"/>
                    </a:lnTo>
                    <a:lnTo>
                      <a:pt x="21" y="137"/>
                    </a:lnTo>
                    <a:lnTo>
                      <a:pt x="0" y="143"/>
                    </a:lnTo>
                    <a:lnTo>
                      <a:pt x="24" y="128"/>
                    </a:lnTo>
                    <a:lnTo>
                      <a:pt x="49" y="112"/>
                    </a:lnTo>
                    <a:lnTo>
                      <a:pt x="72" y="95"/>
                    </a:lnTo>
                    <a:lnTo>
                      <a:pt x="97" y="78"/>
                    </a:lnTo>
                    <a:lnTo>
                      <a:pt x="119" y="62"/>
                    </a:lnTo>
                    <a:lnTo>
                      <a:pt x="140" y="43"/>
                    </a:lnTo>
                    <a:lnTo>
                      <a:pt x="157" y="21"/>
                    </a:lnTo>
                    <a:lnTo>
                      <a:pt x="173" y="0"/>
                    </a:lnTo>
                    <a:lnTo>
                      <a:pt x="173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" name="Freeform 74">
                <a:extLst>
                  <a:ext uri="{FF2B5EF4-FFF2-40B4-BE49-F238E27FC236}">
                    <a16:creationId xmlns:a16="http://schemas.microsoft.com/office/drawing/2014/main" id="{84DE9A11-4AC6-494C-B2E2-512A9FFF64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3" y="2432"/>
                <a:ext cx="62" cy="49"/>
              </a:xfrm>
              <a:custGeom>
                <a:avLst/>
                <a:gdLst>
                  <a:gd name="T0" fmla="*/ 166 w 166"/>
                  <a:gd name="T1" fmla="*/ 0 h 129"/>
                  <a:gd name="T2" fmla="*/ 153 w 166"/>
                  <a:gd name="T3" fmla="*/ 23 h 129"/>
                  <a:gd name="T4" fmla="*/ 139 w 166"/>
                  <a:gd name="T5" fmla="*/ 43 h 129"/>
                  <a:gd name="T6" fmla="*/ 122 w 166"/>
                  <a:gd name="T7" fmla="*/ 62 h 129"/>
                  <a:gd name="T8" fmla="*/ 105 w 166"/>
                  <a:gd name="T9" fmla="*/ 77 h 129"/>
                  <a:gd name="T10" fmla="*/ 85 w 166"/>
                  <a:gd name="T11" fmla="*/ 91 h 129"/>
                  <a:gd name="T12" fmla="*/ 64 w 166"/>
                  <a:gd name="T13" fmla="*/ 105 h 129"/>
                  <a:gd name="T14" fmla="*/ 41 w 166"/>
                  <a:gd name="T15" fmla="*/ 117 h 129"/>
                  <a:gd name="T16" fmla="*/ 17 w 166"/>
                  <a:gd name="T17" fmla="*/ 129 h 129"/>
                  <a:gd name="T18" fmla="*/ 0 w 166"/>
                  <a:gd name="T19" fmla="*/ 129 h 129"/>
                  <a:gd name="T20" fmla="*/ 17 w 166"/>
                  <a:gd name="T21" fmla="*/ 119 h 129"/>
                  <a:gd name="T22" fmla="*/ 36 w 166"/>
                  <a:gd name="T23" fmla="*/ 108 h 129"/>
                  <a:gd name="T24" fmla="*/ 53 w 166"/>
                  <a:gd name="T25" fmla="*/ 96 h 129"/>
                  <a:gd name="T26" fmla="*/ 71 w 166"/>
                  <a:gd name="T27" fmla="*/ 83 h 129"/>
                  <a:gd name="T28" fmla="*/ 90 w 166"/>
                  <a:gd name="T29" fmla="*/ 71 h 129"/>
                  <a:gd name="T30" fmla="*/ 107 w 166"/>
                  <a:gd name="T31" fmla="*/ 59 h 129"/>
                  <a:gd name="T32" fmla="*/ 125 w 166"/>
                  <a:gd name="T33" fmla="*/ 45 h 129"/>
                  <a:gd name="T34" fmla="*/ 141 w 166"/>
                  <a:gd name="T35" fmla="*/ 29 h 129"/>
                  <a:gd name="T36" fmla="*/ 144 w 166"/>
                  <a:gd name="T37" fmla="*/ 20 h 129"/>
                  <a:gd name="T38" fmla="*/ 149 w 166"/>
                  <a:gd name="T39" fmla="*/ 11 h 129"/>
                  <a:gd name="T40" fmla="*/ 155 w 166"/>
                  <a:gd name="T41" fmla="*/ 3 h 129"/>
                  <a:gd name="T42" fmla="*/ 166 w 166"/>
                  <a:gd name="T43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6" h="129">
                    <a:moveTo>
                      <a:pt x="166" y="0"/>
                    </a:moveTo>
                    <a:lnTo>
                      <a:pt x="153" y="23"/>
                    </a:lnTo>
                    <a:lnTo>
                      <a:pt x="139" y="43"/>
                    </a:lnTo>
                    <a:lnTo>
                      <a:pt x="122" y="62"/>
                    </a:lnTo>
                    <a:lnTo>
                      <a:pt x="105" y="77"/>
                    </a:lnTo>
                    <a:lnTo>
                      <a:pt x="85" y="91"/>
                    </a:lnTo>
                    <a:lnTo>
                      <a:pt x="64" y="105"/>
                    </a:lnTo>
                    <a:lnTo>
                      <a:pt x="41" y="117"/>
                    </a:lnTo>
                    <a:lnTo>
                      <a:pt x="17" y="129"/>
                    </a:lnTo>
                    <a:lnTo>
                      <a:pt x="0" y="129"/>
                    </a:lnTo>
                    <a:lnTo>
                      <a:pt x="17" y="119"/>
                    </a:lnTo>
                    <a:lnTo>
                      <a:pt x="36" y="108"/>
                    </a:lnTo>
                    <a:lnTo>
                      <a:pt x="53" y="96"/>
                    </a:lnTo>
                    <a:lnTo>
                      <a:pt x="71" y="83"/>
                    </a:lnTo>
                    <a:lnTo>
                      <a:pt x="90" y="71"/>
                    </a:lnTo>
                    <a:lnTo>
                      <a:pt x="107" y="59"/>
                    </a:lnTo>
                    <a:lnTo>
                      <a:pt x="125" y="45"/>
                    </a:lnTo>
                    <a:lnTo>
                      <a:pt x="141" y="29"/>
                    </a:lnTo>
                    <a:lnTo>
                      <a:pt x="144" y="20"/>
                    </a:lnTo>
                    <a:lnTo>
                      <a:pt x="149" y="11"/>
                    </a:lnTo>
                    <a:lnTo>
                      <a:pt x="155" y="3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" name="Freeform 75">
                <a:extLst>
                  <a:ext uri="{FF2B5EF4-FFF2-40B4-BE49-F238E27FC236}">
                    <a16:creationId xmlns:a16="http://schemas.microsoft.com/office/drawing/2014/main" id="{BC4FEC6D-C909-43A8-BBD7-1D45087E60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0" y="2454"/>
                <a:ext cx="40" cy="39"/>
              </a:xfrm>
              <a:custGeom>
                <a:avLst/>
                <a:gdLst>
                  <a:gd name="T0" fmla="*/ 16 w 105"/>
                  <a:gd name="T1" fmla="*/ 98 h 104"/>
                  <a:gd name="T2" fmla="*/ 0 w 105"/>
                  <a:gd name="T3" fmla="*/ 104 h 104"/>
                  <a:gd name="T4" fmla="*/ 0 w 105"/>
                  <a:gd name="T5" fmla="*/ 95 h 104"/>
                  <a:gd name="T6" fmla="*/ 7 w 105"/>
                  <a:gd name="T7" fmla="*/ 88 h 104"/>
                  <a:gd name="T8" fmla="*/ 16 w 105"/>
                  <a:gd name="T9" fmla="*/ 84 h 104"/>
                  <a:gd name="T10" fmla="*/ 25 w 105"/>
                  <a:gd name="T11" fmla="*/ 81 h 104"/>
                  <a:gd name="T12" fmla="*/ 36 w 105"/>
                  <a:gd name="T13" fmla="*/ 70 h 104"/>
                  <a:gd name="T14" fmla="*/ 47 w 105"/>
                  <a:gd name="T15" fmla="*/ 61 h 104"/>
                  <a:gd name="T16" fmla="*/ 58 w 105"/>
                  <a:gd name="T17" fmla="*/ 51 h 104"/>
                  <a:gd name="T18" fmla="*/ 68 w 105"/>
                  <a:gd name="T19" fmla="*/ 42 h 104"/>
                  <a:gd name="T20" fmla="*/ 78 w 105"/>
                  <a:gd name="T21" fmla="*/ 33 h 104"/>
                  <a:gd name="T22" fmla="*/ 87 w 105"/>
                  <a:gd name="T23" fmla="*/ 24 h 104"/>
                  <a:gd name="T24" fmla="*/ 96 w 105"/>
                  <a:gd name="T25" fmla="*/ 13 h 104"/>
                  <a:gd name="T26" fmla="*/ 105 w 105"/>
                  <a:gd name="T27" fmla="*/ 0 h 104"/>
                  <a:gd name="T28" fmla="*/ 101 w 105"/>
                  <a:gd name="T29" fmla="*/ 16 h 104"/>
                  <a:gd name="T30" fmla="*/ 93 w 105"/>
                  <a:gd name="T31" fmla="*/ 30 h 104"/>
                  <a:gd name="T32" fmla="*/ 82 w 105"/>
                  <a:gd name="T33" fmla="*/ 42 h 104"/>
                  <a:gd name="T34" fmla="*/ 70 w 105"/>
                  <a:gd name="T35" fmla="*/ 53 h 104"/>
                  <a:gd name="T36" fmla="*/ 56 w 105"/>
                  <a:gd name="T37" fmla="*/ 64 h 104"/>
                  <a:gd name="T38" fmla="*/ 42 w 105"/>
                  <a:gd name="T39" fmla="*/ 74 h 104"/>
                  <a:gd name="T40" fmla="*/ 28 w 105"/>
                  <a:gd name="T41" fmla="*/ 85 h 104"/>
                  <a:gd name="T42" fmla="*/ 16 w 105"/>
                  <a:gd name="T43" fmla="*/ 98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5" h="104">
                    <a:moveTo>
                      <a:pt x="16" y="98"/>
                    </a:moveTo>
                    <a:lnTo>
                      <a:pt x="0" y="104"/>
                    </a:lnTo>
                    <a:lnTo>
                      <a:pt x="0" y="95"/>
                    </a:lnTo>
                    <a:lnTo>
                      <a:pt x="7" y="88"/>
                    </a:lnTo>
                    <a:lnTo>
                      <a:pt x="16" y="84"/>
                    </a:lnTo>
                    <a:lnTo>
                      <a:pt x="25" y="81"/>
                    </a:lnTo>
                    <a:lnTo>
                      <a:pt x="36" y="70"/>
                    </a:lnTo>
                    <a:lnTo>
                      <a:pt x="47" y="61"/>
                    </a:lnTo>
                    <a:lnTo>
                      <a:pt x="58" y="51"/>
                    </a:lnTo>
                    <a:lnTo>
                      <a:pt x="68" y="42"/>
                    </a:lnTo>
                    <a:lnTo>
                      <a:pt x="78" y="33"/>
                    </a:lnTo>
                    <a:lnTo>
                      <a:pt x="87" y="24"/>
                    </a:lnTo>
                    <a:lnTo>
                      <a:pt x="96" y="13"/>
                    </a:lnTo>
                    <a:lnTo>
                      <a:pt x="105" y="0"/>
                    </a:lnTo>
                    <a:lnTo>
                      <a:pt x="101" y="16"/>
                    </a:lnTo>
                    <a:lnTo>
                      <a:pt x="93" y="30"/>
                    </a:lnTo>
                    <a:lnTo>
                      <a:pt x="82" y="42"/>
                    </a:lnTo>
                    <a:lnTo>
                      <a:pt x="70" y="53"/>
                    </a:lnTo>
                    <a:lnTo>
                      <a:pt x="56" y="64"/>
                    </a:lnTo>
                    <a:lnTo>
                      <a:pt x="42" y="74"/>
                    </a:lnTo>
                    <a:lnTo>
                      <a:pt x="28" y="85"/>
                    </a:lnTo>
                    <a:lnTo>
                      <a:pt x="16" y="9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" name="Freeform 76">
                <a:extLst>
                  <a:ext uri="{FF2B5EF4-FFF2-40B4-BE49-F238E27FC236}">
                    <a16:creationId xmlns:a16="http://schemas.microsoft.com/office/drawing/2014/main" id="{56625240-6D82-4CEC-8142-EFD4B61AB3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1" y="2486"/>
                <a:ext cx="19" cy="14"/>
              </a:xfrm>
              <a:custGeom>
                <a:avLst/>
                <a:gdLst>
                  <a:gd name="T0" fmla="*/ 49 w 49"/>
                  <a:gd name="T1" fmla="*/ 0 h 39"/>
                  <a:gd name="T2" fmla="*/ 43 w 49"/>
                  <a:gd name="T3" fmla="*/ 5 h 39"/>
                  <a:gd name="T4" fmla="*/ 37 w 49"/>
                  <a:gd name="T5" fmla="*/ 11 h 39"/>
                  <a:gd name="T6" fmla="*/ 32 w 49"/>
                  <a:gd name="T7" fmla="*/ 17 h 39"/>
                  <a:gd name="T8" fmla="*/ 28 w 49"/>
                  <a:gd name="T9" fmla="*/ 23 h 39"/>
                  <a:gd name="T10" fmla="*/ 23 w 49"/>
                  <a:gd name="T11" fmla="*/ 30 h 39"/>
                  <a:gd name="T12" fmla="*/ 17 w 49"/>
                  <a:gd name="T13" fmla="*/ 34 h 39"/>
                  <a:gd name="T14" fmla="*/ 9 w 49"/>
                  <a:gd name="T15" fmla="*/ 37 h 39"/>
                  <a:gd name="T16" fmla="*/ 2 w 49"/>
                  <a:gd name="T17" fmla="*/ 39 h 39"/>
                  <a:gd name="T18" fmla="*/ 0 w 49"/>
                  <a:gd name="T19" fmla="*/ 34 h 39"/>
                  <a:gd name="T20" fmla="*/ 3 w 49"/>
                  <a:gd name="T21" fmla="*/ 27 h 39"/>
                  <a:gd name="T22" fmla="*/ 8 w 49"/>
                  <a:gd name="T23" fmla="*/ 20 h 39"/>
                  <a:gd name="T24" fmla="*/ 15 w 49"/>
                  <a:gd name="T25" fmla="*/ 14 h 39"/>
                  <a:gd name="T26" fmla="*/ 23 w 49"/>
                  <a:gd name="T27" fmla="*/ 8 h 39"/>
                  <a:gd name="T28" fmla="*/ 32 w 49"/>
                  <a:gd name="T29" fmla="*/ 3 h 39"/>
                  <a:gd name="T30" fmla="*/ 42 w 49"/>
                  <a:gd name="T31" fmla="*/ 0 h 39"/>
                  <a:gd name="T32" fmla="*/ 49 w 49"/>
                  <a:gd name="T3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" h="39">
                    <a:moveTo>
                      <a:pt x="49" y="0"/>
                    </a:moveTo>
                    <a:lnTo>
                      <a:pt x="43" y="5"/>
                    </a:lnTo>
                    <a:lnTo>
                      <a:pt x="37" y="11"/>
                    </a:lnTo>
                    <a:lnTo>
                      <a:pt x="32" y="17"/>
                    </a:lnTo>
                    <a:lnTo>
                      <a:pt x="28" y="23"/>
                    </a:lnTo>
                    <a:lnTo>
                      <a:pt x="23" y="30"/>
                    </a:lnTo>
                    <a:lnTo>
                      <a:pt x="17" y="34"/>
                    </a:lnTo>
                    <a:lnTo>
                      <a:pt x="9" y="37"/>
                    </a:lnTo>
                    <a:lnTo>
                      <a:pt x="2" y="39"/>
                    </a:lnTo>
                    <a:lnTo>
                      <a:pt x="0" y="34"/>
                    </a:lnTo>
                    <a:lnTo>
                      <a:pt x="3" y="27"/>
                    </a:lnTo>
                    <a:lnTo>
                      <a:pt x="8" y="20"/>
                    </a:lnTo>
                    <a:lnTo>
                      <a:pt x="15" y="14"/>
                    </a:lnTo>
                    <a:lnTo>
                      <a:pt x="23" y="8"/>
                    </a:lnTo>
                    <a:lnTo>
                      <a:pt x="32" y="3"/>
                    </a:lnTo>
                    <a:lnTo>
                      <a:pt x="42" y="0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" name="Freeform 77">
                <a:extLst>
                  <a:ext uri="{FF2B5EF4-FFF2-40B4-BE49-F238E27FC236}">
                    <a16:creationId xmlns:a16="http://schemas.microsoft.com/office/drawing/2014/main" id="{1A23FC79-9F6A-44D2-99FB-F86F11174B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0" y="2530"/>
                <a:ext cx="46" cy="66"/>
              </a:xfrm>
              <a:custGeom>
                <a:avLst/>
                <a:gdLst>
                  <a:gd name="T0" fmla="*/ 54 w 119"/>
                  <a:gd name="T1" fmla="*/ 29 h 177"/>
                  <a:gd name="T2" fmla="*/ 48 w 119"/>
                  <a:gd name="T3" fmla="*/ 31 h 177"/>
                  <a:gd name="T4" fmla="*/ 42 w 119"/>
                  <a:gd name="T5" fmla="*/ 39 h 177"/>
                  <a:gd name="T6" fmla="*/ 39 w 119"/>
                  <a:gd name="T7" fmla="*/ 48 h 177"/>
                  <a:gd name="T8" fmla="*/ 42 w 119"/>
                  <a:gd name="T9" fmla="*/ 59 h 177"/>
                  <a:gd name="T10" fmla="*/ 51 w 119"/>
                  <a:gd name="T11" fmla="*/ 76 h 177"/>
                  <a:gd name="T12" fmla="*/ 62 w 119"/>
                  <a:gd name="T13" fmla="*/ 93 h 177"/>
                  <a:gd name="T14" fmla="*/ 70 w 119"/>
                  <a:gd name="T15" fmla="*/ 110 h 177"/>
                  <a:gd name="T16" fmla="*/ 76 w 119"/>
                  <a:gd name="T17" fmla="*/ 127 h 177"/>
                  <a:gd name="T18" fmla="*/ 71 w 119"/>
                  <a:gd name="T19" fmla="*/ 127 h 177"/>
                  <a:gd name="T20" fmla="*/ 68 w 119"/>
                  <a:gd name="T21" fmla="*/ 128 h 177"/>
                  <a:gd name="T22" fmla="*/ 64 w 119"/>
                  <a:gd name="T23" fmla="*/ 133 h 177"/>
                  <a:gd name="T24" fmla="*/ 59 w 119"/>
                  <a:gd name="T25" fmla="*/ 134 h 177"/>
                  <a:gd name="T26" fmla="*/ 62 w 119"/>
                  <a:gd name="T27" fmla="*/ 142 h 177"/>
                  <a:gd name="T28" fmla="*/ 67 w 119"/>
                  <a:gd name="T29" fmla="*/ 147 h 177"/>
                  <a:gd name="T30" fmla="*/ 73 w 119"/>
                  <a:gd name="T31" fmla="*/ 147 h 177"/>
                  <a:gd name="T32" fmla="*/ 79 w 119"/>
                  <a:gd name="T33" fmla="*/ 143 h 177"/>
                  <a:gd name="T34" fmla="*/ 85 w 119"/>
                  <a:gd name="T35" fmla="*/ 140 h 177"/>
                  <a:gd name="T36" fmla="*/ 93 w 119"/>
                  <a:gd name="T37" fmla="*/ 139 h 177"/>
                  <a:gd name="T38" fmla="*/ 99 w 119"/>
                  <a:gd name="T39" fmla="*/ 137 h 177"/>
                  <a:gd name="T40" fmla="*/ 105 w 119"/>
                  <a:gd name="T41" fmla="*/ 140 h 177"/>
                  <a:gd name="T42" fmla="*/ 119 w 119"/>
                  <a:gd name="T43" fmla="*/ 177 h 177"/>
                  <a:gd name="T44" fmla="*/ 110 w 119"/>
                  <a:gd name="T45" fmla="*/ 173 h 177"/>
                  <a:gd name="T46" fmla="*/ 99 w 119"/>
                  <a:gd name="T47" fmla="*/ 167 h 177"/>
                  <a:gd name="T48" fmla="*/ 90 w 119"/>
                  <a:gd name="T49" fmla="*/ 159 h 177"/>
                  <a:gd name="T50" fmla="*/ 81 w 119"/>
                  <a:gd name="T51" fmla="*/ 153 h 177"/>
                  <a:gd name="T52" fmla="*/ 70 w 119"/>
                  <a:gd name="T53" fmla="*/ 148 h 177"/>
                  <a:gd name="T54" fmla="*/ 59 w 119"/>
                  <a:gd name="T55" fmla="*/ 148 h 177"/>
                  <a:gd name="T56" fmla="*/ 47 w 119"/>
                  <a:gd name="T57" fmla="*/ 151 h 177"/>
                  <a:gd name="T58" fmla="*/ 34 w 119"/>
                  <a:gd name="T59" fmla="*/ 159 h 177"/>
                  <a:gd name="T60" fmla="*/ 31 w 119"/>
                  <a:gd name="T61" fmla="*/ 164 h 177"/>
                  <a:gd name="T62" fmla="*/ 25 w 119"/>
                  <a:gd name="T63" fmla="*/ 167 h 177"/>
                  <a:gd name="T64" fmla="*/ 16 w 119"/>
                  <a:gd name="T65" fmla="*/ 167 h 177"/>
                  <a:gd name="T66" fmla="*/ 10 w 119"/>
                  <a:gd name="T67" fmla="*/ 164 h 177"/>
                  <a:gd name="T68" fmla="*/ 2 w 119"/>
                  <a:gd name="T69" fmla="*/ 127 h 177"/>
                  <a:gd name="T70" fmla="*/ 0 w 119"/>
                  <a:gd name="T71" fmla="*/ 85 h 177"/>
                  <a:gd name="T72" fmla="*/ 0 w 119"/>
                  <a:gd name="T73" fmla="*/ 43 h 177"/>
                  <a:gd name="T74" fmla="*/ 0 w 119"/>
                  <a:gd name="T75" fmla="*/ 0 h 177"/>
                  <a:gd name="T76" fmla="*/ 54 w 119"/>
                  <a:gd name="T77" fmla="*/ 2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9" h="177">
                    <a:moveTo>
                      <a:pt x="54" y="29"/>
                    </a:moveTo>
                    <a:lnTo>
                      <a:pt x="48" y="31"/>
                    </a:lnTo>
                    <a:lnTo>
                      <a:pt x="42" y="39"/>
                    </a:lnTo>
                    <a:lnTo>
                      <a:pt x="39" y="48"/>
                    </a:lnTo>
                    <a:lnTo>
                      <a:pt x="42" y="59"/>
                    </a:lnTo>
                    <a:lnTo>
                      <a:pt x="51" y="76"/>
                    </a:lnTo>
                    <a:lnTo>
                      <a:pt x="62" y="93"/>
                    </a:lnTo>
                    <a:lnTo>
                      <a:pt x="70" y="110"/>
                    </a:lnTo>
                    <a:lnTo>
                      <a:pt x="76" y="127"/>
                    </a:lnTo>
                    <a:lnTo>
                      <a:pt x="71" y="127"/>
                    </a:lnTo>
                    <a:lnTo>
                      <a:pt x="68" y="128"/>
                    </a:lnTo>
                    <a:lnTo>
                      <a:pt x="64" y="133"/>
                    </a:lnTo>
                    <a:lnTo>
                      <a:pt x="59" y="134"/>
                    </a:lnTo>
                    <a:lnTo>
                      <a:pt x="62" y="142"/>
                    </a:lnTo>
                    <a:lnTo>
                      <a:pt x="67" y="147"/>
                    </a:lnTo>
                    <a:lnTo>
                      <a:pt x="73" y="147"/>
                    </a:lnTo>
                    <a:lnTo>
                      <a:pt x="79" y="143"/>
                    </a:lnTo>
                    <a:lnTo>
                      <a:pt x="85" y="140"/>
                    </a:lnTo>
                    <a:lnTo>
                      <a:pt x="93" y="139"/>
                    </a:lnTo>
                    <a:lnTo>
                      <a:pt x="99" y="137"/>
                    </a:lnTo>
                    <a:lnTo>
                      <a:pt x="105" y="140"/>
                    </a:lnTo>
                    <a:lnTo>
                      <a:pt x="119" y="177"/>
                    </a:lnTo>
                    <a:lnTo>
                      <a:pt x="110" y="173"/>
                    </a:lnTo>
                    <a:lnTo>
                      <a:pt x="99" y="167"/>
                    </a:lnTo>
                    <a:lnTo>
                      <a:pt x="90" y="159"/>
                    </a:lnTo>
                    <a:lnTo>
                      <a:pt x="81" y="153"/>
                    </a:lnTo>
                    <a:lnTo>
                      <a:pt x="70" y="148"/>
                    </a:lnTo>
                    <a:lnTo>
                      <a:pt x="59" y="148"/>
                    </a:lnTo>
                    <a:lnTo>
                      <a:pt x="47" y="151"/>
                    </a:lnTo>
                    <a:lnTo>
                      <a:pt x="34" y="159"/>
                    </a:lnTo>
                    <a:lnTo>
                      <a:pt x="31" y="164"/>
                    </a:lnTo>
                    <a:lnTo>
                      <a:pt x="25" y="167"/>
                    </a:lnTo>
                    <a:lnTo>
                      <a:pt x="16" y="167"/>
                    </a:lnTo>
                    <a:lnTo>
                      <a:pt x="10" y="164"/>
                    </a:lnTo>
                    <a:lnTo>
                      <a:pt x="2" y="127"/>
                    </a:lnTo>
                    <a:lnTo>
                      <a:pt x="0" y="85"/>
                    </a:lnTo>
                    <a:lnTo>
                      <a:pt x="0" y="43"/>
                    </a:lnTo>
                    <a:lnTo>
                      <a:pt x="0" y="0"/>
                    </a:lnTo>
                    <a:lnTo>
                      <a:pt x="54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" name="Freeform 78">
                <a:extLst>
                  <a:ext uri="{FF2B5EF4-FFF2-40B4-BE49-F238E27FC236}">
                    <a16:creationId xmlns:a16="http://schemas.microsoft.com/office/drawing/2014/main" id="{56421E2C-8C18-43F1-BBCC-E7F8D0265A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4" y="2540"/>
                <a:ext cx="141" cy="218"/>
              </a:xfrm>
              <a:custGeom>
                <a:avLst/>
                <a:gdLst>
                  <a:gd name="T0" fmla="*/ 376 w 376"/>
                  <a:gd name="T1" fmla="*/ 0 h 577"/>
                  <a:gd name="T2" fmla="*/ 357 w 376"/>
                  <a:gd name="T3" fmla="*/ 56 h 577"/>
                  <a:gd name="T4" fmla="*/ 340 w 376"/>
                  <a:gd name="T5" fmla="*/ 113 h 577"/>
                  <a:gd name="T6" fmla="*/ 323 w 376"/>
                  <a:gd name="T7" fmla="*/ 168 h 577"/>
                  <a:gd name="T8" fmla="*/ 311 w 376"/>
                  <a:gd name="T9" fmla="*/ 226 h 577"/>
                  <a:gd name="T10" fmla="*/ 300 w 376"/>
                  <a:gd name="T11" fmla="*/ 284 h 577"/>
                  <a:gd name="T12" fmla="*/ 292 w 376"/>
                  <a:gd name="T13" fmla="*/ 344 h 577"/>
                  <a:gd name="T14" fmla="*/ 288 w 376"/>
                  <a:gd name="T15" fmla="*/ 406 h 577"/>
                  <a:gd name="T16" fmla="*/ 288 w 376"/>
                  <a:gd name="T17" fmla="*/ 472 h 577"/>
                  <a:gd name="T18" fmla="*/ 268 w 376"/>
                  <a:gd name="T19" fmla="*/ 485 h 577"/>
                  <a:gd name="T20" fmla="*/ 247 w 376"/>
                  <a:gd name="T21" fmla="*/ 497 h 577"/>
                  <a:gd name="T22" fmla="*/ 227 w 376"/>
                  <a:gd name="T23" fmla="*/ 508 h 577"/>
                  <a:gd name="T24" fmla="*/ 209 w 376"/>
                  <a:gd name="T25" fmla="*/ 520 h 577"/>
                  <a:gd name="T26" fmla="*/ 190 w 376"/>
                  <a:gd name="T27" fmla="*/ 533 h 577"/>
                  <a:gd name="T28" fmla="*/ 172 w 376"/>
                  <a:gd name="T29" fmla="*/ 546 h 577"/>
                  <a:gd name="T30" fmla="*/ 155 w 376"/>
                  <a:gd name="T31" fmla="*/ 560 h 577"/>
                  <a:gd name="T32" fmla="*/ 136 w 376"/>
                  <a:gd name="T33" fmla="*/ 577 h 577"/>
                  <a:gd name="T34" fmla="*/ 42 w 376"/>
                  <a:gd name="T35" fmla="*/ 497 h 577"/>
                  <a:gd name="T36" fmla="*/ 27 w 376"/>
                  <a:gd name="T37" fmla="*/ 503 h 577"/>
                  <a:gd name="T38" fmla="*/ 17 w 376"/>
                  <a:gd name="T39" fmla="*/ 517 h 577"/>
                  <a:gd name="T40" fmla="*/ 10 w 376"/>
                  <a:gd name="T41" fmla="*/ 533 h 577"/>
                  <a:gd name="T42" fmla="*/ 0 w 376"/>
                  <a:gd name="T43" fmla="*/ 543 h 577"/>
                  <a:gd name="T44" fmla="*/ 2 w 376"/>
                  <a:gd name="T45" fmla="*/ 488 h 577"/>
                  <a:gd name="T46" fmla="*/ 4 w 376"/>
                  <a:gd name="T47" fmla="*/ 415 h 577"/>
                  <a:gd name="T48" fmla="*/ 4 w 376"/>
                  <a:gd name="T49" fmla="*/ 340 h 577"/>
                  <a:gd name="T50" fmla="*/ 2 w 376"/>
                  <a:gd name="T51" fmla="*/ 280 h 577"/>
                  <a:gd name="T52" fmla="*/ 2 w 376"/>
                  <a:gd name="T53" fmla="*/ 235 h 577"/>
                  <a:gd name="T54" fmla="*/ 8 w 376"/>
                  <a:gd name="T55" fmla="*/ 198 h 577"/>
                  <a:gd name="T56" fmla="*/ 14 w 376"/>
                  <a:gd name="T57" fmla="*/ 173 h 577"/>
                  <a:gd name="T58" fmla="*/ 17 w 376"/>
                  <a:gd name="T59" fmla="*/ 164 h 577"/>
                  <a:gd name="T60" fmla="*/ 27 w 376"/>
                  <a:gd name="T61" fmla="*/ 173 h 577"/>
                  <a:gd name="T62" fmla="*/ 38 w 376"/>
                  <a:gd name="T63" fmla="*/ 181 h 577"/>
                  <a:gd name="T64" fmla="*/ 48 w 376"/>
                  <a:gd name="T65" fmla="*/ 187 h 577"/>
                  <a:gd name="T66" fmla="*/ 61 w 376"/>
                  <a:gd name="T67" fmla="*/ 193 h 577"/>
                  <a:gd name="T68" fmla="*/ 71 w 376"/>
                  <a:gd name="T69" fmla="*/ 199 h 577"/>
                  <a:gd name="T70" fmla="*/ 81 w 376"/>
                  <a:gd name="T71" fmla="*/ 207 h 577"/>
                  <a:gd name="T72" fmla="*/ 88 w 376"/>
                  <a:gd name="T73" fmla="*/ 218 h 577"/>
                  <a:gd name="T74" fmla="*/ 92 w 376"/>
                  <a:gd name="T75" fmla="*/ 230 h 577"/>
                  <a:gd name="T76" fmla="*/ 95 w 376"/>
                  <a:gd name="T77" fmla="*/ 235 h 577"/>
                  <a:gd name="T78" fmla="*/ 99 w 376"/>
                  <a:gd name="T79" fmla="*/ 238 h 577"/>
                  <a:gd name="T80" fmla="*/ 104 w 376"/>
                  <a:gd name="T81" fmla="*/ 238 h 577"/>
                  <a:gd name="T82" fmla="*/ 110 w 376"/>
                  <a:gd name="T83" fmla="*/ 238 h 577"/>
                  <a:gd name="T84" fmla="*/ 113 w 376"/>
                  <a:gd name="T85" fmla="*/ 233 h 577"/>
                  <a:gd name="T86" fmla="*/ 113 w 376"/>
                  <a:gd name="T87" fmla="*/ 227 h 577"/>
                  <a:gd name="T88" fmla="*/ 113 w 376"/>
                  <a:gd name="T89" fmla="*/ 219 h 577"/>
                  <a:gd name="T90" fmla="*/ 115 w 376"/>
                  <a:gd name="T91" fmla="*/ 213 h 577"/>
                  <a:gd name="T92" fmla="*/ 122 w 376"/>
                  <a:gd name="T93" fmla="*/ 215 h 577"/>
                  <a:gd name="T94" fmla="*/ 132 w 376"/>
                  <a:gd name="T95" fmla="*/ 216 h 577"/>
                  <a:gd name="T96" fmla="*/ 141 w 376"/>
                  <a:gd name="T97" fmla="*/ 215 h 577"/>
                  <a:gd name="T98" fmla="*/ 147 w 376"/>
                  <a:gd name="T99" fmla="*/ 209 h 577"/>
                  <a:gd name="T100" fmla="*/ 167 w 376"/>
                  <a:gd name="T101" fmla="*/ 172 h 577"/>
                  <a:gd name="T102" fmla="*/ 189 w 376"/>
                  <a:gd name="T103" fmla="*/ 138 h 577"/>
                  <a:gd name="T104" fmla="*/ 210 w 376"/>
                  <a:gd name="T105" fmla="*/ 105 h 577"/>
                  <a:gd name="T106" fmla="*/ 235 w 376"/>
                  <a:gd name="T107" fmla="*/ 76 h 577"/>
                  <a:gd name="T108" fmla="*/ 263 w 376"/>
                  <a:gd name="T109" fmla="*/ 51 h 577"/>
                  <a:gd name="T110" fmla="*/ 295 w 376"/>
                  <a:gd name="T111" fmla="*/ 30 h 577"/>
                  <a:gd name="T112" fmla="*/ 332 w 376"/>
                  <a:gd name="T113" fmla="*/ 13 h 577"/>
                  <a:gd name="T114" fmla="*/ 376 w 376"/>
                  <a:gd name="T115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76" h="577">
                    <a:moveTo>
                      <a:pt x="376" y="0"/>
                    </a:moveTo>
                    <a:lnTo>
                      <a:pt x="357" y="56"/>
                    </a:lnTo>
                    <a:lnTo>
                      <a:pt x="340" y="113"/>
                    </a:lnTo>
                    <a:lnTo>
                      <a:pt x="323" y="168"/>
                    </a:lnTo>
                    <a:lnTo>
                      <a:pt x="311" y="226"/>
                    </a:lnTo>
                    <a:lnTo>
                      <a:pt x="300" y="284"/>
                    </a:lnTo>
                    <a:lnTo>
                      <a:pt x="292" y="344"/>
                    </a:lnTo>
                    <a:lnTo>
                      <a:pt x="288" y="406"/>
                    </a:lnTo>
                    <a:lnTo>
                      <a:pt x="288" y="472"/>
                    </a:lnTo>
                    <a:lnTo>
                      <a:pt x="268" y="485"/>
                    </a:lnTo>
                    <a:lnTo>
                      <a:pt x="247" y="497"/>
                    </a:lnTo>
                    <a:lnTo>
                      <a:pt x="227" y="508"/>
                    </a:lnTo>
                    <a:lnTo>
                      <a:pt x="209" y="520"/>
                    </a:lnTo>
                    <a:lnTo>
                      <a:pt x="190" y="533"/>
                    </a:lnTo>
                    <a:lnTo>
                      <a:pt x="172" y="546"/>
                    </a:lnTo>
                    <a:lnTo>
                      <a:pt x="155" y="560"/>
                    </a:lnTo>
                    <a:lnTo>
                      <a:pt x="136" y="577"/>
                    </a:lnTo>
                    <a:lnTo>
                      <a:pt x="42" y="497"/>
                    </a:lnTo>
                    <a:lnTo>
                      <a:pt x="27" y="503"/>
                    </a:lnTo>
                    <a:lnTo>
                      <a:pt x="17" y="517"/>
                    </a:lnTo>
                    <a:lnTo>
                      <a:pt x="10" y="533"/>
                    </a:lnTo>
                    <a:lnTo>
                      <a:pt x="0" y="543"/>
                    </a:lnTo>
                    <a:lnTo>
                      <a:pt x="2" y="488"/>
                    </a:lnTo>
                    <a:lnTo>
                      <a:pt x="4" y="415"/>
                    </a:lnTo>
                    <a:lnTo>
                      <a:pt x="4" y="340"/>
                    </a:lnTo>
                    <a:lnTo>
                      <a:pt x="2" y="280"/>
                    </a:lnTo>
                    <a:lnTo>
                      <a:pt x="2" y="235"/>
                    </a:lnTo>
                    <a:lnTo>
                      <a:pt x="8" y="198"/>
                    </a:lnTo>
                    <a:lnTo>
                      <a:pt x="14" y="173"/>
                    </a:lnTo>
                    <a:lnTo>
                      <a:pt x="17" y="164"/>
                    </a:lnTo>
                    <a:lnTo>
                      <a:pt x="27" y="173"/>
                    </a:lnTo>
                    <a:lnTo>
                      <a:pt x="38" y="181"/>
                    </a:lnTo>
                    <a:lnTo>
                      <a:pt x="48" y="187"/>
                    </a:lnTo>
                    <a:lnTo>
                      <a:pt x="61" y="193"/>
                    </a:lnTo>
                    <a:lnTo>
                      <a:pt x="71" y="199"/>
                    </a:lnTo>
                    <a:lnTo>
                      <a:pt x="81" y="207"/>
                    </a:lnTo>
                    <a:lnTo>
                      <a:pt x="88" y="218"/>
                    </a:lnTo>
                    <a:lnTo>
                      <a:pt x="92" y="230"/>
                    </a:lnTo>
                    <a:lnTo>
                      <a:pt x="95" y="235"/>
                    </a:lnTo>
                    <a:lnTo>
                      <a:pt x="99" y="238"/>
                    </a:lnTo>
                    <a:lnTo>
                      <a:pt x="104" y="238"/>
                    </a:lnTo>
                    <a:lnTo>
                      <a:pt x="110" y="238"/>
                    </a:lnTo>
                    <a:lnTo>
                      <a:pt x="113" y="233"/>
                    </a:lnTo>
                    <a:lnTo>
                      <a:pt x="113" y="227"/>
                    </a:lnTo>
                    <a:lnTo>
                      <a:pt x="113" y="219"/>
                    </a:lnTo>
                    <a:lnTo>
                      <a:pt x="115" y="213"/>
                    </a:lnTo>
                    <a:lnTo>
                      <a:pt x="122" y="215"/>
                    </a:lnTo>
                    <a:lnTo>
                      <a:pt x="132" y="216"/>
                    </a:lnTo>
                    <a:lnTo>
                      <a:pt x="141" y="215"/>
                    </a:lnTo>
                    <a:lnTo>
                      <a:pt x="147" y="209"/>
                    </a:lnTo>
                    <a:lnTo>
                      <a:pt x="167" y="172"/>
                    </a:lnTo>
                    <a:lnTo>
                      <a:pt x="189" y="138"/>
                    </a:lnTo>
                    <a:lnTo>
                      <a:pt x="210" y="105"/>
                    </a:lnTo>
                    <a:lnTo>
                      <a:pt x="235" y="76"/>
                    </a:lnTo>
                    <a:lnTo>
                      <a:pt x="263" y="51"/>
                    </a:lnTo>
                    <a:lnTo>
                      <a:pt x="295" y="30"/>
                    </a:lnTo>
                    <a:lnTo>
                      <a:pt x="332" y="13"/>
                    </a:lnTo>
                    <a:lnTo>
                      <a:pt x="3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" name="Freeform 79">
                <a:extLst>
                  <a:ext uri="{FF2B5EF4-FFF2-40B4-BE49-F238E27FC236}">
                    <a16:creationId xmlns:a16="http://schemas.microsoft.com/office/drawing/2014/main" id="{1E57CC73-62E0-4692-B919-831A192E83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7" y="2551"/>
                <a:ext cx="57" cy="37"/>
              </a:xfrm>
              <a:custGeom>
                <a:avLst/>
                <a:gdLst>
                  <a:gd name="T0" fmla="*/ 149 w 149"/>
                  <a:gd name="T1" fmla="*/ 2 h 99"/>
                  <a:gd name="T2" fmla="*/ 134 w 149"/>
                  <a:gd name="T3" fmla="*/ 11 h 99"/>
                  <a:gd name="T4" fmla="*/ 122 w 149"/>
                  <a:gd name="T5" fmla="*/ 20 h 99"/>
                  <a:gd name="T6" fmla="*/ 109 w 149"/>
                  <a:gd name="T7" fmla="*/ 32 h 99"/>
                  <a:gd name="T8" fmla="*/ 99 w 149"/>
                  <a:gd name="T9" fmla="*/ 45 h 99"/>
                  <a:gd name="T10" fmla="*/ 88 w 149"/>
                  <a:gd name="T11" fmla="*/ 59 h 99"/>
                  <a:gd name="T12" fmla="*/ 75 w 149"/>
                  <a:gd name="T13" fmla="*/ 73 h 99"/>
                  <a:gd name="T14" fmla="*/ 65 w 149"/>
                  <a:gd name="T15" fmla="*/ 86 h 99"/>
                  <a:gd name="T16" fmla="*/ 51 w 149"/>
                  <a:gd name="T17" fmla="*/ 99 h 99"/>
                  <a:gd name="T18" fmla="*/ 51 w 149"/>
                  <a:gd name="T19" fmla="*/ 85 h 99"/>
                  <a:gd name="T20" fmla="*/ 52 w 149"/>
                  <a:gd name="T21" fmla="*/ 71 h 99"/>
                  <a:gd name="T22" fmla="*/ 51 w 149"/>
                  <a:gd name="T23" fmla="*/ 60 h 99"/>
                  <a:gd name="T24" fmla="*/ 44 w 149"/>
                  <a:gd name="T25" fmla="*/ 53 h 99"/>
                  <a:gd name="T26" fmla="*/ 32 w 149"/>
                  <a:gd name="T27" fmla="*/ 51 h 99"/>
                  <a:gd name="T28" fmla="*/ 20 w 149"/>
                  <a:gd name="T29" fmla="*/ 54 h 99"/>
                  <a:gd name="T30" fmla="*/ 9 w 149"/>
                  <a:gd name="T31" fmla="*/ 56 h 99"/>
                  <a:gd name="T32" fmla="*/ 0 w 149"/>
                  <a:gd name="T33" fmla="*/ 46 h 99"/>
                  <a:gd name="T34" fmla="*/ 20 w 149"/>
                  <a:gd name="T35" fmla="*/ 48 h 99"/>
                  <a:gd name="T36" fmla="*/ 29 w 149"/>
                  <a:gd name="T37" fmla="*/ 34 h 99"/>
                  <a:gd name="T38" fmla="*/ 34 w 149"/>
                  <a:gd name="T39" fmla="*/ 16 h 99"/>
                  <a:gd name="T40" fmla="*/ 44 w 149"/>
                  <a:gd name="T41" fmla="*/ 0 h 99"/>
                  <a:gd name="T42" fmla="*/ 149 w 149"/>
                  <a:gd name="T43" fmla="*/ 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9" h="99">
                    <a:moveTo>
                      <a:pt x="149" y="2"/>
                    </a:moveTo>
                    <a:lnTo>
                      <a:pt x="134" y="11"/>
                    </a:lnTo>
                    <a:lnTo>
                      <a:pt x="122" y="20"/>
                    </a:lnTo>
                    <a:lnTo>
                      <a:pt x="109" y="32"/>
                    </a:lnTo>
                    <a:lnTo>
                      <a:pt x="99" y="45"/>
                    </a:lnTo>
                    <a:lnTo>
                      <a:pt x="88" y="59"/>
                    </a:lnTo>
                    <a:lnTo>
                      <a:pt x="75" y="73"/>
                    </a:lnTo>
                    <a:lnTo>
                      <a:pt x="65" y="86"/>
                    </a:lnTo>
                    <a:lnTo>
                      <a:pt x="51" y="99"/>
                    </a:lnTo>
                    <a:lnTo>
                      <a:pt x="51" y="85"/>
                    </a:lnTo>
                    <a:lnTo>
                      <a:pt x="52" y="71"/>
                    </a:lnTo>
                    <a:lnTo>
                      <a:pt x="51" y="60"/>
                    </a:lnTo>
                    <a:lnTo>
                      <a:pt x="44" y="53"/>
                    </a:lnTo>
                    <a:lnTo>
                      <a:pt x="32" y="51"/>
                    </a:lnTo>
                    <a:lnTo>
                      <a:pt x="20" y="54"/>
                    </a:lnTo>
                    <a:lnTo>
                      <a:pt x="9" y="56"/>
                    </a:lnTo>
                    <a:lnTo>
                      <a:pt x="0" y="46"/>
                    </a:lnTo>
                    <a:lnTo>
                      <a:pt x="20" y="48"/>
                    </a:lnTo>
                    <a:lnTo>
                      <a:pt x="29" y="34"/>
                    </a:lnTo>
                    <a:lnTo>
                      <a:pt x="34" y="16"/>
                    </a:lnTo>
                    <a:lnTo>
                      <a:pt x="44" y="0"/>
                    </a:lnTo>
                    <a:lnTo>
                      <a:pt x="149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" name="Freeform 80">
                <a:extLst>
                  <a:ext uri="{FF2B5EF4-FFF2-40B4-BE49-F238E27FC236}">
                    <a16:creationId xmlns:a16="http://schemas.microsoft.com/office/drawing/2014/main" id="{417C669C-53AD-4D83-A551-653E750D7F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6" y="2603"/>
                <a:ext cx="8" cy="14"/>
              </a:xfrm>
              <a:custGeom>
                <a:avLst/>
                <a:gdLst>
                  <a:gd name="T0" fmla="*/ 17 w 18"/>
                  <a:gd name="T1" fmla="*/ 0 h 36"/>
                  <a:gd name="T2" fmla="*/ 18 w 18"/>
                  <a:gd name="T3" fmla="*/ 11 h 36"/>
                  <a:gd name="T4" fmla="*/ 13 w 18"/>
                  <a:gd name="T5" fmla="*/ 21 h 36"/>
                  <a:gd name="T6" fmla="*/ 6 w 18"/>
                  <a:gd name="T7" fmla="*/ 28 h 36"/>
                  <a:gd name="T8" fmla="*/ 0 w 18"/>
                  <a:gd name="T9" fmla="*/ 36 h 36"/>
                  <a:gd name="T10" fmla="*/ 1 w 18"/>
                  <a:gd name="T11" fmla="*/ 30 h 36"/>
                  <a:gd name="T12" fmla="*/ 6 w 18"/>
                  <a:gd name="T13" fmla="*/ 19 h 36"/>
                  <a:gd name="T14" fmla="*/ 10 w 18"/>
                  <a:gd name="T15" fmla="*/ 8 h 36"/>
                  <a:gd name="T16" fmla="*/ 17 w 18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36">
                    <a:moveTo>
                      <a:pt x="17" y="0"/>
                    </a:moveTo>
                    <a:lnTo>
                      <a:pt x="18" y="11"/>
                    </a:lnTo>
                    <a:lnTo>
                      <a:pt x="13" y="21"/>
                    </a:lnTo>
                    <a:lnTo>
                      <a:pt x="6" y="28"/>
                    </a:lnTo>
                    <a:lnTo>
                      <a:pt x="0" y="36"/>
                    </a:lnTo>
                    <a:lnTo>
                      <a:pt x="1" y="30"/>
                    </a:lnTo>
                    <a:lnTo>
                      <a:pt x="6" y="19"/>
                    </a:lnTo>
                    <a:lnTo>
                      <a:pt x="10" y="8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" name="Freeform 81">
                <a:extLst>
                  <a:ext uri="{FF2B5EF4-FFF2-40B4-BE49-F238E27FC236}">
                    <a16:creationId xmlns:a16="http://schemas.microsoft.com/office/drawing/2014/main" id="{9444FF07-41FC-4E51-BDC1-7CA04E05C0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9" y="2635"/>
                <a:ext cx="14" cy="67"/>
              </a:xfrm>
              <a:custGeom>
                <a:avLst/>
                <a:gdLst>
                  <a:gd name="T0" fmla="*/ 21 w 38"/>
                  <a:gd name="T1" fmla="*/ 109 h 177"/>
                  <a:gd name="T2" fmla="*/ 28 w 38"/>
                  <a:gd name="T3" fmla="*/ 126 h 177"/>
                  <a:gd name="T4" fmla="*/ 34 w 38"/>
                  <a:gd name="T5" fmla="*/ 145 h 177"/>
                  <a:gd name="T6" fmla="*/ 38 w 38"/>
                  <a:gd name="T7" fmla="*/ 162 h 177"/>
                  <a:gd name="T8" fmla="*/ 37 w 38"/>
                  <a:gd name="T9" fmla="*/ 177 h 177"/>
                  <a:gd name="T10" fmla="*/ 28 w 38"/>
                  <a:gd name="T11" fmla="*/ 159 h 177"/>
                  <a:gd name="T12" fmla="*/ 18 w 38"/>
                  <a:gd name="T13" fmla="*/ 139 h 177"/>
                  <a:gd name="T14" fmla="*/ 9 w 38"/>
                  <a:gd name="T15" fmla="*/ 117 h 177"/>
                  <a:gd name="T16" fmla="*/ 3 w 38"/>
                  <a:gd name="T17" fmla="*/ 94 h 177"/>
                  <a:gd name="T18" fmla="*/ 0 w 38"/>
                  <a:gd name="T19" fmla="*/ 71 h 177"/>
                  <a:gd name="T20" fmla="*/ 1 w 38"/>
                  <a:gd name="T21" fmla="*/ 46 h 177"/>
                  <a:gd name="T22" fmla="*/ 8 w 38"/>
                  <a:gd name="T23" fmla="*/ 23 h 177"/>
                  <a:gd name="T24" fmla="*/ 21 w 38"/>
                  <a:gd name="T25" fmla="*/ 0 h 177"/>
                  <a:gd name="T26" fmla="*/ 18 w 38"/>
                  <a:gd name="T27" fmla="*/ 20 h 177"/>
                  <a:gd name="T28" fmla="*/ 15 w 38"/>
                  <a:gd name="T29" fmla="*/ 48 h 177"/>
                  <a:gd name="T30" fmla="*/ 14 w 38"/>
                  <a:gd name="T31" fmla="*/ 78 h 177"/>
                  <a:gd name="T32" fmla="*/ 21 w 38"/>
                  <a:gd name="T33" fmla="*/ 10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177">
                    <a:moveTo>
                      <a:pt x="21" y="109"/>
                    </a:moveTo>
                    <a:lnTo>
                      <a:pt x="28" y="126"/>
                    </a:lnTo>
                    <a:lnTo>
                      <a:pt x="34" y="145"/>
                    </a:lnTo>
                    <a:lnTo>
                      <a:pt x="38" y="162"/>
                    </a:lnTo>
                    <a:lnTo>
                      <a:pt x="37" y="177"/>
                    </a:lnTo>
                    <a:lnTo>
                      <a:pt x="28" y="159"/>
                    </a:lnTo>
                    <a:lnTo>
                      <a:pt x="18" y="139"/>
                    </a:lnTo>
                    <a:lnTo>
                      <a:pt x="9" y="117"/>
                    </a:lnTo>
                    <a:lnTo>
                      <a:pt x="3" y="94"/>
                    </a:lnTo>
                    <a:lnTo>
                      <a:pt x="0" y="71"/>
                    </a:lnTo>
                    <a:lnTo>
                      <a:pt x="1" y="46"/>
                    </a:lnTo>
                    <a:lnTo>
                      <a:pt x="8" y="23"/>
                    </a:lnTo>
                    <a:lnTo>
                      <a:pt x="21" y="0"/>
                    </a:lnTo>
                    <a:lnTo>
                      <a:pt x="18" y="20"/>
                    </a:lnTo>
                    <a:lnTo>
                      <a:pt x="15" y="48"/>
                    </a:lnTo>
                    <a:lnTo>
                      <a:pt x="14" y="78"/>
                    </a:lnTo>
                    <a:lnTo>
                      <a:pt x="21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" name="Freeform 82">
                <a:extLst>
                  <a:ext uri="{FF2B5EF4-FFF2-40B4-BE49-F238E27FC236}">
                    <a16:creationId xmlns:a16="http://schemas.microsoft.com/office/drawing/2014/main" id="{65AE6314-91CB-4853-8CF0-06D5111EDB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0" y="2646"/>
                <a:ext cx="26" cy="27"/>
              </a:xfrm>
              <a:custGeom>
                <a:avLst/>
                <a:gdLst>
                  <a:gd name="T0" fmla="*/ 28 w 70"/>
                  <a:gd name="T1" fmla="*/ 6 h 73"/>
                  <a:gd name="T2" fmla="*/ 37 w 70"/>
                  <a:gd name="T3" fmla="*/ 9 h 73"/>
                  <a:gd name="T4" fmla="*/ 46 w 70"/>
                  <a:gd name="T5" fmla="*/ 8 h 73"/>
                  <a:gd name="T6" fmla="*/ 54 w 70"/>
                  <a:gd name="T7" fmla="*/ 8 h 73"/>
                  <a:gd name="T8" fmla="*/ 65 w 70"/>
                  <a:gd name="T9" fmla="*/ 11 h 73"/>
                  <a:gd name="T10" fmla="*/ 70 w 70"/>
                  <a:gd name="T11" fmla="*/ 23 h 73"/>
                  <a:gd name="T12" fmla="*/ 70 w 70"/>
                  <a:gd name="T13" fmla="*/ 37 h 73"/>
                  <a:gd name="T14" fmla="*/ 65 w 70"/>
                  <a:gd name="T15" fmla="*/ 51 h 73"/>
                  <a:gd name="T16" fmla="*/ 57 w 70"/>
                  <a:gd name="T17" fmla="*/ 60 h 73"/>
                  <a:gd name="T18" fmla="*/ 53 w 70"/>
                  <a:gd name="T19" fmla="*/ 65 h 73"/>
                  <a:gd name="T20" fmla="*/ 48 w 70"/>
                  <a:gd name="T21" fmla="*/ 68 h 73"/>
                  <a:gd name="T22" fmla="*/ 42 w 70"/>
                  <a:gd name="T23" fmla="*/ 71 h 73"/>
                  <a:gd name="T24" fmla="*/ 36 w 70"/>
                  <a:gd name="T25" fmla="*/ 73 h 73"/>
                  <a:gd name="T26" fmla="*/ 28 w 70"/>
                  <a:gd name="T27" fmla="*/ 73 h 73"/>
                  <a:gd name="T28" fmla="*/ 20 w 70"/>
                  <a:gd name="T29" fmla="*/ 73 h 73"/>
                  <a:gd name="T30" fmla="*/ 14 w 70"/>
                  <a:gd name="T31" fmla="*/ 71 h 73"/>
                  <a:gd name="T32" fmla="*/ 8 w 70"/>
                  <a:gd name="T33" fmla="*/ 68 h 73"/>
                  <a:gd name="T34" fmla="*/ 2 w 70"/>
                  <a:gd name="T35" fmla="*/ 59 h 73"/>
                  <a:gd name="T36" fmla="*/ 0 w 70"/>
                  <a:gd name="T37" fmla="*/ 45 h 73"/>
                  <a:gd name="T38" fmla="*/ 2 w 70"/>
                  <a:gd name="T39" fmla="*/ 32 h 73"/>
                  <a:gd name="T40" fmla="*/ 6 w 70"/>
                  <a:gd name="T41" fmla="*/ 23 h 73"/>
                  <a:gd name="T42" fmla="*/ 11 w 70"/>
                  <a:gd name="T43" fmla="*/ 17 h 73"/>
                  <a:gd name="T44" fmla="*/ 16 w 70"/>
                  <a:gd name="T45" fmla="*/ 6 h 73"/>
                  <a:gd name="T46" fmla="*/ 20 w 70"/>
                  <a:gd name="T47" fmla="*/ 0 h 73"/>
                  <a:gd name="T48" fmla="*/ 33 w 70"/>
                  <a:gd name="T49" fmla="*/ 2 h 73"/>
                  <a:gd name="T50" fmla="*/ 28 w 70"/>
                  <a:gd name="T51" fmla="*/ 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0" h="73">
                    <a:moveTo>
                      <a:pt x="28" y="6"/>
                    </a:moveTo>
                    <a:lnTo>
                      <a:pt x="37" y="9"/>
                    </a:lnTo>
                    <a:lnTo>
                      <a:pt x="46" y="8"/>
                    </a:lnTo>
                    <a:lnTo>
                      <a:pt x="54" y="8"/>
                    </a:lnTo>
                    <a:lnTo>
                      <a:pt x="65" y="11"/>
                    </a:lnTo>
                    <a:lnTo>
                      <a:pt x="70" y="23"/>
                    </a:lnTo>
                    <a:lnTo>
                      <a:pt x="70" y="37"/>
                    </a:lnTo>
                    <a:lnTo>
                      <a:pt x="65" y="51"/>
                    </a:lnTo>
                    <a:lnTo>
                      <a:pt x="57" y="60"/>
                    </a:lnTo>
                    <a:lnTo>
                      <a:pt x="53" y="65"/>
                    </a:lnTo>
                    <a:lnTo>
                      <a:pt x="48" y="68"/>
                    </a:lnTo>
                    <a:lnTo>
                      <a:pt x="42" y="71"/>
                    </a:lnTo>
                    <a:lnTo>
                      <a:pt x="36" y="73"/>
                    </a:lnTo>
                    <a:lnTo>
                      <a:pt x="28" y="73"/>
                    </a:lnTo>
                    <a:lnTo>
                      <a:pt x="20" y="73"/>
                    </a:lnTo>
                    <a:lnTo>
                      <a:pt x="14" y="71"/>
                    </a:lnTo>
                    <a:lnTo>
                      <a:pt x="8" y="68"/>
                    </a:lnTo>
                    <a:lnTo>
                      <a:pt x="2" y="59"/>
                    </a:lnTo>
                    <a:lnTo>
                      <a:pt x="0" y="45"/>
                    </a:lnTo>
                    <a:lnTo>
                      <a:pt x="2" y="32"/>
                    </a:lnTo>
                    <a:lnTo>
                      <a:pt x="6" y="23"/>
                    </a:lnTo>
                    <a:lnTo>
                      <a:pt x="11" y="17"/>
                    </a:lnTo>
                    <a:lnTo>
                      <a:pt x="16" y="6"/>
                    </a:lnTo>
                    <a:lnTo>
                      <a:pt x="20" y="0"/>
                    </a:lnTo>
                    <a:lnTo>
                      <a:pt x="33" y="2"/>
                    </a:lnTo>
                    <a:lnTo>
                      <a:pt x="28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" name="Freeform 83">
                <a:extLst>
                  <a:ext uri="{FF2B5EF4-FFF2-40B4-BE49-F238E27FC236}">
                    <a16:creationId xmlns:a16="http://schemas.microsoft.com/office/drawing/2014/main" id="{E75ADC77-4EF7-48FE-90D8-8A29358820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8" y="2652"/>
                <a:ext cx="6" cy="9"/>
              </a:xfrm>
              <a:custGeom>
                <a:avLst/>
                <a:gdLst>
                  <a:gd name="T0" fmla="*/ 11 w 15"/>
                  <a:gd name="T1" fmla="*/ 24 h 24"/>
                  <a:gd name="T2" fmla="*/ 3 w 15"/>
                  <a:gd name="T3" fmla="*/ 21 h 24"/>
                  <a:gd name="T4" fmla="*/ 0 w 15"/>
                  <a:gd name="T5" fmla="*/ 15 h 24"/>
                  <a:gd name="T6" fmla="*/ 1 w 15"/>
                  <a:gd name="T7" fmla="*/ 7 h 24"/>
                  <a:gd name="T8" fmla="*/ 4 w 15"/>
                  <a:gd name="T9" fmla="*/ 0 h 24"/>
                  <a:gd name="T10" fmla="*/ 9 w 15"/>
                  <a:gd name="T11" fmla="*/ 4 h 24"/>
                  <a:gd name="T12" fmla="*/ 14 w 15"/>
                  <a:gd name="T13" fmla="*/ 12 h 24"/>
                  <a:gd name="T14" fmla="*/ 15 w 15"/>
                  <a:gd name="T15" fmla="*/ 20 h 24"/>
                  <a:gd name="T16" fmla="*/ 11 w 15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24">
                    <a:moveTo>
                      <a:pt x="11" y="24"/>
                    </a:moveTo>
                    <a:lnTo>
                      <a:pt x="3" y="21"/>
                    </a:lnTo>
                    <a:lnTo>
                      <a:pt x="0" y="15"/>
                    </a:lnTo>
                    <a:lnTo>
                      <a:pt x="1" y="7"/>
                    </a:lnTo>
                    <a:lnTo>
                      <a:pt x="4" y="0"/>
                    </a:lnTo>
                    <a:lnTo>
                      <a:pt x="9" y="4"/>
                    </a:lnTo>
                    <a:lnTo>
                      <a:pt x="14" y="12"/>
                    </a:lnTo>
                    <a:lnTo>
                      <a:pt x="15" y="20"/>
                    </a:lnTo>
                    <a:lnTo>
                      <a:pt x="11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" name="Freeform 84">
                <a:extLst>
                  <a:ext uri="{FF2B5EF4-FFF2-40B4-BE49-F238E27FC236}">
                    <a16:creationId xmlns:a16="http://schemas.microsoft.com/office/drawing/2014/main" id="{05F0D89A-9AA5-4AA4-ADE0-002B8AFABD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6" y="2707"/>
                <a:ext cx="22" cy="19"/>
              </a:xfrm>
              <a:custGeom>
                <a:avLst/>
                <a:gdLst>
                  <a:gd name="T0" fmla="*/ 52 w 58"/>
                  <a:gd name="T1" fmla="*/ 39 h 51"/>
                  <a:gd name="T2" fmla="*/ 46 w 58"/>
                  <a:gd name="T3" fmla="*/ 48 h 51"/>
                  <a:gd name="T4" fmla="*/ 35 w 58"/>
                  <a:gd name="T5" fmla="*/ 51 h 51"/>
                  <a:gd name="T6" fmla="*/ 21 w 58"/>
                  <a:gd name="T7" fmla="*/ 48 h 51"/>
                  <a:gd name="T8" fmla="*/ 10 w 58"/>
                  <a:gd name="T9" fmla="*/ 46 h 51"/>
                  <a:gd name="T10" fmla="*/ 4 w 58"/>
                  <a:gd name="T11" fmla="*/ 42 h 51"/>
                  <a:gd name="T12" fmla="*/ 0 w 58"/>
                  <a:gd name="T13" fmla="*/ 32 h 51"/>
                  <a:gd name="T14" fmla="*/ 0 w 58"/>
                  <a:gd name="T15" fmla="*/ 23 h 51"/>
                  <a:gd name="T16" fmla="*/ 3 w 58"/>
                  <a:gd name="T17" fmla="*/ 14 h 51"/>
                  <a:gd name="T18" fmla="*/ 9 w 58"/>
                  <a:gd name="T19" fmla="*/ 8 h 51"/>
                  <a:gd name="T20" fmla="*/ 20 w 58"/>
                  <a:gd name="T21" fmla="*/ 3 h 51"/>
                  <a:gd name="T22" fmla="*/ 30 w 58"/>
                  <a:gd name="T23" fmla="*/ 0 h 51"/>
                  <a:gd name="T24" fmla="*/ 41 w 58"/>
                  <a:gd name="T25" fmla="*/ 0 h 51"/>
                  <a:gd name="T26" fmla="*/ 51 w 58"/>
                  <a:gd name="T27" fmla="*/ 3 h 51"/>
                  <a:gd name="T28" fmla="*/ 57 w 58"/>
                  <a:gd name="T29" fmla="*/ 11 h 51"/>
                  <a:gd name="T30" fmla="*/ 58 w 58"/>
                  <a:gd name="T31" fmla="*/ 22 h 51"/>
                  <a:gd name="T32" fmla="*/ 52 w 58"/>
                  <a:gd name="T33" fmla="*/ 3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51">
                    <a:moveTo>
                      <a:pt x="52" y="39"/>
                    </a:moveTo>
                    <a:lnTo>
                      <a:pt x="46" y="48"/>
                    </a:lnTo>
                    <a:lnTo>
                      <a:pt x="35" y="51"/>
                    </a:lnTo>
                    <a:lnTo>
                      <a:pt x="21" y="48"/>
                    </a:lnTo>
                    <a:lnTo>
                      <a:pt x="10" y="46"/>
                    </a:lnTo>
                    <a:lnTo>
                      <a:pt x="4" y="42"/>
                    </a:lnTo>
                    <a:lnTo>
                      <a:pt x="0" y="32"/>
                    </a:lnTo>
                    <a:lnTo>
                      <a:pt x="0" y="23"/>
                    </a:lnTo>
                    <a:lnTo>
                      <a:pt x="3" y="14"/>
                    </a:lnTo>
                    <a:lnTo>
                      <a:pt x="9" y="8"/>
                    </a:lnTo>
                    <a:lnTo>
                      <a:pt x="20" y="3"/>
                    </a:lnTo>
                    <a:lnTo>
                      <a:pt x="30" y="0"/>
                    </a:lnTo>
                    <a:lnTo>
                      <a:pt x="41" y="0"/>
                    </a:lnTo>
                    <a:lnTo>
                      <a:pt x="51" y="3"/>
                    </a:lnTo>
                    <a:lnTo>
                      <a:pt x="57" y="11"/>
                    </a:lnTo>
                    <a:lnTo>
                      <a:pt x="58" y="22"/>
                    </a:lnTo>
                    <a:lnTo>
                      <a:pt x="52" y="3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" name="Freeform 85">
                <a:extLst>
                  <a:ext uri="{FF2B5EF4-FFF2-40B4-BE49-F238E27FC236}">
                    <a16:creationId xmlns:a16="http://schemas.microsoft.com/office/drawing/2014/main" id="{8272BFE8-6952-4305-971D-6BBDF7A966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0" y="2719"/>
                <a:ext cx="3" cy="11"/>
              </a:xfrm>
              <a:custGeom>
                <a:avLst/>
                <a:gdLst>
                  <a:gd name="T0" fmla="*/ 0 w 6"/>
                  <a:gd name="T1" fmla="*/ 29 h 29"/>
                  <a:gd name="T2" fmla="*/ 0 w 6"/>
                  <a:gd name="T3" fmla="*/ 0 h 29"/>
                  <a:gd name="T4" fmla="*/ 6 w 6"/>
                  <a:gd name="T5" fmla="*/ 12 h 29"/>
                  <a:gd name="T6" fmla="*/ 0 w 6"/>
                  <a:gd name="T7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9">
                    <a:moveTo>
                      <a:pt x="0" y="29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" name="Freeform 86">
                <a:extLst>
                  <a:ext uri="{FF2B5EF4-FFF2-40B4-BE49-F238E27FC236}">
                    <a16:creationId xmlns:a16="http://schemas.microsoft.com/office/drawing/2014/main" id="{D94C82D3-5C5B-4302-AC07-E69B74B8DC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4" y="2719"/>
                <a:ext cx="65" cy="27"/>
              </a:xfrm>
              <a:custGeom>
                <a:avLst/>
                <a:gdLst>
                  <a:gd name="T0" fmla="*/ 173 w 173"/>
                  <a:gd name="T1" fmla="*/ 10 h 73"/>
                  <a:gd name="T2" fmla="*/ 173 w 173"/>
                  <a:gd name="T3" fmla="*/ 24 h 73"/>
                  <a:gd name="T4" fmla="*/ 169 w 173"/>
                  <a:gd name="T5" fmla="*/ 41 h 73"/>
                  <a:gd name="T6" fmla="*/ 165 w 173"/>
                  <a:gd name="T7" fmla="*/ 56 h 73"/>
                  <a:gd name="T8" fmla="*/ 162 w 173"/>
                  <a:gd name="T9" fmla="*/ 71 h 73"/>
                  <a:gd name="T10" fmla="*/ 152 w 173"/>
                  <a:gd name="T11" fmla="*/ 73 h 73"/>
                  <a:gd name="T12" fmla="*/ 146 w 173"/>
                  <a:gd name="T13" fmla="*/ 73 h 73"/>
                  <a:gd name="T14" fmla="*/ 139 w 173"/>
                  <a:gd name="T15" fmla="*/ 70 h 73"/>
                  <a:gd name="T16" fmla="*/ 132 w 173"/>
                  <a:gd name="T17" fmla="*/ 65 h 73"/>
                  <a:gd name="T18" fmla="*/ 126 w 173"/>
                  <a:gd name="T19" fmla="*/ 61 h 73"/>
                  <a:gd name="T20" fmla="*/ 119 w 173"/>
                  <a:gd name="T21" fmla="*/ 56 h 73"/>
                  <a:gd name="T22" fmla="*/ 112 w 173"/>
                  <a:gd name="T23" fmla="*/ 53 h 73"/>
                  <a:gd name="T24" fmla="*/ 103 w 173"/>
                  <a:gd name="T25" fmla="*/ 51 h 73"/>
                  <a:gd name="T26" fmla="*/ 0 w 173"/>
                  <a:gd name="T27" fmla="*/ 44 h 73"/>
                  <a:gd name="T28" fmla="*/ 18 w 173"/>
                  <a:gd name="T29" fmla="*/ 31 h 73"/>
                  <a:gd name="T30" fmla="*/ 37 w 173"/>
                  <a:gd name="T31" fmla="*/ 21 h 73"/>
                  <a:gd name="T32" fmla="*/ 58 w 173"/>
                  <a:gd name="T33" fmla="*/ 11 h 73"/>
                  <a:gd name="T34" fmla="*/ 80 w 173"/>
                  <a:gd name="T35" fmla="*/ 5 h 73"/>
                  <a:gd name="T36" fmla="*/ 102 w 173"/>
                  <a:gd name="T37" fmla="*/ 2 h 73"/>
                  <a:gd name="T38" fmla="*/ 125 w 173"/>
                  <a:gd name="T39" fmla="*/ 0 h 73"/>
                  <a:gd name="T40" fmla="*/ 148 w 173"/>
                  <a:gd name="T41" fmla="*/ 4 h 73"/>
                  <a:gd name="T42" fmla="*/ 173 w 173"/>
                  <a:gd name="T43" fmla="*/ 1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3" h="73">
                    <a:moveTo>
                      <a:pt x="173" y="10"/>
                    </a:moveTo>
                    <a:lnTo>
                      <a:pt x="173" y="24"/>
                    </a:lnTo>
                    <a:lnTo>
                      <a:pt x="169" y="41"/>
                    </a:lnTo>
                    <a:lnTo>
                      <a:pt x="165" y="56"/>
                    </a:lnTo>
                    <a:lnTo>
                      <a:pt x="162" y="71"/>
                    </a:lnTo>
                    <a:lnTo>
                      <a:pt x="152" y="73"/>
                    </a:lnTo>
                    <a:lnTo>
                      <a:pt x="146" y="73"/>
                    </a:lnTo>
                    <a:lnTo>
                      <a:pt x="139" y="70"/>
                    </a:lnTo>
                    <a:lnTo>
                      <a:pt x="132" y="65"/>
                    </a:lnTo>
                    <a:lnTo>
                      <a:pt x="126" y="61"/>
                    </a:lnTo>
                    <a:lnTo>
                      <a:pt x="119" y="56"/>
                    </a:lnTo>
                    <a:lnTo>
                      <a:pt x="112" y="53"/>
                    </a:lnTo>
                    <a:lnTo>
                      <a:pt x="103" y="51"/>
                    </a:lnTo>
                    <a:lnTo>
                      <a:pt x="0" y="44"/>
                    </a:lnTo>
                    <a:lnTo>
                      <a:pt x="18" y="31"/>
                    </a:lnTo>
                    <a:lnTo>
                      <a:pt x="37" y="21"/>
                    </a:lnTo>
                    <a:lnTo>
                      <a:pt x="58" y="11"/>
                    </a:lnTo>
                    <a:lnTo>
                      <a:pt x="80" y="5"/>
                    </a:lnTo>
                    <a:lnTo>
                      <a:pt x="102" y="2"/>
                    </a:lnTo>
                    <a:lnTo>
                      <a:pt x="125" y="0"/>
                    </a:lnTo>
                    <a:lnTo>
                      <a:pt x="148" y="4"/>
                    </a:lnTo>
                    <a:lnTo>
                      <a:pt x="173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" name="Freeform 87">
                <a:extLst>
                  <a:ext uri="{FF2B5EF4-FFF2-40B4-BE49-F238E27FC236}">
                    <a16:creationId xmlns:a16="http://schemas.microsoft.com/office/drawing/2014/main" id="{91ED42DC-E41C-4630-A482-1ECDB87F0C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3" y="2748"/>
                <a:ext cx="167" cy="182"/>
              </a:xfrm>
              <a:custGeom>
                <a:avLst/>
                <a:gdLst>
                  <a:gd name="T0" fmla="*/ 366 w 445"/>
                  <a:gd name="T1" fmla="*/ 70 h 485"/>
                  <a:gd name="T2" fmla="*/ 392 w 445"/>
                  <a:gd name="T3" fmla="*/ 130 h 485"/>
                  <a:gd name="T4" fmla="*/ 419 w 445"/>
                  <a:gd name="T5" fmla="*/ 187 h 485"/>
                  <a:gd name="T6" fmla="*/ 439 w 445"/>
                  <a:gd name="T7" fmla="*/ 250 h 485"/>
                  <a:gd name="T8" fmla="*/ 440 w 445"/>
                  <a:gd name="T9" fmla="*/ 299 h 485"/>
                  <a:gd name="T10" fmla="*/ 434 w 445"/>
                  <a:gd name="T11" fmla="*/ 329 h 485"/>
                  <a:gd name="T12" fmla="*/ 425 w 445"/>
                  <a:gd name="T13" fmla="*/ 358 h 485"/>
                  <a:gd name="T14" fmla="*/ 406 w 445"/>
                  <a:gd name="T15" fmla="*/ 380 h 485"/>
                  <a:gd name="T16" fmla="*/ 382 w 445"/>
                  <a:gd name="T17" fmla="*/ 386 h 485"/>
                  <a:gd name="T18" fmla="*/ 362 w 445"/>
                  <a:gd name="T19" fmla="*/ 389 h 485"/>
                  <a:gd name="T20" fmla="*/ 345 w 445"/>
                  <a:gd name="T21" fmla="*/ 397 h 485"/>
                  <a:gd name="T22" fmla="*/ 332 w 445"/>
                  <a:gd name="T23" fmla="*/ 409 h 485"/>
                  <a:gd name="T24" fmla="*/ 317 w 445"/>
                  <a:gd name="T25" fmla="*/ 420 h 485"/>
                  <a:gd name="T26" fmla="*/ 289 w 445"/>
                  <a:gd name="T27" fmla="*/ 414 h 485"/>
                  <a:gd name="T28" fmla="*/ 261 w 445"/>
                  <a:gd name="T29" fmla="*/ 412 h 485"/>
                  <a:gd name="T30" fmla="*/ 243 w 445"/>
                  <a:gd name="T31" fmla="*/ 427 h 485"/>
                  <a:gd name="T32" fmla="*/ 230 w 445"/>
                  <a:gd name="T33" fmla="*/ 485 h 485"/>
                  <a:gd name="T34" fmla="*/ 204 w 445"/>
                  <a:gd name="T35" fmla="*/ 477 h 485"/>
                  <a:gd name="T36" fmla="*/ 190 w 445"/>
                  <a:gd name="T37" fmla="*/ 457 h 485"/>
                  <a:gd name="T38" fmla="*/ 176 w 445"/>
                  <a:gd name="T39" fmla="*/ 434 h 485"/>
                  <a:gd name="T40" fmla="*/ 153 w 445"/>
                  <a:gd name="T41" fmla="*/ 418 h 485"/>
                  <a:gd name="T42" fmla="*/ 147 w 445"/>
                  <a:gd name="T43" fmla="*/ 401 h 485"/>
                  <a:gd name="T44" fmla="*/ 133 w 445"/>
                  <a:gd name="T45" fmla="*/ 392 h 485"/>
                  <a:gd name="T46" fmla="*/ 116 w 445"/>
                  <a:gd name="T47" fmla="*/ 387 h 485"/>
                  <a:gd name="T48" fmla="*/ 99 w 445"/>
                  <a:gd name="T49" fmla="*/ 380 h 485"/>
                  <a:gd name="T50" fmla="*/ 82 w 445"/>
                  <a:gd name="T51" fmla="*/ 349 h 485"/>
                  <a:gd name="T52" fmla="*/ 68 w 445"/>
                  <a:gd name="T53" fmla="*/ 315 h 485"/>
                  <a:gd name="T54" fmla="*/ 48 w 445"/>
                  <a:gd name="T55" fmla="*/ 282 h 485"/>
                  <a:gd name="T56" fmla="*/ 16 w 445"/>
                  <a:gd name="T57" fmla="*/ 261 h 485"/>
                  <a:gd name="T58" fmla="*/ 0 w 445"/>
                  <a:gd name="T59" fmla="*/ 219 h 485"/>
                  <a:gd name="T60" fmla="*/ 19 w 445"/>
                  <a:gd name="T61" fmla="*/ 190 h 485"/>
                  <a:gd name="T62" fmla="*/ 50 w 445"/>
                  <a:gd name="T63" fmla="*/ 167 h 485"/>
                  <a:gd name="T64" fmla="*/ 74 w 445"/>
                  <a:gd name="T65" fmla="*/ 142 h 485"/>
                  <a:gd name="T66" fmla="*/ 88 w 445"/>
                  <a:gd name="T67" fmla="*/ 114 h 485"/>
                  <a:gd name="T68" fmla="*/ 107 w 445"/>
                  <a:gd name="T69" fmla="*/ 91 h 485"/>
                  <a:gd name="T70" fmla="*/ 122 w 445"/>
                  <a:gd name="T71" fmla="*/ 63 h 485"/>
                  <a:gd name="T72" fmla="*/ 128 w 445"/>
                  <a:gd name="T73" fmla="*/ 26 h 485"/>
                  <a:gd name="T74" fmla="*/ 182 w 445"/>
                  <a:gd name="T75" fmla="*/ 5 h 485"/>
                  <a:gd name="T76" fmla="*/ 241 w 445"/>
                  <a:gd name="T77" fmla="*/ 0 h 485"/>
                  <a:gd name="T78" fmla="*/ 300 w 445"/>
                  <a:gd name="T79" fmla="*/ 12 h 485"/>
                  <a:gd name="T80" fmla="*/ 355 w 445"/>
                  <a:gd name="T81" fmla="*/ 37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45" h="485">
                    <a:moveTo>
                      <a:pt x="355" y="37"/>
                    </a:moveTo>
                    <a:lnTo>
                      <a:pt x="366" y="70"/>
                    </a:lnTo>
                    <a:lnTo>
                      <a:pt x="379" y="100"/>
                    </a:lnTo>
                    <a:lnTo>
                      <a:pt x="392" y="130"/>
                    </a:lnTo>
                    <a:lnTo>
                      <a:pt x="406" y="159"/>
                    </a:lnTo>
                    <a:lnTo>
                      <a:pt x="419" y="187"/>
                    </a:lnTo>
                    <a:lnTo>
                      <a:pt x="431" y="218"/>
                    </a:lnTo>
                    <a:lnTo>
                      <a:pt x="439" y="250"/>
                    </a:lnTo>
                    <a:lnTo>
                      <a:pt x="445" y="285"/>
                    </a:lnTo>
                    <a:lnTo>
                      <a:pt x="440" y="299"/>
                    </a:lnTo>
                    <a:lnTo>
                      <a:pt x="437" y="313"/>
                    </a:lnTo>
                    <a:lnTo>
                      <a:pt x="434" y="329"/>
                    </a:lnTo>
                    <a:lnTo>
                      <a:pt x="431" y="344"/>
                    </a:lnTo>
                    <a:lnTo>
                      <a:pt x="425" y="358"/>
                    </a:lnTo>
                    <a:lnTo>
                      <a:pt x="417" y="370"/>
                    </a:lnTo>
                    <a:lnTo>
                      <a:pt x="406" y="380"/>
                    </a:lnTo>
                    <a:lnTo>
                      <a:pt x="392" y="386"/>
                    </a:lnTo>
                    <a:lnTo>
                      <a:pt x="382" y="386"/>
                    </a:lnTo>
                    <a:lnTo>
                      <a:pt x="371" y="387"/>
                    </a:lnTo>
                    <a:lnTo>
                      <a:pt x="362" y="389"/>
                    </a:lnTo>
                    <a:lnTo>
                      <a:pt x="352" y="392"/>
                    </a:lnTo>
                    <a:lnTo>
                      <a:pt x="345" y="397"/>
                    </a:lnTo>
                    <a:lnTo>
                      <a:pt x="338" y="403"/>
                    </a:lnTo>
                    <a:lnTo>
                      <a:pt x="332" y="409"/>
                    </a:lnTo>
                    <a:lnTo>
                      <a:pt x="329" y="418"/>
                    </a:lnTo>
                    <a:lnTo>
                      <a:pt x="317" y="420"/>
                    </a:lnTo>
                    <a:lnTo>
                      <a:pt x="303" y="417"/>
                    </a:lnTo>
                    <a:lnTo>
                      <a:pt x="289" y="414"/>
                    </a:lnTo>
                    <a:lnTo>
                      <a:pt x="275" y="412"/>
                    </a:lnTo>
                    <a:lnTo>
                      <a:pt x="261" y="412"/>
                    </a:lnTo>
                    <a:lnTo>
                      <a:pt x="250" y="417"/>
                    </a:lnTo>
                    <a:lnTo>
                      <a:pt x="243" y="427"/>
                    </a:lnTo>
                    <a:lnTo>
                      <a:pt x="240" y="446"/>
                    </a:lnTo>
                    <a:lnTo>
                      <a:pt x="230" y="485"/>
                    </a:lnTo>
                    <a:lnTo>
                      <a:pt x="215" y="483"/>
                    </a:lnTo>
                    <a:lnTo>
                      <a:pt x="204" y="477"/>
                    </a:lnTo>
                    <a:lnTo>
                      <a:pt x="196" y="468"/>
                    </a:lnTo>
                    <a:lnTo>
                      <a:pt x="190" y="457"/>
                    </a:lnTo>
                    <a:lnTo>
                      <a:pt x="182" y="444"/>
                    </a:lnTo>
                    <a:lnTo>
                      <a:pt x="176" y="434"/>
                    </a:lnTo>
                    <a:lnTo>
                      <a:pt x="165" y="424"/>
                    </a:lnTo>
                    <a:lnTo>
                      <a:pt x="153" y="418"/>
                    </a:lnTo>
                    <a:lnTo>
                      <a:pt x="152" y="409"/>
                    </a:lnTo>
                    <a:lnTo>
                      <a:pt x="147" y="401"/>
                    </a:lnTo>
                    <a:lnTo>
                      <a:pt x="141" y="397"/>
                    </a:lnTo>
                    <a:lnTo>
                      <a:pt x="133" y="392"/>
                    </a:lnTo>
                    <a:lnTo>
                      <a:pt x="125" y="389"/>
                    </a:lnTo>
                    <a:lnTo>
                      <a:pt x="116" y="387"/>
                    </a:lnTo>
                    <a:lnTo>
                      <a:pt x="107" y="384"/>
                    </a:lnTo>
                    <a:lnTo>
                      <a:pt x="99" y="380"/>
                    </a:lnTo>
                    <a:lnTo>
                      <a:pt x="90" y="366"/>
                    </a:lnTo>
                    <a:lnTo>
                      <a:pt x="82" y="349"/>
                    </a:lnTo>
                    <a:lnTo>
                      <a:pt x="74" y="332"/>
                    </a:lnTo>
                    <a:lnTo>
                      <a:pt x="68" y="315"/>
                    </a:lnTo>
                    <a:lnTo>
                      <a:pt x="59" y="298"/>
                    </a:lnTo>
                    <a:lnTo>
                      <a:pt x="48" y="282"/>
                    </a:lnTo>
                    <a:lnTo>
                      <a:pt x="34" y="270"/>
                    </a:lnTo>
                    <a:lnTo>
                      <a:pt x="16" y="261"/>
                    </a:lnTo>
                    <a:lnTo>
                      <a:pt x="2" y="238"/>
                    </a:lnTo>
                    <a:lnTo>
                      <a:pt x="0" y="219"/>
                    </a:lnTo>
                    <a:lnTo>
                      <a:pt x="6" y="204"/>
                    </a:lnTo>
                    <a:lnTo>
                      <a:pt x="19" y="190"/>
                    </a:lnTo>
                    <a:lnTo>
                      <a:pt x="34" y="179"/>
                    </a:lnTo>
                    <a:lnTo>
                      <a:pt x="50" y="167"/>
                    </a:lnTo>
                    <a:lnTo>
                      <a:pt x="65" y="154"/>
                    </a:lnTo>
                    <a:lnTo>
                      <a:pt x="74" y="142"/>
                    </a:lnTo>
                    <a:lnTo>
                      <a:pt x="81" y="128"/>
                    </a:lnTo>
                    <a:lnTo>
                      <a:pt x="88" y="114"/>
                    </a:lnTo>
                    <a:lnTo>
                      <a:pt x="98" y="103"/>
                    </a:lnTo>
                    <a:lnTo>
                      <a:pt x="107" y="91"/>
                    </a:lnTo>
                    <a:lnTo>
                      <a:pt x="115" y="79"/>
                    </a:lnTo>
                    <a:lnTo>
                      <a:pt x="122" y="63"/>
                    </a:lnTo>
                    <a:lnTo>
                      <a:pt x="127" y="46"/>
                    </a:lnTo>
                    <a:lnTo>
                      <a:pt x="128" y="26"/>
                    </a:lnTo>
                    <a:lnTo>
                      <a:pt x="155" y="12"/>
                    </a:lnTo>
                    <a:lnTo>
                      <a:pt x="182" y="5"/>
                    </a:lnTo>
                    <a:lnTo>
                      <a:pt x="212" y="0"/>
                    </a:lnTo>
                    <a:lnTo>
                      <a:pt x="241" y="0"/>
                    </a:lnTo>
                    <a:lnTo>
                      <a:pt x="270" y="5"/>
                    </a:lnTo>
                    <a:lnTo>
                      <a:pt x="300" y="12"/>
                    </a:lnTo>
                    <a:lnTo>
                      <a:pt x="328" y="23"/>
                    </a:lnTo>
                    <a:lnTo>
                      <a:pt x="355" y="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" name="Freeform 88">
                <a:extLst>
                  <a:ext uri="{FF2B5EF4-FFF2-40B4-BE49-F238E27FC236}">
                    <a16:creationId xmlns:a16="http://schemas.microsoft.com/office/drawing/2014/main" id="{44CF8750-EA42-4904-9592-293172E5B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6" y="2835"/>
                <a:ext cx="24" cy="50"/>
              </a:xfrm>
              <a:custGeom>
                <a:avLst/>
                <a:gdLst>
                  <a:gd name="T0" fmla="*/ 15 w 62"/>
                  <a:gd name="T1" fmla="*/ 131 h 131"/>
                  <a:gd name="T2" fmla="*/ 5 w 62"/>
                  <a:gd name="T3" fmla="*/ 123 h 131"/>
                  <a:gd name="T4" fmla="*/ 0 w 62"/>
                  <a:gd name="T5" fmla="*/ 110 h 131"/>
                  <a:gd name="T6" fmla="*/ 1 w 62"/>
                  <a:gd name="T7" fmla="*/ 96 h 131"/>
                  <a:gd name="T8" fmla="*/ 11 w 62"/>
                  <a:gd name="T9" fmla="*/ 85 h 131"/>
                  <a:gd name="T10" fmla="*/ 62 w 62"/>
                  <a:gd name="T11" fmla="*/ 0 h 131"/>
                  <a:gd name="T12" fmla="*/ 57 w 62"/>
                  <a:gd name="T13" fmla="*/ 11 h 131"/>
                  <a:gd name="T14" fmla="*/ 51 w 62"/>
                  <a:gd name="T15" fmla="*/ 26 h 131"/>
                  <a:gd name="T16" fmla="*/ 43 w 62"/>
                  <a:gd name="T17" fmla="*/ 45 h 131"/>
                  <a:gd name="T18" fmla="*/ 34 w 62"/>
                  <a:gd name="T19" fmla="*/ 63 h 131"/>
                  <a:gd name="T20" fmla="*/ 26 w 62"/>
                  <a:gd name="T21" fmla="*/ 83 h 131"/>
                  <a:gd name="T22" fmla="*/ 20 w 62"/>
                  <a:gd name="T23" fmla="*/ 102 h 131"/>
                  <a:gd name="T24" fmla="*/ 15 w 62"/>
                  <a:gd name="T25" fmla="*/ 119 h 131"/>
                  <a:gd name="T26" fmla="*/ 15 w 62"/>
                  <a:gd name="T27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131">
                    <a:moveTo>
                      <a:pt x="15" y="131"/>
                    </a:moveTo>
                    <a:lnTo>
                      <a:pt x="5" y="123"/>
                    </a:lnTo>
                    <a:lnTo>
                      <a:pt x="0" y="110"/>
                    </a:lnTo>
                    <a:lnTo>
                      <a:pt x="1" y="96"/>
                    </a:lnTo>
                    <a:lnTo>
                      <a:pt x="11" y="85"/>
                    </a:lnTo>
                    <a:lnTo>
                      <a:pt x="62" y="0"/>
                    </a:lnTo>
                    <a:lnTo>
                      <a:pt x="57" y="11"/>
                    </a:lnTo>
                    <a:lnTo>
                      <a:pt x="51" y="26"/>
                    </a:lnTo>
                    <a:lnTo>
                      <a:pt x="43" y="45"/>
                    </a:lnTo>
                    <a:lnTo>
                      <a:pt x="34" y="63"/>
                    </a:lnTo>
                    <a:lnTo>
                      <a:pt x="26" y="83"/>
                    </a:lnTo>
                    <a:lnTo>
                      <a:pt x="20" y="102"/>
                    </a:lnTo>
                    <a:lnTo>
                      <a:pt x="15" y="119"/>
                    </a:lnTo>
                    <a:lnTo>
                      <a:pt x="15" y="1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" name="Freeform 89">
                <a:extLst>
                  <a:ext uri="{FF2B5EF4-FFF2-40B4-BE49-F238E27FC236}">
                    <a16:creationId xmlns:a16="http://schemas.microsoft.com/office/drawing/2014/main" id="{C0FACD36-C11C-4F68-9E74-E68047F894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6" y="2869"/>
                <a:ext cx="34" cy="9"/>
              </a:xfrm>
              <a:custGeom>
                <a:avLst/>
                <a:gdLst>
                  <a:gd name="T0" fmla="*/ 89 w 89"/>
                  <a:gd name="T1" fmla="*/ 0 h 24"/>
                  <a:gd name="T2" fmla="*/ 78 w 89"/>
                  <a:gd name="T3" fmla="*/ 4 h 24"/>
                  <a:gd name="T4" fmla="*/ 69 w 89"/>
                  <a:gd name="T5" fmla="*/ 9 h 24"/>
                  <a:gd name="T6" fmla="*/ 58 w 89"/>
                  <a:gd name="T7" fmla="*/ 15 h 24"/>
                  <a:gd name="T8" fmla="*/ 48 w 89"/>
                  <a:gd name="T9" fmla="*/ 20 h 24"/>
                  <a:gd name="T10" fmla="*/ 37 w 89"/>
                  <a:gd name="T11" fmla="*/ 23 h 24"/>
                  <a:gd name="T12" fmla="*/ 24 w 89"/>
                  <a:gd name="T13" fmla="*/ 24 h 24"/>
                  <a:gd name="T14" fmla="*/ 12 w 89"/>
                  <a:gd name="T15" fmla="*/ 21 h 24"/>
                  <a:gd name="T16" fmla="*/ 0 w 89"/>
                  <a:gd name="T17" fmla="*/ 15 h 24"/>
                  <a:gd name="T18" fmla="*/ 7 w 89"/>
                  <a:gd name="T19" fmla="*/ 7 h 24"/>
                  <a:gd name="T20" fmla="*/ 18 w 89"/>
                  <a:gd name="T21" fmla="*/ 3 h 24"/>
                  <a:gd name="T22" fmla="*/ 31 w 89"/>
                  <a:gd name="T23" fmla="*/ 1 h 24"/>
                  <a:gd name="T24" fmla="*/ 44 w 89"/>
                  <a:gd name="T25" fmla="*/ 0 h 24"/>
                  <a:gd name="T26" fmla="*/ 57 w 89"/>
                  <a:gd name="T27" fmla="*/ 0 h 24"/>
                  <a:gd name="T28" fmla="*/ 69 w 89"/>
                  <a:gd name="T29" fmla="*/ 1 h 24"/>
                  <a:gd name="T30" fmla="*/ 80 w 89"/>
                  <a:gd name="T31" fmla="*/ 1 h 24"/>
                  <a:gd name="T32" fmla="*/ 89 w 89"/>
                  <a:gd name="T3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9" h="24">
                    <a:moveTo>
                      <a:pt x="89" y="0"/>
                    </a:moveTo>
                    <a:lnTo>
                      <a:pt x="78" y="4"/>
                    </a:lnTo>
                    <a:lnTo>
                      <a:pt x="69" y="9"/>
                    </a:lnTo>
                    <a:lnTo>
                      <a:pt x="58" y="15"/>
                    </a:lnTo>
                    <a:lnTo>
                      <a:pt x="48" y="20"/>
                    </a:lnTo>
                    <a:lnTo>
                      <a:pt x="37" y="23"/>
                    </a:lnTo>
                    <a:lnTo>
                      <a:pt x="24" y="24"/>
                    </a:lnTo>
                    <a:lnTo>
                      <a:pt x="12" y="21"/>
                    </a:lnTo>
                    <a:lnTo>
                      <a:pt x="0" y="15"/>
                    </a:lnTo>
                    <a:lnTo>
                      <a:pt x="7" y="7"/>
                    </a:lnTo>
                    <a:lnTo>
                      <a:pt x="18" y="3"/>
                    </a:lnTo>
                    <a:lnTo>
                      <a:pt x="31" y="1"/>
                    </a:lnTo>
                    <a:lnTo>
                      <a:pt x="44" y="0"/>
                    </a:lnTo>
                    <a:lnTo>
                      <a:pt x="57" y="0"/>
                    </a:lnTo>
                    <a:lnTo>
                      <a:pt x="69" y="1"/>
                    </a:lnTo>
                    <a:lnTo>
                      <a:pt x="80" y="1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" name="Freeform 90">
                <a:extLst>
                  <a:ext uri="{FF2B5EF4-FFF2-40B4-BE49-F238E27FC236}">
                    <a16:creationId xmlns:a16="http://schemas.microsoft.com/office/drawing/2014/main" id="{71797FDB-F184-4C2A-B01D-254B862489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0" y="2892"/>
                <a:ext cx="50" cy="77"/>
              </a:xfrm>
              <a:custGeom>
                <a:avLst/>
                <a:gdLst>
                  <a:gd name="T0" fmla="*/ 56 w 133"/>
                  <a:gd name="T1" fmla="*/ 52 h 203"/>
                  <a:gd name="T2" fmla="*/ 68 w 133"/>
                  <a:gd name="T3" fmla="*/ 68 h 203"/>
                  <a:gd name="T4" fmla="*/ 79 w 133"/>
                  <a:gd name="T5" fmla="*/ 86 h 203"/>
                  <a:gd name="T6" fmla="*/ 88 w 133"/>
                  <a:gd name="T7" fmla="*/ 106 h 203"/>
                  <a:gd name="T8" fmla="*/ 96 w 133"/>
                  <a:gd name="T9" fmla="*/ 128 h 203"/>
                  <a:gd name="T10" fmla="*/ 104 w 133"/>
                  <a:gd name="T11" fmla="*/ 149 h 203"/>
                  <a:gd name="T12" fmla="*/ 113 w 133"/>
                  <a:gd name="T13" fmla="*/ 171 h 203"/>
                  <a:gd name="T14" fmla="*/ 122 w 133"/>
                  <a:gd name="T15" fmla="*/ 188 h 203"/>
                  <a:gd name="T16" fmla="*/ 133 w 133"/>
                  <a:gd name="T17" fmla="*/ 203 h 203"/>
                  <a:gd name="T18" fmla="*/ 116 w 133"/>
                  <a:gd name="T19" fmla="*/ 185 h 203"/>
                  <a:gd name="T20" fmla="*/ 96 w 133"/>
                  <a:gd name="T21" fmla="*/ 159 h 203"/>
                  <a:gd name="T22" fmla="*/ 75 w 133"/>
                  <a:gd name="T23" fmla="*/ 126 h 203"/>
                  <a:gd name="T24" fmla="*/ 54 w 133"/>
                  <a:gd name="T25" fmla="*/ 92 h 203"/>
                  <a:gd name="T26" fmla="*/ 34 w 133"/>
                  <a:gd name="T27" fmla="*/ 60 h 203"/>
                  <a:gd name="T28" fmla="*/ 17 w 133"/>
                  <a:gd name="T29" fmla="*/ 31 h 203"/>
                  <a:gd name="T30" fmla="*/ 7 w 133"/>
                  <a:gd name="T31" fmla="*/ 10 h 203"/>
                  <a:gd name="T32" fmla="*/ 0 w 133"/>
                  <a:gd name="T33" fmla="*/ 0 h 203"/>
                  <a:gd name="T34" fmla="*/ 56 w 133"/>
                  <a:gd name="T35" fmla="*/ 52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3" h="203">
                    <a:moveTo>
                      <a:pt x="56" y="52"/>
                    </a:moveTo>
                    <a:lnTo>
                      <a:pt x="68" y="68"/>
                    </a:lnTo>
                    <a:lnTo>
                      <a:pt x="79" y="86"/>
                    </a:lnTo>
                    <a:lnTo>
                      <a:pt x="88" y="106"/>
                    </a:lnTo>
                    <a:lnTo>
                      <a:pt x="96" y="128"/>
                    </a:lnTo>
                    <a:lnTo>
                      <a:pt x="104" y="149"/>
                    </a:lnTo>
                    <a:lnTo>
                      <a:pt x="113" y="171"/>
                    </a:lnTo>
                    <a:lnTo>
                      <a:pt x="122" y="188"/>
                    </a:lnTo>
                    <a:lnTo>
                      <a:pt x="133" y="203"/>
                    </a:lnTo>
                    <a:lnTo>
                      <a:pt x="116" y="185"/>
                    </a:lnTo>
                    <a:lnTo>
                      <a:pt x="96" y="159"/>
                    </a:lnTo>
                    <a:lnTo>
                      <a:pt x="75" y="126"/>
                    </a:lnTo>
                    <a:lnTo>
                      <a:pt x="54" y="92"/>
                    </a:lnTo>
                    <a:lnTo>
                      <a:pt x="34" y="60"/>
                    </a:lnTo>
                    <a:lnTo>
                      <a:pt x="17" y="31"/>
                    </a:lnTo>
                    <a:lnTo>
                      <a:pt x="7" y="10"/>
                    </a:lnTo>
                    <a:lnTo>
                      <a:pt x="0" y="0"/>
                    </a:lnTo>
                    <a:lnTo>
                      <a:pt x="56" y="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" name="Freeform 91">
                <a:extLst>
                  <a:ext uri="{FF2B5EF4-FFF2-40B4-BE49-F238E27FC236}">
                    <a16:creationId xmlns:a16="http://schemas.microsoft.com/office/drawing/2014/main" id="{4B8917E0-9903-4657-A512-43B9D53FD6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0" y="3039"/>
                <a:ext cx="139" cy="52"/>
              </a:xfrm>
              <a:custGeom>
                <a:avLst/>
                <a:gdLst>
                  <a:gd name="T0" fmla="*/ 370 w 370"/>
                  <a:gd name="T1" fmla="*/ 119 h 139"/>
                  <a:gd name="T2" fmla="*/ 151 w 370"/>
                  <a:gd name="T3" fmla="*/ 139 h 139"/>
                  <a:gd name="T4" fmla="*/ 0 w 370"/>
                  <a:gd name="T5" fmla="*/ 57 h 139"/>
                  <a:gd name="T6" fmla="*/ 71 w 370"/>
                  <a:gd name="T7" fmla="*/ 0 h 139"/>
                  <a:gd name="T8" fmla="*/ 91 w 370"/>
                  <a:gd name="T9" fmla="*/ 3 h 139"/>
                  <a:gd name="T10" fmla="*/ 111 w 370"/>
                  <a:gd name="T11" fmla="*/ 6 h 139"/>
                  <a:gd name="T12" fmla="*/ 131 w 370"/>
                  <a:gd name="T13" fmla="*/ 9 h 139"/>
                  <a:gd name="T14" fmla="*/ 153 w 370"/>
                  <a:gd name="T15" fmla="*/ 14 h 139"/>
                  <a:gd name="T16" fmla="*/ 173 w 370"/>
                  <a:gd name="T17" fmla="*/ 19 h 139"/>
                  <a:gd name="T18" fmla="*/ 193 w 370"/>
                  <a:gd name="T19" fmla="*/ 23 h 139"/>
                  <a:gd name="T20" fmla="*/ 213 w 370"/>
                  <a:gd name="T21" fmla="*/ 29 h 139"/>
                  <a:gd name="T22" fmla="*/ 233 w 370"/>
                  <a:gd name="T23" fmla="*/ 35 h 139"/>
                  <a:gd name="T24" fmla="*/ 253 w 370"/>
                  <a:gd name="T25" fmla="*/ 43 h 139"/>
                  <a:gd name="T26" fmla="*/ 271 w 370"/>
                  <a:gd name="T27" fmla="*/ 51 h 139"/>
                  <a:gd name="T28" fmla="*/ 290 w 370"/>
                  <a:gd name="T29" fmla="*/ 60 h 139"/>
                  <a:gd name="T30" fmla="*/ 308 w 370"/>
                  <a:gd name="T31" fmla="*/ 69 h 139"/>
                  <a:gd name="T32" fmla="*/ 325 w 370"/>
                  <a:gd name="T33" fmla="*/ 80 h 139"/>
                  <a:gd name="T34" fmla="*/ 341 w 370"/>
                  <a:gd name="T35" fmla="*/ 91 h 139"/>
                  <a:gd name="T36" fmla="*/ 356 w 370"/>
                  <a:gd name="T37" fmla="*/ 105 h 139"/>
                  <a:gd name="T38" fmla="*/ 370 w 370"/>
                  <a:gd name="T39" fmla="*/ 11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0" h="139">
                    <a:moveTo>
                      <a:pt x="370" y="119"/>
                    </a:moveTo>
                    <a:lnTo>
                      <a:pt x="151" y="139"/>
                    </a:lnTo>
                    <a:lnTo>
                      <a:pt x="0" y="57"/>
                    </a:lnTo>
                    <a:lnTo>
                      <a:pt x="71" y="0"/>
                    </a:lnTo>
                    <a:lnTo>
                      <a:pt x="91" y="3"/>
                    </a:lnTo>
                    <a:lnTo>
                      <a:pt x="111" y="6"/>
                    </a:lnTo>
                    <a:lnTo>
                      <a:pt x="131" y="9"/>
                    </a:lnTo>
                    <a:lnTo>
                      <a:pt x="153" y="14"/>
                    </a:lnTo>
                    <a:lnTo>
                      <a:pt x="173" y="19"/>
                    </a:lnTo>
                    <a:lnTo>
                      <a:pt x="193" y="23"/>
                    </a:lnTo>
                    <a:lnTo>
                      <a:pt x="213" y="29"/>
                    </a:lnTo>
                    <a:lnTo>
                      <a:pt x="233" y="35"/>
                    </a:lnTo>
                    <a:lnTo>
                      <a:pt x="253" y="43"/>
                    </a:lnTo>
                    <a:lnTo>
                      <a:pt x="271" y="51"/>
                    </a:lnTo>
                    <a:lnTo>
                      <a:pt x="290" y="60"/>
                    </a:lnTo>
                    <a:lnTo>
                      <a:pt x="308" y="69"/>
                    </a:lnTo>
                    <a:lnTo>
                      <a:pt x="325" y="80"/>
                    </a:lnTo>
                    <a:lnTo>
                      <a:pt x="341" y="91"/>
                    </a:lnTo>
                    <a:lnTo>
                      <a:pt x="356" y="105"/>
                    </a:lnTo>
                    <a:lnTo>
                      <a:pt x="370" y="1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" name="Freeform 92">
                <a:extLst>
                  <a:ext uri="{FF2B5EF4-FFF2-40B4-BE49-F238E27FC236}">
                    <a16:creationId xmlns:a16="http://schemas.microsoft.com/office/drawing/2014/main" id="{4D6608F1-9D66-4E28-8AA4-B7CC678D69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4" y="3051"/>
                <a:ext cx="158" cy="50"/>
              </a:xfrm>
              <a:custGeom>
                <a:avLst/>
                <a:gdLst>
                  <a:gd name="T0" fmla="*/ 422 w 422"/>
                  <a:gd name="T1" fmla="*/ 45 h 133"/>
                  <a:gd name="T2" fmla="*/ 403 w 422"/>
                  <a:gd name="T3" fmla="*/ 66 h 133"/>
                  <a:gd name="T4" fmla="*/ 379 w 422"/>
                  <a:gd name="T5" fmla="*/ 82 h 133"/>
                  <a:gd name="T6" fmla="*/ 352 w 422"/>
                  <a:gd name="T7" fmla="*/ 96 h 133"/>
                  <a:gd name="T8" fmla="*/ 323 w 422"/>
                  <a:gd name="T9" fmla="*/ 106 h 133"/>
                  <a:gd name="T10" fmla="*/ 294 w 422"/>
                  <a:gd name="T11" fmla="*/ 114 h 133"/>
                  <a:gd name="T12" fmla="*/ 264 w 422"/>
                  <a:gd name="T13" fmla="*/ 120 h 133"/>
                  <a:gd name="T14" fmla="*/ 235 w 422"/>
                  <a:gd name="T15" fmla="*/ 126 h 133"/>
                  <a:gd name="T16" fmla="*/ 209 w 422"/>
                  <a:gd name="T17" fmla="*/ 131 h 133"/>
                  <a:gd name="T18" fmla="*/ 176 w 422"/>
                  <a:gd name="T19" fmla="*/ 133 h 133"/>
                  <a:gd name="T20" fmla="*/ 147 w 422"/>
                  <a:gd name="T21" fmla="*/ 128 h 133"/>
                  <a:gd name="T22" fmla="*/ 121 w 422"/>
                  <a:gd name="T23" fmla="*/ 119 h 133"/>
                  <a:gd name="T24" fmla="*/ 96 w 422"/>
                  <a:gd name="T25" fmla="*/ 106 h 133"/>
                  <a:gd name="T26" fmla="*/ 73 w 422"/>
                  <a:gd name="T27" fmla="*/ 93 h 133"/>
                  <a:gd name="T28" fmla="*/ 50 w 422"/>
                  <a:gd name="T29" fmla="*/ 77 h 133"/>
                  <a:gd name="T30" fmla="*/ 27 w 422"/>
                  <a:gd name="T31" fmla="*/ 63 h 133"/>
                  <a:gd name="T32" fmla="*/ 0 w 422"/>
                  <a:gd name="T33" fmla="*/ 52 h 133"/>
                  <a:gd name="T34" fmla="*/ 16 w 422"/>
                  <a:gd name="T35" fmla="*/ 45 h 133"/>
                  <a:gd name="T36" fmla="*/ 31 w 422"/>
                  <a:gd name="T37" fmla="*/ 43 h 133"/>
                  <a:gd name="T38" fmla="*/ 45 w 422"/>
                  <a:gd name="T39" fmla="*/ 48 h 133"/>
                  <a:gd name="T40" fmla="*/ 61 w 422"/>
                  <a:gd name="T41" fmla="*/ 55 h 133"/>
                  <a:gd name="T42" fmla="*/ 74 w 422"/>
                  <a:gd name="T43" fmla="*/ 66 h 133"/>
                  <a:gd name="T44" fmla="*/ 88 w 422"/>
                  <a:gd name="T45" fmla="*/ 77 h 133"/>
                  <a:gd name="T46" fmla="*/ 104 w 422"/>
                  <a:gd name="T47" fmla="*/ 86 h 133"/>
                  <a:gd name="T48" fmla="*/ 118 w 422"/>
                  <a:gd name="T49" fmla="*/ 93 h 133"/>
                  <a:gd name="T50" fmla="*/ 155 w 422"/>
                  <a:gd name="T51" fmla="*/ 111 h 133"/>
                  <a:gd name="T52" fmla="*/ 152 w 422"/>
                  <a:gd name="T53" fmla="*/ 99 h 133"/>
                  <a:gd name="T54" fmla="*/ 141 w 422"/>
                  <a:gd name="T55" fmla="*/ 88 h 133"/>
                  <a:gd name="T56" fmla="*/ 127 w 422"/>
                  <a:gd name="T57" fmla="*/ 79 h 133"/>
                  <a:gd name="T58" fmla="*/ 121 w 422"/>
                  <a:gd name="T59" fmla="*/ 68 h 133"/>
                  <a:gd name="T60" fmla="*/ 147 w 422"/>
                  <a:gd name="T61" fmla="*/ 55 h 133"/>
                  <a:gd name="T62" fmla="*/ 172 w 422"/>
                  <a:gd name="T63" fmla="*/ 40 h 133"/>
                  <a:gd name="T64" fmla="*/ 195 w 422"/>
                  <a:gd name="T65" fmla="*/ 25 h 133"/>
                  <a:gd name="T66" fmla="*/ 220 w 422"/>
                  <a:gd name="T67" fmla="*/ 12 h 133"/>
                  <a:gd name="T68" fmla="*/ 244 w 422"/>
                  <a:gd name="T69" fmla="*/ 3 h 133"/>
                  <a:gd name="T70" fmla="*/ 271 w 422"/>
                  <a:gd name="T71" fmla="*/ 0 h 133"/>
                  <a:gd name="T72" fmla="*/ 298 w 422"/>
                  <a:gd name="T73" fmla="*/ 5 h 133"/>
                  <a:gd name="T74" fmla="*/ 331 w 422"/>
                  <a:gd name="T75" fmla="*/ 18 h 133"/>
                  <a:gd name="T76" fmla="*/ 343 w 422"/>
                  <a:gd name="T77" fmla="*/ 20 h 133"/>
                  <a:gd name="T78" fmla="*/ 354 w 422"/>
                  <a:gd name="T79" fmla="*/ 23 h 133"/>
                  <a:gd name="T80" fmla="*/ 366 w 422"/>
                  <a:gd name="T81" fmla="*/ 26 h 133"/>
                  <a:gd name="T82" fmla="*/ 377 w 422"/>
                  <a:gd name="T83" fmla="*/ 29 h 133"/>
                  <a:gd name="T84" fmla="*/ 389 w 422"/>
                  <a:gd name="T85" fmla="*/ 32 h 133"/>
                  <a:gd name="T86" fmla="*/ 400 w 422"/>
                  <a:gd name="T87" fmla="*/ 35 h 133"/>
                  <a:gd name="T88" fmla="*/ 411 w 422"/>
                  <a:gd name="T89" fmla="*/ 40 h 133"/>
                  <a:gd name="T90" fmla="*/ 422 w 422"/>
                  <a:gd name="T91" fmla="*/ 4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22" h="133">
                    <a:moveTo>
                      <a:pt x="422" y="45"/>
                    </a:moveTo>
                    <a:lnTo>
                      <a:pt x="403" y="66"/>
                    </a:lnTo>
                    <a:lnTo>
                      <a:pt x="379" y="82"/>
                    </a:lnTo>
                    <a:lnTo>
                      <a:pt x="352" y="96"/>
                    </a:lnTo>
                    <a:lnTo>
                      <a:pt x="323" y="106"/>
                    </a:lnTo>
                    <a:lnTo>
                      <a:pt x="294" y="114"/>
                    </a:lnTo>
                    <a:lnTo>
                      <a:pt x="264" y="120"/>
                    </a:lnTo>
                    <a:lnTo>
                      <a:pt x="235" y="126"/>
                    </a:lnTo>
                    <a:lnTo>
                      <a:pt x="209" y="131"/>
                    </a:lnTo>
                    <a:lnTo>
                      <a:pt x="176" y="133"/>
                    </a:lnTo>
                    <a:lnTo>
                      <a:pt x="147" y="128"/>
                    </a:lnTo>
                    <a:lnTo>
                      <a:pt x="121" y="119"/>
                    </a:lnTo>
                    <a:lnTo>
                      <a:pt x="96" y="106"/>
                    </a:lnTo>
                    <a:lnTo>
                      <a:pt x="73" y="93"/>
                    </a:lnTo>
                    <a:lnTo>
                      <a:pt x="50" y="77"/>
                    </a:lnTo>
                    <a:lnTo>
                      <a:pt x="27" y="63"/>
                    </a:lnTo>
                    <a:lnTo>
                      <a:pt x="0" y="52"/>
                    </a:lnTo>
                    <a:lnTo>
                      <a:pt x="16" y="45"/>
                    </a:lnTo>
                    <a:lnTo>
                      <a:pt x="31" y="43"/>
                    </a:lnTo>
                    <a:lnTo>
                      <a:pt x="45" y="48"/>
                    </a:lnTo>
                    <a:lnTo>
                      <a:pt x="61" y="55"/>
                    </a:lnTo>
                    <a:lnTo>
                      <a:pt x="74" y="66"/>
                    </a:lnTo>
                    <a:lnTo>
                      <a:pt x="88" y="77"/>
                    </a:lnTo>
                    <a:lnTo>
                      <a:pt x="104" y="86"/>
                    </a:lnTo>
                    <a:lnTo>
                      <a:pt x="118" y="93"/>
                    </a:lnTo>
                    <a:lnTo>
                      <a:pt x="155" y="111"/>
                    </a:lnTo>
                    <a:lnTo>
                      <a:pt x="152" y="99"/>
                    </a:lnTo>
                    <a:lnTo>
                      <a:pt x="141" y="88"/>
                    </a:lnTo>
                    <a:lnTo>
                      <a:pt x="127" y="79"/>
                    </a:lnTo>
                    <a:lnTo>
                      <a:pt x="121" y="68"/>
                    </a:lnTo>
                    <a:lnTo>
                      <a:pt x="147" y="55"/>
                    </a:lnTo>
                    <a:lnTo>
                      <a:pt x="172" y="40"/>
                    </a:lnTo>
                    <a:lnTo>
                      <a:pt x="195" y="25"/>
                    </a:lnTo>
                    <a:lnTo>
                      <a:pt x="220" y="12"/>
                    </a:lnTo>
                    <a:lnTo>
                      <a:pt x="244" y="3"/>
                    </a:lnTo>
                    <a:lnTo>
                      <a:pt x="271" y="0"/>
                    </a:lnTo>
                    <a:lnTo>
                      <a:pt x="298" y="5"/>
                    </a:lnTo>
                    <a:lnTo>
                      <a:pt x="331" y="18"/>
                    </a:lnTo>
                    <a:lnTo>
                      <a:pt x="343" y="20"/>
                    </a:lnTo>
                    <a:lnTo>
                      <a:pt x="354" y="23"/>
                    </a:lnTo>
                    <a:lnTo>
                      <a:pt x="366" y="26"/>
                    </a:lnTo>
                    <a:lnTo>
                      <a:pt x="377" y="29"/>
                    </a:lnTo>
                    <a:lnTo>
                      <a:pt x="389" y="32"/>
                    </a:lnTo>
                    <a:lnTo>
                      <a:pt x="400" y="35"/>
                    </a:lnTo>
                    <a:lnTo>
                      <a:pt x="411" y="40"/>
                    </a:lnTo>
                    <a:lnTo>
                      <a:pt x="422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" name="Freeform 93">
                <a:extLst>
                  <a:ext uri="{FF2B5EF4-FFF2-40B4-BE49-F238E27FC236}">
                    <a16:creationId xmlns:a16="http://schemas.microsoft.com/office/drawing/2014/main" id="{B340B7BF-4708-43AA-A22D-C82B4D0698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4" y="3071"/>
                <a:ext cx="65" cy="25"/>
              </a:xfrm>
              <a:custGeom>
                <a:avLst/>
                <a:gdLst>
                  <a:gd name="T0" fmla="*/ 173 w 173"/>
                  <a:gd name="T1" fmla="*/ 67 h 67"/>
                  <a:gd name="T2" fmla="*/ 0 w 173"/>
                  <a:gd name="T3" fmla="*/ 20 h 67"/>
                  <a:gd name="T4" fmla="*/ 8 w 173"/>
                  <a:gd name="T5" fmla="*/ 14 h 67"/>
                  <a:gd name="T6" fmla="*/ 16 w 173"/>
                  <a:gd name="T7" fmla="*/ 10 h 67"/>
                  <a:gd name="T8" fmla="*/ 25 w 173"/>
                  <a:gd name="T9" fmla="*/ 5 h 67"/>
                  <a:gd name="T10" fmla="*/ 34 w 173"/>
                  <a:gd name="T11" fmla="*/ 2 h 67"/>
                  <a:gd name="T12" fmla="*/ 43 w 173"/>
                  <a:gd name="T13" fmla="*/ 0 h 67"/>
                  <a:gd name="T14" fmla="*/ 54 w 173"/>
                  <a:gd name="T15" fmla="*/ 0 h 67"/>
                  <a:gd name="T16" fmla="*/ 63 w 173"/>
                  <a:gd name="T17" fmla="*/ 3 h 67"/>
                  <a:gd name="T18" fmla="*/ 73 w 173"/>
                  <a:gd name="T19" fmla="*/ 8 h 67"/>
                  <a:gd name="T20" fmla="*/ 84 w 173"/>
                  <a:gd name="T21" fmla="*/ 19 h 67"/>
                  <a:gd name="T22" fmla="*/ 96 w 173"/>
                  <a:gd name="T23" fmla="*/ 27 h 67"/>
                  <a:gd name="T24" fmla="*/ 110 w 173"/>
                  <a:gd name="T25" fmla="*/ 33 h 67"/>
                  <a:gd name="T26" fmla="*/ 124 w 173"/>
                  <a:gd name="T27" fmla="*/ 39 h 67"/>
                  <a:gd name="T28" fmla="*/ 139 w 173"/>
                  <a:gd name="T29" fmla="*/ 44 h 67"/>
                  <a:gd name="T30" fmla="*/ 152 w 173"/>
                  <a:gd name="T31" fmla="*/ 50 h 67"/>
                  <a:gd name="T32" fmla="*/ 164 w 173"/>
                  <a:gd name="T33" fmla="*/ 57 h 67"/>
                  <a:gd name="T34" fmla="*/ 173 w 173"/>
                  <a:gd name="T35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3" h="67">
                    <a:moveTo>
                      <a:pt x="173" y="67"/>
                    </a:moveTo>
                    <a:lnTo>
                      <a:pt x="0" y="20"/>
                    </a:lnTo>
                    <a:lnTo>
                      <a:pt x="8" y="14"/>
                    </a:lnTo>
                    <a:lnTo>
                      <a:pt x="16" y="10"/>
                    </a:lnTo>
                    <a:lnTo>
                      <a:pt x="25" y="5"/>
                    </a:lnTo>
                    <a:lnTo>
                      <a:pt x="34" y="2"/>
                    </a:lnTo>
                    <a:lnTo>
                      <a:pt x="43" y="0"/>
                    </a:lnTo>
                    <a:lnTo>
                      <a:pt x="54" y="0"/>
                    </a:lnTo>
                    <a:lnTo>
                      <a:pt x="63" y="3"/>
                    </a:lnTo>
                    <a:lnTo>
                      <a:pt x="73" y="8"/>
                    </a:lnTo>
                    <a:lnTo>
                      <a:pt x="84" y="19"/>
                    </a:lnTo>
                    <a:lnTo>
                      <a:pt x="96" y="27"/>
                    </a:lnTo>
                    <a:lnTo>
                      <a:pt x="110" y="33"/>
                    </a:lnTo>
                    <a:lnTo>
                      <a:pt x="124" y="39"/>
                    </a:lnTo>
                    <a:lnTo>
                      <a:pt x="139" y="44"/>
                    </a:lnTo>
                    <a:lnTo>
                      <a:pt x="152" y="50"/>
                    </a:lnTo>
                    <a:lnTo>
                      <a:pt x="164" y="57"/>
                    </a:lnTo>
                    <a:lnTo>
                      <a:pt x="173" y="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" name="Freeform 94">
                <a:extLst>
                  <a:ext uri="{FF2B5EF4-FFF2-40B4-BE49-F238E27FC236}">
                    <a16:creationId xmlns:a16="http://schemas.microsoft.com/office/drawing/2014/main" id="{FC55C9A0-465B-49A3-94ED-ACA5F50268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0" y="3080"/>
                <a:ext cx="39" cy="14"/>
              </a:xfrm>
              <a:custGeom>
                <a:avLst/>
                <a:gdLst>
                  <a:gd name="T0" fmla="*/ 103 w 103"/>
                  <a:gd name="T1" fmla="*/ 38 h 38"/>
                  <a:gd name="T2" fmla="*/ 0 w 103"/>
                  <a:gd name="T3" fmla="*/ 30 h 38"/>
                  <a:gd name="T4" fmla="*/ 6 w 103"/>
                  <a:gd name="T5" fmla="*/ 20 h 38"/>
                  <a:gd name="T6" fmla="*/ 17 w 103"/>
                  <a:gd name="T7" fmla="*/ 12 h 38"/>
                  <a:gd name="T8" fmla="*/ 31 w 103"/>
                  <a:gd name="T9" fmla="*/ 6 h 38"/>
                  <a:gd name="T10" fmla="*/ 45 w 103"/>
                  <a:gd name="T11" fmla="*/ 0 h 38"/>
                  <a:gd name="T12" fmla="*/ 52 w 103"/>
                  <a:gd name="T13" fmla="*/ 1 h 38"/>
                  <a:gd name="T14" fmla="*/ 62 w 103"/>
                  <a:gd name="T15" fmla="*/ 4 h 38"/>
                  <a:gd name="T16" fmla="*/ 71 w 103"/>
                  <a:gd name="T17" fmla="*/ 9 h 38"/>
                  <a:gd name="T18" fmla="*/ 79 w 103"/>
                  <a:gd name="T19" fmla="*/ 12 h 38"/>
                  <a:gd name="T20" fmla="*/ 86 w 103"/>
                  <a:gd name="T21" fmla="*/ 18 h 38"/>
                  <a:gd name="T22" fmla="*/ 94 w 103"/>
                  <a:gd name="T23" fmla="*/ 24 h 38"/>
                  <a:gd name="T24" fmla="*/ 100 w 103"/>
                  <a:gd name="T25" fmla="*/ 30 h 38"/>
                  <a:gd name="T26" fmla="*/ 103 w 103"/>
                  <a:gd name="T2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3" h="38">
                    <a:moveTo>
                      <a:pt x="103" y="38"/>
                    </a:moveTo>
                    <a:lnTo>
                      <a:pt x="0" y="30"/>
                    </a:lnTo>
                    <a:lnTo>
                      <a:pt x="6" y="20"/>
                    </a:lnTo>
                    <a:lnTo>
                      <a:pt x="17" y="12"/>
                    </a:lnTo>
                    <a:lnTo>
                      <a:pt x="31" y="6"/>
                    </a:lnTo>
                    <a:lnTo>
                      <a:pt x="45" y="0"/>
                    </a:lnTo>
                    <a:lnTo>
                      <a:pt x="52" y="1"/>
                    </a:lnTo>
                    <a:lnTo>
                      <a:pt x="62" y="4"/>
                    </a:lnTo>
                    <a:lnTo>
                      <a:pt x="71" y="9"/>
                    </a:lnTo>
                    <a:lnTo>
                      <a:pt x="79" y="12"/>
                    </a:lnTo>
                    <a:lnTo>
                      <a:pt x="86" y="18"/>
                    </a:lnTo>
                    <a:lnTo>
                      <a:pt x="94" y="24"/>
                    </a:lnTo>
                    <a:lnTo>
                      <a:pt x="100" y="30"/>
                    </a:lnTo>
                    <a:lnTo>
                      <a:pt x="103" y="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" name="Freeform 95">
                <a:extLst>
                  <a:ext uri="{FF2B5EF4-FFF2-40B4-BE49-F238E27FC236}">
                    <a16:creationId xmlns:a16="http://schemas.microsoft.com/office/drawing/2014/main" id="{07849BF4-4951-450F-B9F7-4920258E9D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2" y="3083"/>
                <a:ext cx="79" cy="17"/>
              </a:xfrm>
              <a:custGeom>
                <a:avLst/>
                <a:gdLst>
                  <a:gd name="T0" fmla="*/ 210 w 210"/>
                  <a:gd name="T1" fmla="*/ 34 h 43"/>
                  <a:gd name="T2" fmla="*/ 203 w 210"/>
                  <a:gd name="T3" fmla="*/ 40 h 43"/>
                  <a:gd name="T4" fmla="*/ 196 w 210"/>
                  <a:gd name="T5" fmla="*/ 40 h 43"/>
                  <a:gd name="T6" fmla="*/ 188 w 210"/>
                  <a:gd name="T7" fmla="*/ 37 h 43"/>
                  <a:gd name="T8" fmla="*/ 180 w 210"/>
                  <a:gd name="T9" fmla="*/ 32 h 43"/>
                  <a:gd name="T10" fmla="*/ 160 w 210"/>
                  <a:gd name="T11" fmla="*/ 35 h 43"/>
                  <a:gd name="T12" fmla="*/ 139 w 210"/>
                  <a:gd name="T13" fmla="*/ 38 h 43"/>
                  <a:gd name="T14" fmla="*/ 115 w 210"/>
                  <a:gd name="T15" fmla="*/ 41 h 43"/>
                  <a:gd name="T16" fmla="*/ 92 w 210"/>
                  <a:gd name="T17" fmla="*/ 43 h 43"/>
                  <a:gd name="T18" fmla="*/ 68 w 210"/>
                  <a:gd name="T19" fmla="*/ 43 h 43"/>
                  <a:gd name="T20" fmla="*/ 44 w 210"/>
                  <a:gd name="T21" fmla="*/ 43 h 43"/>
                  <a:gd name="T22" fmla="*/ 21 w 210"/>
                  <a:gd name="T23" fmla="*/ 40 h 43"/>
                  <a:gd name="T24" fmla="*/ 0 w 210"/>
                  <a:gd name="T25" fmla="*/ 37 h 43"/>
                  <a:gd name="T26" fmla="*/ 17 w 210"/>
                  <a:gd name="T27" fmla="*/ 32 h 43"/>
                  <a:gd name="T28" fmla="*/ 37 w 210"/>
                  <a:gd name="T29" fmla="*/ 29 h 43"/>
                  <a:gd name="T30" fmla="*/ 60 w 210"/>
                  <a:gd name="T31" fmla="*/ 26 h 43"/>
                  <a:gd name="T32" fmla="*/ 85 w 210"/>
                  <a:gd name="T33" fmla="*/ 23 h 43"/>
                  <a:gd name="T34" fmla="*/ 109 w 210"/>
                  <a:gd name="T35" fmla="*/ 20 h 43"/>
                  <a:gd name="T36" fmla="*/ 132 w 210"/>
                  <a:gd name="T37" fmla="*/ 15 h 43"/>
                  <a:gd name="T38" fmla="*/ 154 w 210"/>
                  <a:gd name="T39" fmla="*/ 9 h 43"/>
                  <a:gd name="T40" fmla="*/ 173 w 210"/>
                  <a:gd name="T41" fmla="*/ 0 h 43"/>
                  <a:gd name="T42" fmla="*/ 188 w 210"/>
                  <a:gd name="T43" fmla="*/ 4 h 43"/>
                  <a:gd name="T44" fmla="*/ 199 w 210"/>
                  <a:gd name="T45" fmla="*/ 12 h 43"/>
                  <a:gd name="T46" fmla="*/ 205 w 210"/>
                  <a:gd name="T47" fmla="*/ 21 h 43"/>
                  <a:gd name="T48" fmla="*/ 210 w 210"/>
                  <a:gd name="T49" fmla="*/ 3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0" h="43">
                    <a:moveTo>
                      <a:pt x="210" y="34"/>
                    </a:moveTo>
                    <a:lnTo>
                      <a:pt x="203" y="40"/>
                    </a:lnTo>
                    <a:lnTo>
                      <a:pt x="196" y="40"/>
                    </a:lnTo>
                    <a:lnTo>
                      <a:pt x="188" y="37"/>
                    </a:lnTo>
                    <a:lnTo>
                      <a:pt x="180" y="32"/>
                    </a:lnTo>
                    <a:lnTo>
                      <a:pt x="160" y="35"/>
                    </a:lnTo>
                    <a:lnTo>
                      <a:pt x="139" y="38"/>
                    </a:lnTo>
                    <a:lnTo>
                      <a:pt x="115" y="41"/>
                    </a:lnTo>
                    <a:lnTo>
                      <a:pt x="92" y="43"/>
                    </a:lnTo>
                    <a:lnTo>
                      <a:pt x="68" y="43"/>
                    </a:lnTo>
                    <a:lnTo>
                      <a:pt x="44" y="43"/>
                    </a:lnTo>
                    <a:lnTo>
                      <a:pt x="21" y="40"/>
                    </a:lnTo>
                    <a:lnTo>
                      <a:pt x="0" y="37"/>
                    </a:lnTo>
                    <a:lnTo>
                      <a:pt x="17" y="32"/>
                    </a:lnTo>
                    <a:lnTo>
                      <a:pt x="37" y="29"/>
                    </a:lnTo>
                    <a:lnTo>
                      <a:pt x="60" y="26"/>
                    </a:lnTo>
                    <a:lnTo>
                      <a:pt x="85" y="23"/>
                    </a:lnTo>
                    <a:lnTo>
                      <a:pt x="109" y="20"/>
                    </a:lnTo>
                    <a:lnTo>
                      <a:pt x="132" y="15"/>
                    </a:lnTo>
                    <a:lnTo>
                      <a:pt x="154" y="9"/>
                    </a:lnTo>
                    <a:lnTo>
                      <a:pt x="173" y="0"/>
                    </a:lnTo>
                    <a:lnTo>
                      <a:pt x="188" y="4"/>
                    </a:lnTo>
                    <a:lnTo>
                      <a:pt x="199" y="12"/>
                    </a:lnTo>
                    <a:lnTo>
                      <a:pt x="205" y="21"/>
                    </a:lnTo>
                    <a:lnTo>
                      <a:pt x="210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" name="Freeform 96">
                <a:extLst>
                  <a:ext uri="{FF2B5EF4-FFF2-40B4-BE49-F238E27FC236}">
                    <a16:creationId xmlns:a16="http://schemas.microsoft.com/office/drawing/2014/main" id="{4935FB60-1038-4060-962C-4F7564F8FD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7" y="3091"/>
                <a:ext cx="15" cy="3"/>
              </a:xfrm>
              <a:custGeom>
                <a:avLst/>
                <a:gdLst>
                  <a:gd name="T0" fmla="*/ 41 w 41"/>
                  <a:gd name="T1" fmla="*/ 6 h 6"/>
                  <a:gd name="T2" fmla="*/ 0 w 41"/>
                  <a:gd name="T3" fmla="*/ 6 h 6"/>
                  <a:gd name="T4" fmla="*/ 0 w 41"/>
                  <a:gd name="T5" fmla="*/ 0 h 6"/>
                  <a:gd name="T6" fmla="*/ 8 w 41"/>
                  <a:gd name="T7" fmla="*/ 3 h 6"/>
                  <a:gd name="T8" fmla="*/ 19 w 41"/>
                  <a:gd name="T9" fmla="*/ 4 h 6"/>
                  <a:gd name="T10" fmla="*/ 30 w 41"/>
                  <a:gd name="T11" fmla="*/ 4 h 6"/>
                  <a:gd name="T12" fmla="*/ 41 w 41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6">
                    <a:moveTo>
                      <a:pt x="41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19" y="4"/>
                    </a:lnTo>
                    <a:lnTo>
                      <a:pt x="30" y="4"/>
                    </a:lnTo>
                    <a:lnTo>
                      <a:pt x="41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" name="Freeform 97">
                <a:extLst>
                  <a:ext uri="{FF2B5EF4-FFF2-40B4-BE49-F238E27FC236}">
                    <a16:creationId xmlns:a16="http://schemas.microsoft.com/office/drawing/2014/main" id="{D0837B6F-3E75-4AD2-A911-4AE6BCD8B5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3091"/>
                <a:ext cx="16" cy="6"/>
              </a:xfrm>
              <a:custGeom>
                <a:avLst/>
                <a:gdLst>
                  <a:gd name="T0" fmla="*/ 0 w 42"/>
                  <a:gd name="T1" fmla="*/ 11 h 16"/>
                  <a:gd name="T2" fmla="*/ 0 w 42"/>
                  <a:gd name="T3" fmla="*/ 0 h 16"/>
                  <a:gd name="T4" fmla="*/ 42 w 42"/>
                  <a:gd name="T5" fmla="*/ 16 h 16"/>
                  <a:gd name="T6" fmla="*/ 0 w 42"/>
                  <a:gd name="T7" fmla="*/ 1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6">
                    <a:moveTo>
                      <a:pt x="0" y="11"/>
                    </a:moveTo>
                    <a:lnTo>
                      <a:pt x="0" y="0"/>
                    </a:lnTo>
                    <a:lnTo>
                      <a:pt x="42" y="16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7394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>
            <a:extLst>
              <a:ext uri="{FF2B5EF4-FFF2-40B4-BE49-F238E27FC236}">
                <a16:creationId xmlns:a16="http://schemas.microsoft.com/office/drawing/2014/main" id="{2C058CED-EF3D-40DC-A6F3-06413BF2A2D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395288" y="1484785"/>
            <a:ext cx="8353425" cy="4247678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en-GB" alt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None/>
              <a:defRPr/>
            </a:pPr>
            <a:endParaRPr lang="en-GB" alt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FontTx/>
              <a:buNone/>
              <a:defRPr/>
            </a:pPr>
            <a:r>
              <a:rPr lang="en-US" altLang="fr-FR" sz="4400" dirty="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  <a:p>
            <a:pPr marL="0" indent="0" algn="ctr">
              <a:buFontTx/>
              <a:buNone/>
              <a:defRPr/>
            </a:pPr>
            <a:r>
              <a:rPr lang="en-US" altLang="fr-FR" sz="4400" dirty="0">
                <a:latin typeface="Arial" panose="020B0604020202020204" pitchFamily="34" charset="0"/>
                <a:cs typeface="Arial" panose="020B0604020202020204" pitchFamily="34" charset="0"/>
              </a:rPr>
              <a:t>and thank you to our hosts ING</a:t>
            </a:r>
          </a:p>
          <a:p>
            <a:pPr marL="0" indent="0" algn="ctr">
              <a:buFontTx/>
              <a:buNone/>
              <a:defRPr/>
            </a:pPr>
            <a:endParaRPr lang="en-US" altLang="fr-FR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  <a:defRPr/>
            </a:pPr>
            <a:r>
              <a:rPr lang="en-CA" altLang="fr-FR" sz="3200" b="1" dirty="0">
                <a:latin typeface="Arial "/>
              </a:rPr>
              <a:t>Visit our website for more info: </a:t>
            </a:r>
            <a:r>
              <a:rPr lang="en-CA" altLang="fr-FR" sz="3200" b="1" dirty="0" err="1">
                <a:latin typeface="Arial "/>
                <a:hlinkClick r:id="rId2"/>
              </a:rPr>
              <a:t>www:faib.org</a:t>
            </a:r>
            <a:endParaRPr lang="fr-BE" altLang="fr-FR" sz="3200" b="1" dirty="0">
              <a:latin typeface="Arial "/>
            </a:endParaRPr>
          </a:p>
          <a:p>
            <a:pPr marL="0" indent="0" algn="ctr">
              <a:buFontTx/>
              <a:buNone/>
              <a:defRPr/>
            </a:pPr>
            <a:r>
              <a:rPr lang="en-US" altLang="fr-F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defRPr/>
            </a:pPr>
            <a:endParaRPr lang="en-GB" alt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GB" alt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79" name="Footer Placeholder 4">
            <a:extLst>
              <a:ext uri="{FF2B5EF4-FFF2-40B4-BE49-F238E27FC236}">
                <a16:creationId xmlns:a16="http://schemas.microsoft.com/office/drawing/2014/main" id="{72E4D17B-337A-4351-85A5-F04B429BB097}"/>
              </a:ext>
            </a:extLst>
          </p:cNvPr>
          <p:cNvSpPr txBox="1">
            <a:spLocks noGrp="1"/>
          </p:cNvSpPr>
          <p:nvPr/>
        </p:nvSpPr>
        <p:spPr bwMode="auto">
          <a:xfrm>
            <a:off x="684213" y="6237288"/>
            <a:ext cx="74898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fr-FR" sz="1400" b="1">
                <a:solidFill>
                  <a:schemeClr val="hlink"/>
                </a:solidFill>
                <a:latin typeface="Arial" panose="020B0604020202020204" pitchFamily="34" charset="0"/>
              </a:rPr>
              <a:t>Federation of European &amp; international associations based in Belgium</a:t>
            </a:r>
          </a:p>
        </p:txBody>
      </p:sp>
      <p:sp>
        <p:nvSpPr>
          <p:cNvPr id="24580" name="Slide Number Placeholder 5">
            <a:extLst>
              <a:ext uri="{FF2B5EF4-FFF2-40B4-BE49-F238E27FC236}">
                <a16:creationId xmlns:a16="http://schemas.microsoft.com/office/drawing/2014/main" id="{33AAD257-0D49-44A8-BBEF-34220A59556A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3EEEA3C-A8FC-4C88-8494-73680D8F4FC0}" type="slidenum">
              <a:rPr lang="en-GB" altLang="fr-FR" sz="1400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GB" altLang="fr-FR" sz="1400">
              <a:latin typeface="Arial" panose="020B0604020202020204" pitchFamily="34" charset="0"/>
            </a:endParaRPr>
          </a:p>
        </p:txBody>
      </p:sp>
      <p:pic>
        <p:nvPicPr>
          <p:cNvPr id="24581" name="Picture 7">
            <a:extLst>
              <a:ext uri="{FF2B5EF4-FFF2-40B4-BE49-F238E27FC236}">
                <a16:creationId xmlns:a16="http://schemas.microsoft.com/office/drawing/2014/main" id="{97E101B1-1CB7-49AD-8556-A7073C174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0350"/>
            <a:ext cx="2700337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17970</TotalTime>
  <Words>828</Words>
  <Application>Microsoft Office PowerPoint</Application>
  <PresentationFormat>On-screen Show (4:3)</PresentationFormat>
  <Paragraphs>80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Times New Roman</vt:lpstr>
      <vt:lpstr>Arial </vt:lpstr>
      <vt:lpstr>Arial Unicode MS</vt:lpstr>
      <vt:lpstr>Wingdings</vt:lpstr>
      <vt:lpstr>Default Design</vt:lpstr>
      <vt:lpstr>PowerPoint Presentation</vt:lpstr>
      <vt:lpstr>FAIB </vt:lpstr>
      <vt:lpstr>FAIB ON THE GROUND… </vt:lpstr>
      <vt:lpstr>WHY A “BANKING GUIDE” ? </vt:lpstr>
      <vt:lpstr>MAIN ISSUES IN THE GUIDE:  TO START…</vt:lpstr>
      <vt:lpstr>MAIN ISSUES IN THE GUIDE: REGULATORY REQUIREMENTS</vt:lpstr>
      <vt:lpstr>CONCLUSIONS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 Sub-Committee Meeting</dc:title>
  <dc:creator>x x</dc:creator>
  <cp:lastModifiedBy>Adrian Harris - FAIB</cp:lastModifiedBy>
  <cp:revision>642</cp:revision>
  <cp:lastPrinted>2017-11-09T08:23:46Z</cp:lastPrinted>
  <dcterms:created xsi:type="dcterms:W3CDTF">2001-10-24T11:04:44Z</dcterms:created>
  <dcterms:modified xsi:type="dcterms:W3CDTF">2018-11-27T08:15:24Z</dcterms:modified>
</cp:coreProperties>
</file>