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8" r:id="rId6"/>
    <p:sldId id="260" r:id="rId7"/>
    <p:sldId id="351" r:id="rId8"/>
    <p:sldId id="261" r:id="rId9"/>
    <p:sldId id="333" r:id="rId10"/>
    <p:sldId id="331" r:id="rId11"/>
    <p:sldId id="334" r:id="rId12"/>
    <p:sldId id="348" r:id="rId13"/>
    <p:sldId id="355" r:id="rId14"/>
    <p:sldId id="356" r:id="rId15"/>
    <p:sldId id="352" r:id="rId16"/>
    <p:sldId id="325" r:id="rId17"/>
    <p:sldId id="335" r:id="rId18"/>
    <p:sldId id="321" r:id="rId19"/>
    <p:sldId id="350" r:id="rId20"/>
    <p:sldId id="336" r:id="rId21"/>
    <p:sldId id="322" r:id="rId22"/>
    <p:sldId id="343" r:id="rId23"/>
    <p:sldId id="346" r:id="rId24"/>
    <p:sldId id="327" r:id="rId25"/>
    <p:sldId id="326" r:id="rId26"/>
    <p:sldId id="338" r:id="rId27"/>
    <p:sldId id="349" r:id="rId28"/>
    <p:sldId id="328" r:id="rId29"/>
    <p:sldId id="340" r:id="rId30"/>
    <p:sldId id="357" r:id="rId31"/>
    <p:sldId id="318" r:id="rId32"/>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AFABAB"/>
    <a:srgbClr val="FFFFFF"/>
    <a:srgbClr val="B3BFC1"/>
    <a:srgbClr val="4B5A5D"/>
    <a:srgbClr val="293133"/>
    <a:srgbClr val="FF6600"/>
    <a:srgbClr val="FF0000"/>
    <a:srgbClr val="7E93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76C5CF-F221-46E2-B0D5-E793217BFB0E}" v="340" dt="2023-04-17T18:41:53.334"/>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257" autoAdjust="0"/>
    <p:restoredTop sz="94660"/>
  </p:normalViewPr>
  <p:slideViewPr>
    <p:cSldViewPr snapToGrid="0">
      <p:cViewPr varScale="1">
        <p:scale>
          <a:sx n="107" d="100"/>
          <a:sy n="107" d="100"/>
        </p:scale>
        <p:origin x="23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3A0A06-BDC5-3BD4-D32E-03B69B645026}"/>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1D660D80-720D-CEDA-D4A4-DF0D812F54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15DED1E3-6FAF-1155-D396-1AEB4BD72498}"/>
              </a:ext>
            </a:extLst>
          </p:cNvPr>
          <p:cNvSpPr>
            <a:spLocks noGrp="1"/>
          </p:cNvSpPr>
          <p:nvPr>
            <p:ph type="dt" sz="half" idx="10"/>
          </p:nvPr>
        </p:nvSpPr>
        <p:spPr/>
        <p:txBody>
          <a:bodyPr/>
          <a:lstStyle/>
          <a:p>
            <a:fld id="{1FB95F81-BDF3-43B9-A0C9-851DE64FBCF3}" type="datetimeFigureOut">
              <a:rPr lang="nl-BE" smtClean="0"/>
              <a:t>20/04/2023</a:t>
            </a:fld>
            <a:endParaRPr lang="nl-BE"/>
          </a:p>
        </p:txBody>
      </p:sp>
      <p:sp>
        <p:nvSpPr>
          <p:cNvPr id="5" name="Tijdelijke aanduiding voor voettekst 4">
            <a:extLst>
              <a:ext uri="{FF2B5EF4-FFF2-40B4-BE49-F238E27FC236}">
                <a16:creationId xmlns:a16="http://schemas.microsoft.com/office/drawing/2014/main" id="{983B4717-2F09-D1EA-4E1C-D9FE55EDBE28}"/>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A43FC4EE-E413-7A43-DDDF-F2DE7BCCCCA6}"/>
              </a:ext>
            </a:extLst>
          </p:cNvPr>
          <p:cNvSpPr>
            <a:spLocks noGrp="1"/>
          </p:cNvSpPr>
          <p:nvPr>
            <p:ph type="sldNum" sz="quarter" idx="12"/>
          </p:nvPr>
        </p:nvSpPr>
        <p:spPr/>
        <p:txBody>
          <a:bodyPr/>
          <a:lstStyle/>
          <a:p>
            <a:fld id="{B906FC40-10BC-4D9C-A061-50819539F5F1}" type="slidenum">
              <a:rPr lang="nl-BE" smtClean="0"/>
              <a:t>‹N°›</a:t>
            </a:fld>
            <a:endParaRPr lang="nl-BE"/>
          </a:p>
        </p:txBody>
      </p:sp>
      <p:pic>
        <p:nvPicPr>
          <p:cNvPr id="7" name="Afbeelding 13">
            <a:extLst>
              <a:ext uri="{FF2B5EF4-FFF2-40B4-BE49-F238E27FC236}">
                <a16:creationId xmlns:a16="http://schemas.microsoft.com/office/drawing/2014/main" id="{D68AABA9-28B3-408A-B1E9-46ED9C302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9468439" y="-9728"/>
            <a:ext cx="2733285" cy="2762656"/>
          </a:xfrm>
          <a:prstGeom prst="rect">
            <a:avLst/>
          </a:prstGeom>
        </p:spPr>
      </p:pic>
    </p:spTree>
    <p:extLst>
      <p:ext uri="{BB962C8B-B14F-4D97-AF65-F5344CB8AC3E}">
        <p14:creationId xmlns:p14="http://schemas.microsoft.com/office/powerpoint/2010/main" val="1349062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EEBECF-2390-A93D-9643-C02F9871AE42}"/>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DF8E531D-A567-0D57-143C-BE638DC87B62}"/>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C4174117-BA75-5EFF-AEF0-6E6A2D6BB1FB}"/>
              </a:ext>
            </a:extLst>
          </p:cNvPr>
          <p:cNvSpPr>
            <a:spLocks noGrp="1"/>
          </p:cNvSpPr>
          <p:nvPr>
            <p:ph type="dt" sz="half" idx="10"/>
          </p:nvPr>
        </p:nvSpPr>
        <p:spPr/>
        <p:txBody>
          <a:bodyPr/>
          <a:lstStyle/>
          <a:p>
            <a:fld id="{1FB95F81-BDF3-43B9-A0C9-851DE64FBCF3}" type="datetimeFigureOut">
              <a:rPr lang="nl-BE" smtClean="0"/>
              <a:t>20/04/2023</a:t>
            </a:fld>
            <a:endParaRPr lang="nl-BE"/>
          </a:p>
        </p:txBody>
      </p:sp>
      <p:sp>
        <p:nvSpPr>
          <p:cNvPr id="5" name="Tijdelijke aanduiding voor voettekst 4">
            <a:extLst>
              <a:ext uri="{FF2B5EF4-FFF2-40B4-BE49-F238E27FC236}">
                <a16:creationId xmlns:a16="http://schemas.microsoft.com/office/drawing/2014/main" id="{E8CCD0D6-EACF-A24F-C216-D338C1F9085C}"/>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382B52B3-DA5A-B7F9-3A2E-2C5E20543361}"/>
              </a:ext>
            </a:extLst>
          </p:cNvPr>
          <p:cNvSpPr>
            <a:spLocks noGrp="1"/>
          </p:cNvSpPr>
          <p:nvPr>
            <p:ph type="sldNum" sz="quarter" idx="12"/>
          </p:nvPr>
        </p:nvSpPr>
        <p:spPr/>
        <p:txBody>
          <a:bodyPr/>
          <a:lstStyle/>
          <a:p>
            <a:fld id="{B906FC40-10BC-4D9C-A061-50819539F5F1}" type="slidenum">
              <a:rPr lang="nl-BE" smtClean="0"/>
              <a:t>‹N°›</a:t>
            </a:fld>
            <a:endParaRPr lang="nl-BE"/>
          </a:p>
        </p:txBody>
      </p:sp>
      <p:sp>
        <p:nvSpPr>
          <p:cNvPr id="7" name="Rechthoek 6">
            <a:extLst>
              <a:ext uri="{FF2B5EF4-FFF2-40B4-BE49-F238E27FC236}">
                <a16:creationId xmlns:a16="http://schemas.microsoft.com/office/drawing/2014/main" id="{60F8BC3D-D0E0-94F2-B3BD-8182219B3D19}"/>
              </a:ext>
            </a:extLst>
          </p:cNvPr>
          <p:cNvSpPr/>
          <p:nvPr userDrawn="1"/>
        </p:nvSpPr>
        <p:spPr>
          <a:xfrm>
            <a:off x="-2" y="6304406"/>
            <a:ext cx="12192000" cy="553594"/>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9" name="Afbeelding 13" descr="Afbeelding met tekst, teken&#10;&#10;Automatisch gegenereerde beschrijving">
            <a:extLst>
              <a:ext uri="{FF2B5EF4-FFF2-40B4-BE49-F238E27FC236}">
                <a16:creationId xmlns:a16="http://schemas.microsoft.com/office/drawing/2014/main" id="{182D0C0C-DCB1-4FC7-8414-87F1743B1C9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71036" y="6420348"/>
            <a:ext cx="1334327" cy="369390"/>
          </a:xfrm>
          <a:prstGeom prst="rect">
            <a:avLst/>
          </a:prstGeom>
          <a:noFill/>
          <a:ln>
            <a:noFill/>
          </a:ln>
          <a:effectLst/>
        </p:spPr>
      </p:pic>
      <p:pic>
        <p:nvPicPr>
          <p:cNvPr id="10" name="Afbeelding 12">
            <a:extLst>
              <a:ext uri="{FF2B5EF4-FFF2-40B4-BE49-F238E27FC236}">
                <a16:creationId xmlns:a16="http://schemas.microsoft.com/office/drawing/2014/main" id="{2C973A49-6028-42B7-9D0C-08FF35A1DAD2}"/>
              </a:ext>
            </a:extLst>
          </p:cNvPr>
          <p:cNvPicPr>
            <a:picLocks noChangeAspect="1"/>
          </p:cNvPicPr>
          <p:nvPr userDrawn="1"/>
        </p:nvPicPr>
        <p:blipFill>
          <a:blip r:embed="rId3"/>
          <a:stretch>
            <a:fillRect/>
          </a:stretch>
        </p:blipFill>
        <p:spPr>
          <a:xfrm>
            <a:off x="1750979" y="6357775"/>
            <a:ext cx="592586" cy="445936"/>
          </a:xfrm>
          <a:prstGeom prst="rect">
            <a:avLst/>
          </a:prstGeom>
          <a:effectLst/>
        </p:spPr>
      </p:pic>
      <p:pic>
        <p:nvPicPr>
          <p:cNvPr id="11" name="Picture 2" descr="i-HEB Experts - Comptables - Conseils Fiscaux à Bruxelles">
            <a:extLst>
              <a:ext uri="{FF2B5EF4-FFF2-40B4-BE49-F238E27FC236}">
                <a16:creationId xmlns:a16="http://schemas.microsoft.com/office/drawing/2014/main" id="{9BB12DB9-F2D2-44B0-AAD1-CDBE93666543}"/>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006139" y="6266125"/>
            <a:ext cx="939428" cy="66229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2" name="Afbeelding 13">
            <a:extLst>
              <a:ext uri="{FF2B5EF4-FFF2-40B4-BE49-F238E27FC236}">
                <a16:creationId xmlns:a16="http://schemas.microsoft.com/office/drawing/2014/main" id="{224CA1E2-4C85-4371-BDD4-96F51FA6432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flipH="1">
            <a:off x="11106051" y="-9728"/>
            <a:ext cx="1095675" cy="1107449"/>
          </a:xfrm>
          <a:prstGeom prst="rect">
            <a:avLst/>
          </a:prstGeom>
        </p:spPr>
      </p:pic>
    </p:spTree>
    <p:extLst>
      <p:ext uri="{BB962C8B-B14F-4D97-AF65-F5344CB8AC3E}">
        <p14:creationId xmlns:p14="http://schemas.microsoft.com/office/powerpoint/2010/main" val="597669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9FC2EB-FC4D-B5B6-8739-C9B5835C13DD}"/>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3BD1470D-1A61-D41C-E745-FF4F006990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9AFFE813-0711-E598-6A8F-16D30070D956}"/>
              </a:ext>
            </a:extLst>
          </p:cNvPr>
          <p:cNvSpPr>
            <a:spLocks noGrp="1"/>
          </p:cNvSpPr>
          <p:nvPr>
            <p:ph type="dt" sz="half" idx="10"/>
          </p:nvPr>
        </p:nvSpPr>
        <p:spPr/>
        <p:txBody>
          <a:bodyPr/>
          <a:lstStyle/>
          <a:p>
            <a:fld id="{1FB95F81-BDF3-43B9-A0C9-851DE64FBCF3}" type="datetimeFigureOut">
              <a:rPr lang="nl-BE" smtClean="0"/>
              <a:t>20/04/2023</a:t>
            </a:fld>
            <a:endParaRPr lang="nl-BE"/>
          </a:p>
        </p:txBody>
      </p:sp>
      <p:sp>
        <p:nvSpPr>
          <p:cNvPr id="5" name="Tijdelijke aanduiding voor voettekst 4">
            <a:extLst>
              <a:ext uri="{FF2B5EF4-FFF2-40B4-BE49-F238E27FC236}">
                <a16:creationId xmlns:a16="http://schemas.microsoft.com/office/drawing/2014/main" id="{7989788C-DFF7-C6A6-5C4E-0B1EAA1C23DB}"/>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BB3C9D41-73C3-D37D-5864-6C39A87C3551}"/>
              </a:ext>
            </a:extLst>
          </p:cNvPr>
          <p:cNvSpPr>
            <a:spLocks noGrp="1"/>
          </p:cNvSpPr>
          <p:nvPr>
            <p:ph type="sldNum" sz="quarter" idx="12"/>
          </p:nvPr>
        </p:nvSpPr>
        <p:spPr/>
        <p:txBody>
          <a:bodyPr/>
          <a:lstStyle/>
          <a:p>
            <a:fld id="{B906FC40-10BC-4D9C-A061-50819539F5F1}" type="slidenum">
              <a:rPr lang="nl-BE" smtClean="0"/>
              <a:t>‹N°›</a:t>
            </a:fld>
            <a:endParaRPr lang="nl-BE"/>
          </a:p>
        </p:txBody>
      </p:sp>
    </p:spTree>
    <p:extLst>
      <p:ext uri="{BB962C8B-B14F-4D97-AF65-F5344CB8AC3E}">
        <p14:creationId xmlns:p14="http://schemas.microsoft.com/office/powerpoint/2010/main" val="3829844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743F9A-4454-DF23-249B-C7E076F1F0EB}"/>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4426A8B4-3896-3AFC-AAAD-FC0FA9B7C922}"/>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2A3F5EE3-C154-A038-384B-2D7EA86D5A22}"/>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A380D34B-1A4F-5F09-BB54-F48C8FE54B0E}"/>
              </a:ext>
            </a:extLst>
          </p:cNvPr>
          <p:cNvSpPr>
            <a:spLocks noGrp="1"/>
          </p:cNvSpPr>
          <p:nvPr>
            <p:ph type="dt" sz="half" idx="10"/>
          </p:nvPr>
        </p:nvSpPr>
        <p:spPr/>
        <p:txBody>
          <a:bodyPr/>
          <a:lstStyle/>
          <a:p>
            <a:fld id="{1FB95F81-BDF3-43B9-A0C9-851DE64FBCF3}" type="datetimeFigureOut">
              <a:rPr lang="nl-BE" smtClean="0"/>
              <a:t>20/04/2023</a:t>
            </a:fld>
            <a:endParaRPr lang="nl-BE"/>
          </a:p>
        </p:txBody>
      </p:sp>
      <p:sp>
        <p:nvSpPr>
          <p:cNvPr id="6" name="Tijdelijke aanduiding voor voettekst 5">
            <a:extLst>
              <a:ext uri="{FF2B5EF4-FFF2-40B4-BE49-F238E27FC236}">
                <a16:creationId xmlns:a16="http://schemas.microsoft.com/office/drawing/2014/main" id="{80BE7DC8-5BE0-8BBD-BBED-091199FDAD7D}"/>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E7B77F8E-6CCF-0807-3253-7A2C9F083A85}"/>
              </a:ext>
            </a:extLst>
          </p:cNvPr>
          <p:cNvSpPr>
            <a:spLocks noGrp="1"/>
          </p:cNvSpPr>
          <p:nvPr>
            <p:ph type="sldNum" sz="quarter" idx="12"/>
          </p:nvPr>
        </p:nvSpPr>
        <p:spPr/>
        <p:txBody>
          <a:bodyPr/>
          <a:lstStyle/>
          <a:p>
            <a:fld id="{B906FC40-10BC-4D9C-A061-50819539F5F1}" type="slidenum">
              <a:rPr lang="nl-BE" smtClean="0"/>
              <a:t>‹N°›</a:t>
            </a:fld>
            <a:endParaRPr lang="nl-BE"/>
          </a:p>
        </p:txBody>
      </p:sp>
    </p:spTree>
    <p:extLst>
      <p:ext uri="{BB962C8B-B14F-4D97-AF65-F5344CB8AC3E}">
        <p14:creationId xmlns:p14="http://schemas.microsoft.com/office/powerpoint/2010/main" val="3734682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9C2297-35FF-7E64-4D7E-854EE0B06E81}"/>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A908D0BE-2B6D-13E3-9A6F-7E6CB58B8F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AD51D2E7-3B74-6081-A6B2-F75234139038}"/>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90121E3C-A406-E580-B45B-77E89AD8F3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1C12E7C2-E0B7-2F14-0701-A873096EF365}"/>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358A5CE6-FB7A-370A-FE15-20E00BA35B59}"/>
              </a:ext>
            </a:extLst>
          </p:cNvPr>
          <p:cNvSpPr>
            <a:spLocks noGrp="1"/>
          </p:cNvSpPr>
          <p:nvPr>
            <p:ph type="dt" sz="half" idx="10"/>
          </p:nvPr>
        </p:nvSpPr>
        <p:spPr/>
        <p:txBody>
          <a:bodyPr/>
          <a:lstStyle/>
          <a:p>
            <a:fld id="{1FB95F81-BDF3-43B9-A0C9-851DE64FBCF3}" type="datetimeFigureOut">
              <a:rPr lang="nl-BE" smtClean="0"/>
              <a:t>20/04/2023</a:t>
            </a:fld>
            <a:endParaRPr lang="nl-BE"/>
          </a:p>
        </p:txBody>
      </p:sp>
      <p:sp>
        <p:nvSpPr>
          <p:cNvPr id="8" name="Tijdelijke aanduiding voor voettekst 7">
            <a:extLst>
              <a:ext uri="{FF2B5EF4-FFF2-40B4-BE49-F238E27FC236}">
                <a16:creationId xmlns:a16="http://schemas.microsoft.com/office/drawing/2014/main" id="{F787174C-FFF5-56FF-02DB-8DD7AC454BE9}"/>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5CCE911D-27DF-8AFC-77FE-27947D2C76E6}"/>
              </a:ext>
            </a:extLst>
          </p:cNvPr>
          <p:cNvSpPr>
            <a:spLocks noGrp="1"/>
          </p:cNvSpPr>
          <p:nvPr>
            <p:ph type="sldNum" sz="quarter" idx="12"/>
          </p:nvPr>
        </p:nvSpPr>
        <p:spPr/>
        <p:txBody>
          <a:bodyPr/>
          <a:lstStyle/>
          <a:p>
            <a:fld id="{B906FC40-10BC-4D9C-A061-50819539F5F1}" type="slidenum">
              <a:rPr lang="nl-BE" smtClean="0"/>
              <a:t>‹N°›</a:t>
            </a:fld>
            <a:endParaRPr lang="nl-BE"/>
          </a:p>
        </p:txBody>
      </p:sp>
    </p:spTree>
    <p:extLst>
      <p:ext uri="{BB962C8B-B14F-4D97-AF65-F5344CB8AC3E}">
        <p14:creationId xmlns:p14="http://schemas.microsoft.com/office/powerpoint/2010/main" val="1189818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1818E9-EBE9-6783-E30F-8499E0300877}"/>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160BB1E8-1635-6CAD-4FAB-6C64D05E6E13}"/>
              </a:ext>
            </a:extLst>
          </p:cNvPr>
          <p:cNvSpPr>
            <a:spLocks noGrp="1"/>
          </p:cNvSpPr>
          <p:nvPr>
            <p:ph type="dt" sz="half" idx="10"/>
          </p:nvPr>
        </p:nvSpPr>
        <p:spPr/>
        <p:txBody>
          <a:bodyPr/>
          <a:lstStyle/>
          <a:p>
            <a:fld id="{1FB95F81-BDF3-43B9-A0C9-851DE64FBCF3}" type="datetimeFigureOut">
              <a:rPr lang="nl-BE" smtClean="0"/>
              <a:t>20/04/2023</a:t>
            </a:fld>
            <a:endParaRPr lang="nl-BE"/>
          </a:p>
        </p:txBody>
      </p:sp>
      <p:sp>
        <p:nvSpPr>
          <p:cNvPr id="4" name="Tijdelijke aanduiding voor voettekst 3">
            <a:extLst>
              <a:ext uri="{FF2B5EF4-FFF2-40B4-BE49-F238E27FC236}">
                <a16:creationId xmlns:a16="http://schemas.microsoft.com/office/drawing/2014/main" id="{4A4554E1-6F95-D718-F133-6D3B92E3D271}"/>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5D555A08-DC32-0414-123C-F28B87ED7AAD}"/>
              </a:ext>
            </a:extLst>
          </p:cNvPr>
          <p:cNvSpPr>
            <a:spLocks noGrp="1"/>
          </p:cNvSpPr>
          <p:nvPr>
            <p:ph type="sldNum" sz="quarter" idx="12"/>
          </p:nvPr>
        </p:nvSpPr>
        <p:spPr/>
        <p:txBody>
          <a:bodyPr/>
          <a:lstStyle/>
          <a:p>
            <a:fld id="{B906FC40-10BC-4D9C-A061-50819539F5F1}" type="slidenum">
              <a:rPr lang="nl-BE" smtClean="0"/>
              <a:t>‹N°›</a:t>
            </a:fld>
            <a:endParaRPr lang="nl-BE"/>
          </a:p>
        </p:txBody>
      </p:sp>
    </p:spTree>
    <p:extLst>
      <p:ext uri="{BB962C8B-B14F-4D97-AF65-F5344CB8AC3E}">
        <p14:creationId xmlns:p14="http://schemas.microsoft.com/office/powerpoint/2010/main" val="877058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3C18CAB6-B5D2-363A-2CAF-84D26F4DF7CB}"/>
              </a:ext>
            </a:extLst>
          </p:cNvPr>
          <p:cNvSpPr>
            <a:spLocks noGrp="1"/>
          </p:cNvSpPr>
          <p:nvPr>
            <p:ph type="dt" sz="half" idx="10"/>
          </p:nvPr>
        </p:nvSpPr>
        <p:spPr/>
        <p:txBody>
          <a:bodyPr/>
          <a:lstStyle/>
          <a:p>
            <a:fld id="{1FB95F81-BDF3-43B9-A0C9-851DE64FBCF3}" type="datetimeFigureOut">
              <a:rPr lang="nl-BE" smtClean="0"/>
              <a:t>20/04/2023</a:t>
            </a:fld>
            <a:endParaRPr lang="nl-BE"/>
          </a:p>
        </p:txBody>
      </p:sp>
      <p:sp>
        <p:nvSpPr>
          <p:cNvPr id="3" name="Tijdelijke aanduiding voor voettekst 2">
            <a:extLst>
              <a:ext uri="{FF2B5EF4-FFF2-40B4-BE49-F238E27FC236}">
                <a16:creationId xmlns:a16="http://schemas.microsoft.com/office/drawing/2014/main" id="{1E10579D-92A8-6099-7307-4ED1806FA0EC}"/>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82D7B313-BE96-3188-1214-5878EA583453}"/>
              </a:ext>
            </a:extLst>
          </p:cNvPr>
          <p:cNvSpPr>
            <a:spLocks noGrp="1"/>
          </p:cNvSpPr>
          <p:nvPr>
            <p:ph type="sldNum" sz="quarter" idx="12"/>
          </p:nvPr>
        </p:nvSpPr>
        <p:spPr/>
        <p:txBody>
          <a:bodyPr/>
          <a:lstStyle/>
          <a:p>
            <a:fld id="{B906FC40-10BC-4D9C-A061-50819539F5F1}" type="slidenum">
              <a:rPr lang="nl-BE" smtClean="0"/>
              <a:t>‹N°›</a:t>
            </a:fld>
            <a:endParaRPr lang="nl-BE"/>
          </a:p>
        </p:txBody>
      </p:sp>
    </p:spTree>
    <p:extLst>
      <p:ext uri="{BB962C8B-B14F-4D97-AF65-F5344CB8AC3E}">
        <p14:creationId xmlns:p14="http://schemas.microsoft.com/office/powerpoint/2010/main" val="11769423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67235F-90D0-AC0D-F805-E314647AB222}"/>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629323D9-3219-CAB2-DE4A-DA011AC7D8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9C19C075-EFA8-8DB9-E19C-122C1B0EE7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5D210B47-5314-809B-CD75-5992BE468C03}"/>
              </a:ext>
            </a:extLst>
          </p:cNvPr>
          <p:cNvSpPr>
            <a:spLocks noGrp="1"/>
          </p:cNvSpPr>
          <p:nvPr>
            <p:ph type="dt" sz="half" idx="10"/>
          </p:nvPr>
        </p:nvSpPr>
        <p:spPr/>
        <p:txBody>
          <a:bodyPr/>
          <a:lstStyle/>
          <a:p>
            <a:fld id="{1FB95F81-BDF3-43B9-A0C9-851DE64FBCF3}" type="datetimeFigureOut">
              <a:rPr lang="nl-BE" smtClean="0"/>
              <a:t>20/04/2023</a:t>
            </a:fld>
            <a:endParaRPr lang="nl-BE"/>
          </a:p>
        </p:txBody>
      </p:sp>
      <p:sp>
        <p:nvSpPr>
          <p:cNvPr id="6" name="Tijdelijke aanduiding voor voettekst 5">
            <a:extLst>
              <a:ext uri="{FF2B5EF4-FFF2-40B4-BE49-F238E27FC236}">
                <a16:creationId xmlns:a16="http://schemas.microsoft.com/office/drawing/2014/main" id="{BF1DD33D-9940-1A03-68B4-75A12BE74C33}"/>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F3F0CCEE-761C-75C8-72CB-E2071CE1CE80}"/>
              </a:ext>
            </a:extLst>
          </p:cNvPr>
          <p:cNvSpPr>
            <a:spLocks noGrp="1"/>
          </p:cNvSpPr>
          <p:nvPr>
            <p:ph type="sldNum" sz="quarter" idx="12"/>
          </p:nvPr>
        </p:nvSpPr>
        <p:spPr/>
        <p:txBody>
          <a:bodyPr/>
          <a:lstStyle/>
          <a:p>
            <a:fld id="{B906FC40-10BC-4D9C-A061-50819539F5F1}" type="slidenum">
              <a:rPr lang="nl-BE" smtClean="0"/>
              <a:t>‹N°›</a:t>
            </a:fld>
            <a:endParaRPr lang="nl-BE"/>
          </a:p>
        </p:txBody>
      </p:sp>
    </p:spTree>
    <p:extLst>
      <p:ext uri="{BB962C8B-B14F-4D97-AF65-F5344CB8AC3E}">
        <p14:creationId xmlns:p14="http://schemas.microsoft.com/office/powerpoint/2010/main" val="2530487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E0D67F-BA93-2C4E-1754-EC7EBDDF4061}"/>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91F476FF-71DB-47B5-B7F8-9CF1A30DBC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55168751-11F9-AAB5-63F2-96C5964C3C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0290B92F-B340-C891-A54D-4320D33BFF84}"/>
              </a:ext>
            </a:extLst>
          </p:cNvPr>
          <p:cNvSpPr>
            <a:spLocks noGrp="1"/>
          </p:cNvSpPr>
          <p:nvPr>
            <p:ph type="dt" sz="half" idx="10"/>
          </p:nvPr>
        </p:nvSpPr>
        <p:spPr/>
        <p:txBody>
          <a:bodyPr/>
          <a:lstStyle/>
          <a:p>
            <a:fld id="{1FB95F81-BDF3-43B9-A0C9-851DE64FBCF3}" type="datetimeFigureOut">
              <a:rPr lang="nl-BE" smtClean="0"/>
              <a:t>20/04/2023</a:t>
            </a:fld>
            <a:endParaRPr lang="nl-BE"/>
          </a:p>
        </p:txBody>
      </p:sp>
      <p:sp>
        <p:nvSpPr>
          <p:cNvPr id="6" name="Tijdelijke aanduiding voor voettekst 5">
            <a:extLst>
              <a:ext uri="{FF2B5EF4-FFF2-40B4-BE49-F238E27FC236}">
                <a16:creationId xmlns:a16="http://schemas.microsoft.com/office/drawing/2014/main" id="{65ADA5C8-CC96-FF9C-49AB-B0F12B9E805F}"/>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CB36E8E0-4E35-8C1B-BAE2-108FFE0B1FE6}"/>
              </a:ext>
            </a:extLst>
          </p:cNvPr>
          <p:cNvSpPr>
            <a:spLocks noGrp="1"/>
          </p:cNvSpPr>
          <p:nvPr>
            <p:ph type="sldNum" sz="quarter" idx="12"/>
          </p:nvPr>
        </p:nvSpPr>
        <p:spPr/>
        <p:txBody>
          <a:bodyPr/>
          <a:lstStyle/>
          <a:p>
            <a:fld id="{B906FC40-10BC-4D9C-A061-50819539F5F1}" type="slidenum">
              <a:rPr lang="nl-BE" smtClean="0"/>
              <a:t>‹N°›</a:t>
            </a:fld>
            <a:endParaRPr lang="nl-BE"/>
          </a:p>
        </p:txBody>
      </p:sp>
    </p:spTree>
    <p:extLst>
      <p:ext uri="{BB962C8B-B14F-4D97-AF65-F5344CB8AC3E}">
        <p14:creationId xmlns:p14="http://schemas.microsoft.com/office/powerpoint/2010/main" val="967972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A63F6B-61A8-F357-A1E8-322FA71489C9}"/>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3A911B83-22B0-C9F0-7252-98AF49D4B4A7}"/>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C84B7018-AE42-0FBF-D244-9ED5868FADE1}"/>
              </a:ext>
            </a:extLst>
          </p:cNvPr>
          <p:cNvSpPr>
            <a:spLocks noGrp="1"/>
          </p:cNvSpPr>
          <p:nvPr>
            <p:ph type="dt" sz="half" idx="10"/>
          </p:nvPr>
        </p:nvSpPr>
        <p:spPr/>
        <p:txBody>
          <a:bodyPr/>
          <a:lstStyle/>
          <a:p>
            <a:fld id="{1FB95F81-BDF3-43B9-A0C9-851DE64FBCF3}" type="datetimeFigureOut">
              <a:rPr lang="nl-BE" smtClean="0"/>
              <a:t>20/04/2023</a:t>
            </a:fld>
            <a:endParaRPr lang="nl-BE"/>
          </a:p>
        </p:txBody>
      </p:sp>
      <p:sp>
        <p:nvSpPr>
          <p:cNvPr id="5" name="Tijdelijke aanduiding voor voettekst 4">
            <a:extLst>
              <a:ext uri="{FF2B5EF4-FFF2-40B4-BE49-F238E27FC236}">
                <a16:creationId xmlns:a16="http://schemas.microsoft.com/office/drawing/2014/main" id="{305E26E0-946D-AA71-56D6-3176EF4AB6FA}"/>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1721D5EF-9D97-2E15-7C72-ECE1BA3B182B}"/>
              </a:ext>
            </a:extLst>
          </p:cNvPr>
          <p:cNvSpPr>
            <a:spLocks noGrp="1"/>
          </p:cNvSpPr>
          <p:nvPr>
            <p:ph type="sldNum" sz="quarter" idx="12"/>
          </p:nvPr>
        </p:nvSpPr>
        <p:spPr/>
        <p:txBody>
          <a:bodyPr/>
          <a:lstStyle/>
          <a:p>
            <a:fld id="{B906FC40-10BC-4D9C-A061-50819539F5F1}" type="slidenum">
              <a:rPr lang="nl-BE" smtClean="0"/>
              <a:t>‹N°›</a:t>
            </a:fld>
            <a:endParaRPr lang="nl-BE"/>
          </a:p>
        </p:txBody>
      </p:sp>
    </p:spTree>
    <p:extLst>
      <p:ext uri="{BB962C8B-B14F-4D97-AF65-F5344CB8AC3E}">
        <p14:creationId xmlns:p14="http://schemas.microsoft.com/office/powerpoint/2010/main" val="2732644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959FC97A-337F-ECBF-0E12-CC1D9E75CF12}"/>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C311F43D-39CD-8063-1E1F-BE8194F53205}"/>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22A21F9A-808C-2787-6926-4D93EFAB1FA0}"/>
              </a:ext>
            </a:extLst>
          </p:cNvPr>
          <p:cNvSpPr>
            <a:spLocks noGrp="1"/>
          </p:cNvSpPr>
          <p:nvPr>
            <p:ph type="dt" sz="half" idx="10"/>
          </p:nvPr>
        </p:nvSpPr>
        <p:spPr/>
        <p:txBody>
          <a:bodyPr/>
          <a:lstStyle/>
          <a:p>
            <a:fld id="{1FB95F81-BDF3-43B9-A0C9-851DE64FBCF3}" type="datetimeFigureOut">
              <a:rPr lang="nl-BE" smtClean="0"/>
              <a:t>20/04/2023</a:t>
            </a:fld>
            <a:endParaRPr lang="nl-BE"/>
          </a:p>
        </p:txBody>
      </p:sp>
      <p:sp>
        <p:nvSpPr>
          <p:cNvPr id="5" name="Tijdelijke aanduiding voor voettekst 4">
            <a:extLst>
              <a:ext uri="{FF2B5EF4-FFF2-40B4-BE49-F238E27FC236}">
                <a16:creationId xmlns:a16="http://schemas.microsoft.com/office/drawing/2014/main" id="{71328033-0C69-0220-3563-E6BE7A891B53}"/>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42E31E3F-2430-B254-59D7-72423FE5BF2C}"/>
              </a:ext>
            </a:extLst>
          </p:cNvPr>
          <p:cNvSpPr>
            <a:spLocks noGrp="1"/>
          </p:cNvSpPr>
          <p:nvPr>
            <p:ph type="sldNum" sz="quarter" idx="12"/>
          </p:nvPr>
        </p:nvSpPr>
        <p:spPr/>
        <p:txBody>
          <a:bodyPr/>
          <a:lstStyle/>
          <a:p>
            <a:fld id="{B906FC40-10BC-4D9C-A061-50819539F5F1}" type="slidenum">
              <a:rPr lang="nl-BE" smtClean="0"/>
              <a:t>‹N°›</a:t>
            </a:fld>
            <a:endParaRPr lang="nl-BE"/>
          </a:p>
        </p:txBody>
      </p:sp>
    </p:spTree>
    <p:extLst>
      <p:ext uri="{BB962C8B-B14F-4D97-AF65-F5344CB8AC3E}">
        <p14:creationId xmlns:p14="http://schemas.microsoft.com/office/powerpoint/2010/main" val="3135751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C9936323-F826-36D0-8628-A816CBA77F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FC262414-F0AA-1A28-AAF1-00F24DC8A3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AE9508BB-327E-CDF3-50F2-D5D5D183C1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B95F81-BDF3-43B9-A0C9-851DE64FBCF3}" type="datetimeFigureOut">
              <a:rPr lang="nl-BE" smtClean="0"/>
              <a:t>20/04/2023</a:t>
            </a:fld>
            <a:endParaRPr lang="nl-BE"/>
          </a:p>
        </p:txBody>
      </p:sp>
      <p:sp>
        <p:nvSpPr>
          <p:cNvPr id="5" name="Tijdelijke aanduiding voor voettekst 4">
            <a:extLst>
              <a:ext uri="{FF2B5EF4-FFF2-40B4-BE49-F238E27FC236}">
                <a16:creationId xmlns:a16="http://schemas.microsoft.com/office/drawing/2014/main" id="{4A7D68F3-1741-7532-E471-583697939C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a:extLst>
              <a:ext uri="{FF2B5EF4-FFF2-40B4-BE49-F238E27FC236}">
                <a16:creationId xmlns:a16="http://schemas.microsoft.com/office/drawing/2014/main" id="{0A70F26E-9058-B039-D75D-A1BA610F45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06FC40-10BC-4D9C-A061-50819539F5F1}" type="slidenum">
              <a:rPr lang="nl-BE" smtClean="0"/>
              <a:t>‹N°›</a:t>
            </a:fld>
            <a:endParaRPr lang="nl-BE"/>
          </a:p>
        </p:txBody>
      </p:sp>
    </p:spTree>
    <p:extLst>
      <p:ext uri="{BB962C8B-B14F-4D97-AF65-F5344CB8AC3E}">
        <p14:creationId xmlns:p14="http://schemas.microsoft.com/office/powerpoint/2010/main" val="35314372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mailto:t.hermie@euregio.law"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3.sv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ec.europa.eu/digital-building-blocks/wikis/display/DIGITAL/EN+16931+compliance"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 Id="rId9" Type="http://schemas.openxmlformats.org/officeDocument/2006/relationships/image" Target="../media/image23.sv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mailto:contact@iheb-compta.be" TargetMode="External"/><Relationship Id="rId5" Type="http://schemas.openxmlformats.org/officeDocument/2006/relationships/hyperlink" Target="mailto:t.hermie@euregio.law"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l="-23000" r="-23000"/>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949A337-ED29-4B29-ABE8-65C19BD2E4B2}"/>
              </a:ext>
            </a:extLst>
          </p:cNvPr>
          <p:cNvSpPr/>
          <p:nvPr/>
        </p:nvSpPr>
        <p:spPr>
          <a:xfrm>
            <a:off x="379379" y="1653702"/>
            <a:ext cx="10564238" cy="3907864"/>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Rectangle 8">
            <a:extLst>
              <a:ext uri="{FF2B5EF4-FFF2-40B4-BE49-F238E27FC236}">
                <a16:creationId xmlns:a16="http://schemas.microsoft.com/office/drawing/2014/main" id="{8E7F963A-8A38-7D15-A219-CFE21FB22A1B}"/>
              </a:ext>
            </a:extLst>
          </p:cNvPr>
          <p:cNvSpPr/>
          <p:nvPr/>
        </p:nvSpPr>
        <p:spPr>
          <a:xfrm>
            <a:off x="602510" y="1911069"/>
            <a:ext cx="8824326" cy="1590179"/>
          </a:xfrm>
          <a:prstGeom prst="rect">
            <a:avLst/>
          </a:prstGeom>
        </p:spPr>
        <p:txBody>
          <a:bodyPr wrap="square">
            <a:spAutoFit/>
          </a:bodyPr>
          <a:lstStyle/>
          <a:p>
            <a:pPr defTabSz="987357">
              <a:spcBef>
                <a:spcPts val="600"/>
              </a:spcBef>
            </a:pPr>
            <a:r>
              <a:rPr lang="de-DE" sz="4600" b="1" baseline="30000" dirty="0">
                <a:solidFill>
                  <a:srgbClr val="FF0000"/>
                </a:solidFill>
                <a:latin typeface="Arial" panose="020B0604020202020204" pitchFamily="34" charset="0"/>
                <a:cs typeface="Arial" panose="020B0604020202020204" pitchFamily="34" charset="0"/>
              </a:rPr>
              <a:t>FAIB</a:t>
            </a:r>
            <a:r>
              <a:rPr lang="de-DE" sz="5400" b="1" baseline="30000" dirty="0">
                <a:solidFill>
                  <a:srgbClr val="FFCC00"/>
                </a:solidFill>
                <a:latin typeface="Arial" panose="020B0604020202020204" pitchFamily="34" charset="0"/>
                <a:cs typeface="Arial" panose="020B0604020202020204" pitchFamily="34" charset="0"/>
              </a:rPr>
              <a:t>|</a:t>
            </a:r>
            <a:br>
              <a:rPr lang="de-DE" sz="4400" b="1" baseline="30000" dirty="0">
                <a:solidFill>
                  <a:srgbClr val="F7A93B"/>
                </a:solidFill>
                <a:latin typeface="Arial" panose="020B0604020202020204" pitchFamily="34" charset="0"/>
                <a:cs typeface="Arial" panose="020B0604020202020204" pitchFamily="34" charset="0"/>
              </a:rPr>
            </a:br>
            <a:r>
              <a:rPr lang="en-US" sz="4600" b="1" baseline="30000" dirty="0">
                <a:solidFill>
                  <a:srgbClr val="293133"/>
                </a:solidFill>
                <a:latin typeface="Arial" panose="020B0604020202020204" pitchFamily="34" charset="0"/>
                <a:cs typeface="Arial" panose="020B0604020202020204" pitchFamily="34" charset="0"/>
              </a:rPr>
              <a:t>E-invoicing: Current state of play in Belgium and what the (near) future will bring us</a:t>
            </a:r>
            <a:endParaRPr lang="en-IE" sz="4600" b="1" baseline="30000" dirty="0">
              <a:solidFill>
                <a:srgbClr val="293133"/>
              </a:solidFill>
              <a:latin typeface="Arial" panose="020B0604020202020204" pitchFamily="34" charset="0"/>
              <a:cs typeface="Arial" panose="020B0604020202020204" pitchFamily="34" charset="0"/>
            </a:endParaRPr>
          </a:p>
        </p:txBody>
      </p:sp>
      <p:sp>
        <p:nvSpPr>
          <p:cNvPr id="8" name="TextBox 11">
            <a:extLst>
              <a:ext uri="{FF2B5EF4-FFF2-40B4-BE49-F238E27FC236}">
                <a16:creationId xmlns:a16="http://schemas.microsoft.com/office/drawing/2014/main" id="{25FF3479-42DC-54A2-8331-A1DB31A33900}"/>
              </a:ext>
            </a:extLst>
          </p:cNvPr>
          <p:cNvSpPr txBox="1"/>
          <p:nvPr/>
        </p:nvSpPr>
        <p:spPr>
          <a:xfrm>
            <a:off x="8372423" y="6254996"/>
            <a:ext cx="4604276" cy="400110"/>
          </a:xfrm>
          <a:prstGeom prst="rect">
            <a:avLst/>
          </a:prstGeom>
          <a:noFill/>
        </p:spPr>
        <p:txBody>
          <a:bodyPr wrap="square" rtlCol="0">
            <a:spAutoFit/>
          </a:bodyPr>
          <a:lstStyle/>
          <a:p>
            <a:pPr algn="ctr" defTabSz="987357"/>
            <a:r>
              <a:rPr lang="en-US" sz="2000" b="1" dirty="0" err="1">
                <a:solidFill>
                  <a:srgbClr val="293133"/>
                </a:solidFill>
                <a:latin typeface="Arial" panose="020B0604020202020204" pitchFamily="34" charset="0"/>
                <a:cs typeface="Arial" panose="020B0604020202020204" pitchFamily="34" charset="0"/>
              </a:rPr>
              <a:t>d.d.</a:t>
            </a:r>
            <a:r>
              <a:rPr lang="en-US" sz="2000" b="1" dirty="0">
                <a:solidFill>
                  <a:srgbClr val="293133"/>
                </a:solidFill>
                <a:latin typeface="Arial" panose="020B0604020202020204" pitchFamily="34" charset="0"/>
                <a:cs typeface="Arial" panose="020B0604020202020204" pitchFamily="34" charset="0"/>
              </a:rPr>
              <a:t> April 20, 2023</a:t>
            </a:r>
          </a:p>
        </p:txBody>
      </p:sp>
      <p:cxnSp>
        <p:nvCxnSpPr>
          <p:cNvPr id="9" name="Straight Connector 3">
            <a:extLst>
              <a:ext uri="{FF2B5EF4-FFF2-40B4-BE49-F238E27FC236}">
                <a16:creationId xmlns:a16="http://schemas.microsoft.com/office/drawing/2014/main" id="{57AE727C-40E9-EACE-FFC0-CF2B85C4AE42}"/>
              </a:ext>
            </a:extLst>
          </p:cNvPr>
          <p:cNvCxnSpPr>
            <a:cxnSpLocks/>
          </p:cNvCxnSpPr>
          <p:nvPr/>
        </p:nvCxnSpPr>
        <p:spPr>
          <a:xfrm>
            <a:off x="9629569" y="6254996"/>
            <a:ext cx="2083777" cy="0"/>
          </a:xfrm>
          <a:prstGeom prst="line">
            <a:avLst/>
          </a:prstGeom>
          <a:ln w="28575">
            <a:solidFill>
              <a:srgbClr val="FFCC00"/>
            </a:solidFill>
          </a:ln>
        </p:spPr>
        <p:style>
          <a:lnRef idx="1">
            <a:schemeClr val="accent1"/>
          </a:lnRef>
          <a:fillRef idx="0">
            <a:schemeClr val="accent1"/>
          </a:fillRef>
          <a:effectRef idx="0">
            <a:schemeClr val="accent1"/>
          </a:effectRef>
          <a:fontRef idx="minor">
            <a:schemeClr val="tx1"/>
          </a:fontRef>
        </p:style>
      </p:cxnSp>
      <p:sp>
        <p:nvSpPr>
          <p:cNvPr id="12" name="AutoShape 6" descr="Logo">
            <a:extLst>
              <a:ext uri="{FF2B5EF4-FFF2-40B4-BE49-F238E27FC236}">
                <a16:creationId xmlns:a16="http://schemas.microsoft.com/office/drawing/2014/main" id="{50E90701-8E31-BEFE-ECF3-86EB6F34E72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19" name="Afbeelding 13" descr="Afbeelding met tekst, teken&#10;&#10;Automatisch gegenereerde beschrijving">
            <a:extLst>
              <a:ext uri="{FF2B5EF4-FFF2-40B4-BE49-F238E27FC236}">
                <a16:creationId xmlns:a16="http://schemas.microsoft.com/office/drawing/2014/main" id="{2EF5B890-1A60-4EC1-8E6F-82100032326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38483" y="4266774"/>
            <a:ext cx="2725518" cy="754521"/>
          </a:xfrm>
          <a:prstGeom prst="rect">
            <a:avLst/>
          </a:prstGeom>
          <a:noFill/>
          <a:ln>
            <a:noFill/>
          </a:ln>
          <a:effectLst/>
        </p:spPr>
      </p:pic>
      <p:pic>
        <p:nvPicPr>
          <p:cNvPr id="21" name="Afbeelding 12">
            <a:extLst>
              <a:ext uri="{FF2B5EF4-FFF2-40B4-BE49-F238E27FC236}">
                <a16:creationId xmlns:a16="http://schemas.microsoft.com/office/drawing/2014/main" id="{7D7BE6B6-DC58-498E-A631-80B78530E065}"/>
              </a:ext>
            </a:extLst>
          </p:cNvPr>
          <p:cNvPicPr>
            <a:picLocks noChangeAspect="1"/>
          </p:cNvPicPr>
          <p:nvPr/>
        </p:nvPicPr>
        <p:blipFill>
          <a:blip r:embed="rId4"/>
          <a:stretch>
            <a:fillRect/>
          </a:stretch>
        </p:blipFill>
        <p:spPr>
          <a:xfrm>
            <a:off x="5042083" y="4081223"/>
            <a:ext cx="1492408" cy="1123075"/>
          </a:xfrm>
          <a:prstGeom prst="rect">
            <a:avLst/>
          </a:prstGeom>
          <a:effectLst/>
        </p:spPr>
      </p:pic>
      <p:pic>
        <p:nvPicPr>
          <p:cNvPr id="22" name="Picture 2" descr="i-HEB Experts - Comptables - Conseils Fiscaux à Bruxelles">
            <a:extLst>
              <a:ext uri="{FF2B5EF4-FFF2-40B4-BE49-F238E27FC236}">
                <a16:creationId xmlns:a16="http://schemas.microsoft.com/office/drawing/2014/main" id="{4AAF2B72-4747-4EFC-B4E3-917B3CAC72C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64478" y="3930163"/>
            <a:ext cx="2426234" cy="1710498"/>
          </a:xfrm>
          <a:prstGeom prst="rect">
            <a:avLst/>
          </a:prstGeom>
          <a:noFill/>
          <a:effectLst/>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9F45B1C9-2839-6417-9770-FAD797CF040D}"/>
              </a:ext>
            </a:extLst>
          </p:cNvPr>
          <p:cNvSpPr txBox="1"/>
          <p:nvPr/>
        </p:nvSpPr>
        <p:spPr>
          <a:xfrm>
            <a:off x="7734886" y="5915687"/>
            <a:ext cx="4133841" cy="307777"/>
          </a:xfrm>
          <a:prstGeom prst="rect">
            <a:avLst/>
          </a:prstGeom>
          <a:noFill/>
        </p:spPr>
        <p:txBody>
          <a:bodyPr wrap="square">
            <a:spAutoFit/>
          </a:bodyPr>
          <a:lstStyle/>
          <a:p>
            <a:r>
              <a:rPr lang="en-US" sz="1400" dirty="0"/>
              <a:t>Federation of European and International Associations</a:t>
            </a:r>
            <a:endParaRPr lang="nl-NL" sz="1400" dirty="0"/>
          </a:p>
        </p:txBody>
      </p:sp>
    </p:spTree>
    <p:extLst>
      <p:ext uri="{BB962C8B-B14F-4D97-AF65-F5344CB8AC3E}">
        <p14:creationId xmlns:p14="http://schemas.microsoft.com/office/powerpoint/2010/main" val="3764820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8E7F963A-8A38-7D15-A219-CFE21FB22A1B}"/>
              </a:ext>
            </a:extLst>
          </p:cNvPr>
          <p:cNvSpPr/>
          <p:nvPr/>
        </p:nvSpPr>
        <p:spPr>
          <a:xfrm>
            <a:off x="458436" y="610064"/>
            <a:ext cx="4055953" cy="543739"/>
          </a:xfrm>
          <a:prstGeom prst="rect">
            <a:avLst/>
          </a:prstGeom>
        </p:spPr>
        <p:txBody>
          <a:bodyPr wrap="square">
            <a:spAutoFit/>
          </a:bodyPr>
          <a:lstStyle/>
          <a:p>
            <a:pPr defTabSz="987357"/>
            <a:r>
              <a:rPr lang="de-DE" sz="4400" b="1" baseline="30000" dirty="0">
                <a:solidFill>
                  <a:srgbClr val="293133"/>
                </a:solidFill>
                <a:latin typeface="Arial" panose="020B0604020202020204" pitchFamily="34" charset="0"/>
                <a:cs typeface="Arial" panose="020B0604020202020204" pitchFamily="34" charset="0"/>
              </a:rPr>
              <a:t>SPEAKER</a:t>
            </a:r>
            <a:endParaRPr lang="en-IE" sz="4400" b="1" baseline="30000" dirty="0">
              <a:solidFill>
                <a:srgbClr val="293133"/>
              </a:solidFill>
              <a:latin typeface="Arial" panose="020B0604020202020204" pitchFamily="34" charset="0"/>
              <a:cs typeface="Arial" panose="020B0604020202020204" pitchFamily="34" charset="0"/>
            </a:endParaRPr>
          </a:p>
        </p:txBody>
      </p:sp>
      <p:cxnSp>
        <p:nvCxnSpPr>
          <p:cNvPr id="2" name="Straight Connector 10">
            <a:extLst>
              <a:ext uri="{FF2B5EF4-FFF2-40B4-BE49-F238E27FC236}">
                <a16:creationId xmlns:a16="http://schemas.microsoft.com/office/drawing/2014/main" id="{EE5F070D-0E22-2754-D206-252E1A1FBF55}"/>
              </a:ext>
            </a:extLst>
          </p:cNvPr>
          <p:cNvCxnSpPr>
            <a:cxnSpLocks/>
          </p:cNvCxnSpPr>
          <p:nvPr/>
        </p:nvCxnSpPr>
        <p:spPr>
          <a:xfrm>
            <a:off x="526804" y="995655"/>
            <a:ext cx="1866019" cy="0"/>
          </a:xfrm>
          <a:prstGeom prst="line">
            <a:avLst/>
          </a:prstGeom>
          <a:ln w="28575">
            <a:solidFill>
              <a:srgbClr val="FFCC00"/>
            </a:solidFill>
          </a:ln>
        </p:spPr>
        <p:style>
          <a:lnRef idx="1">
            <a:schemeClr val="accent1"/>
          </a:lnRef>
          <a:fillRef idx="0">
            <a:schemeClr val="accent1"/>
          </a:fillRef>
          <a:effectRef idx="0">
            <a:schemeClr val="accent1"/>
          </a:effectRef>
          <a:fontRef idx="minor">
            <a:schemeClr val="tx1"/>
          </a:fontRef>
        </p:style>
      </p:cxnSp>
      <p:sp>
        <p:nvSpPr>
          <p:cNvPr id="10" name="ZoneTexte 8">
            <a:extLst>
              <a:ext uri="{FF2B5EF4-FFF2-40B4-BE49-F238E27FC236}">
                <a16:creationId xmlns:a16="http://schemas.microsoft.com/office/drawing/2014/main" id="{02DDFD79-BA42-6DF1-00E6-426325AF35B7}"/>
              </a:ext>
            </a:extLst>
          </p:cNvPr>
          <p:cNvSpPr txBox="1"/>
          <p:nvPr/>
        </p:nvSpPr>
        <p:spPr>
          <a:xfrm>
            <a:off x="3457572" y="2272856"/>
            <a:ext cx="5050541" cy="1738938"/>
          </a:xfrm>
          <a:prstGeom prst="rect">
            <a:avLst/>
          </a:prstGeom>
          <a:noFill/>
        </p:spPr>
        <p:txBody>
          <a:bodyPr wrap="square">
            <a:spAutoFit/>
          </a:bodyPr>
          <a:lstStyle/>
          <a:p>
            <a:pPr marR="0" algn="l" rtl="0"/>
            <a:r>
              <a:rPr lang="en-US" sz="2000" b="1" i="0" u="none" strike="noStrike" baseline="0" dirty="0">
                <a:solidFill>
                  <a:srgbClr val="293133"/>
                </a:solidFill>
                <a:latin typeface="Arial" panose="020B0604020202020204" pitchFamily="34" charset="0"/>
                <a:cs typeface="Arial" panose="020B0604020202020204" pitchFamily="34" charset="0"/>
              </a:rPr>
              <a:t>Thomas Hermie</a:t>
            </a:r>
          </a:p>
          <a:p>
            <a:pPr marR="0" algn="l" rtl="0"/>
            <a:r>
              <a:rPr lang="en-US" sz="1600" b="0" i="0" u="none" strike="noStrike" baseline="0" dirty="0">
                <a:solidFill>
                  <a:srgbClr val="293133"/>
                </a:solidFill>
                <a:latin typeface="Arial" panose="020B0604020202020204" pitchFamily="34" charset="0"/>
                <a:cs typeface="Arial" panose="020B0604020202020204" pitchFamily="34" charset="0"/>
              </a:rPr>
              <a:t>LL.M.</a:t>
            </a:r>
            <a:endParaRPr lang="en-US" sz="1600" b="1" i="0" u="none" strike="noStrike" baseline="0" dirty="0">
              <a:solidFill>
                <a:srgbClr val="293133"/>
              </a:solidFill>
              <a:latin typeface="Arial" panose="020B0604020202020204" pitchFamily="34" charset="0"/>
              <a:cs typeface="Arial" panose="020B0604020202020204" pitchFamily="34" charset="0"/>
            </a:endParaRPr>
          </a:p>
          <a:p>
            <a:pPr marR="0" algn="l" rtl="0">
              <a:spcAft>
                <a:spcPts val="1200"/>
              </a:spcAft>
            </a:pPr>
            <a:r>
              <a:rPr lang="en-US" sz="1600" b="0" i="0" u="none" strike="noStrike" baseline="0" dirty="0">
                <a:solidFill>
                  <a:srgbClr val="293133"/>
                </a:solidFill>
                <a:latin typeface="Arial" panose="020B0604020202020204" pitchFamily="34" charset="0"/>
                <a:cs typeface="Arial" panose="020B0604020202020204" pitchFamily="34" charset="0"/>
              </a:rPr>
              <a:t>Head Indirect </a:t>
            </a:r>
            <a:r>
              <a:rPr lang="en-US" sz="1600" dirty="0">
                <a:solidFill>
                  <a:srgbClr val="293133"/>
                </a:solidFill>
                <a:latin typeface="Arial" panose="020B0604020202020204" pitchFamily="34" charset="0"/>
                <a:cs typeface="Arial" panose="020B0604020202020204" pitchFamily="34" charset="0"/>
              </a:rPr>
              <a:t>T</a:t>
            </a:r>
            <a:r>
              <a:rPr lang="en-US" sz="1600" b="0" i="0" u="none" strike="noStrike" baseline="0" dirty="0">
                <a:solidFill>
                  <a:srgbClr val="293133"/>
                </a:solidFill>
                <a:latin typeface="Arial" panose="020B0604020202020204" pitchFamily="34" charset="0"/>
                <a:cs typeface="Arial" panose="020B0604020202020204" pitchFamily="34" charset="0"/>
              </a:rPr>
              <a:t>ax </a:t>
            </a:r>
            <a:r>
              <a:rPr lang="en-US" sz="1600" dirty="0">
                <a:solidFill>
                  <a:srgbClr val="293133"/>
                </a:solidFill>
                <a:latin typeface="Arial" panose="020B0604020202020204" pitchFamily="34" charset="0"/>
                <a:cs typeface="Arial" panose="020B0604020202020204" pitchFamily="34" charset="0"/>
              </a:rPr>
              <a:t>S</a:t>
            </a:r>
            <a:r>
              <a:rPr lang="en-US" sz="1600" b="0" i="0" u="none" strike="noStrike" baseline="0" dirty="0">
                <a:solidFill>
                  <a:srgbClr val="293133"/>
                </a:solidFill>
                <a:latin typeface="Arial" panose="020B0604020202020204" pitchFamily="34" charset="0"/>
                <a:cs typeface="Arial" panose="020B0604020202020204" pitchFamily="34" charset="0"/>
              </a:rPr>
              <a:t>ervices </a:t>
            </a:r>
            <a:r>
              <a:rPr lang="en-US" sz="1600" dirty="0">
                <a:solidFill>
                  <a:srgbClr val="293133"/>
                </a:solidFill>
                <a:latin typeface="Arial" panose="020B0604020202020204" pitchFamily="34" charset="0"/>
                <a:cs typeface="Arial" panose="020B0604020202020204" pitchFamily="34" charset="0"/>
              </a:rPr>
              <a:t> </a:t>
            </a:r>
            <a:r>
              <a:rPr lang="en-US" sz="1600" b="0" i="0" u="none" strike="noStrike" baseline="0" dirty="0">
                <a:solidFill>
                  <a:srgbClr val="293133"/>
                </a:solidFill>
                <a:latin typeface="Arial" panose="020B0604020202020204" pitchFamily="34" charset="0"/>
                <a:cs typeface="Arial" panose="020B0604020202020204" pitchFamily="34" charset="0"/>
              </a:rPr>
              <a:t>|            </a:t>
            </a:r>
            <a:r>
              <a:rPr lang="en-US" sz="1600" dirty="0">
                <a:solidFill>
                  <a:srgbClr val="293133"/>
                </a:solidFill>
                <a:latin typeface="Arial" panose="020B0604020202020204" pitchFamily="34" charset="0"/>
                <a:cs typeface="Arial" panose="020B0604020202020204" pitchFamily="34" charset="0"/>
              </a:rPr>
              <a:t> </a:t>
            </a:r>
            <a:r>
              <a:rPr lang="en-US" sz="1600" b="0" i="0" u="none" strike="noStrike" baseline="0" dirty="0">
                <a:solidFill>
                  <a:srgbClr val="293133"/>
                </a:solidFill>
                <a:latin typeface="Arial" panose="020B0604020202020204" pitchFamily="34" charset="0"/>
                <a:cs typeface="Arial" panose="020B0604020202020204" pitchFamily="34" charset="0"/>
              </a:rPr>
              <a:t>group</a:t>
            </a:r>
            <a:br>
              <a:rPr lang="en-US" sz="1600" b="0" i="0" u="none" strike="noStrike" baseline="0" dirty="0">
                <a:solidFill>
                  <a:srgbClr val="293133"/>
                </a:solidFill>
                <a:latin typeface="Arial" panose="020B0604020202020204" pitchFamily="34" charset="0"/>
                <a:cs typeface="Arial" panose="020B0604020202020204" pitchFamily="34" charset="0"/>
              </a:rPr>
            </a:br>
            <a:r>
              <a:rPr lang="en-US" sz="1600" b="0" i="0" u="none" strike="noStrike" baseline="0" dirty="0">
                <a:solidFill>
                  <a:srgbClr val="293133"/>
                </a:solidFill>
                <a:latin typeface="Arial" panose="020B0604020202020204" pitchFamily="34" charset="0"/>
                <a:cs typeface="Arial" panose="020B0604020202020204" pitchFamily="34" charset="0"/>
              </a:rPr>
              <a:t>Tax attorney</a:t>
            </a:r>
          </a:p>
          <a:p>
            <a:pPr marR="0" algn="l" rtl="0"/>
            <a:endParaRPr lang="en-US" b="0" i="0" u="none" strike="noStrike" baseline="0" dirty="0">
              <a:solidFill>
                <a:srgbClr val="293133"/>
              </a:solidFill>
              <a:latin typeface="Arial" panose="020B0604020202020204" pitchFamily="34" charset="0"/>
              <a:cs typeface="Arial" panose="020B0604020202020204" pitchFamily="34" charset="0"/>
            </a:endParaRPr>
          </a:p>
          <a:p>
            <a:pPr marR="0" algn="l" rtl="0"/>
            <a:endParaRPr lang="fr-BE" sz="1100" dirty="0">
              <a:solidFill>
                <a:srgbClr val="293133"/>
              </a:solidFill>
              <a:latin typeface="Arial" panose="020B0604020202020204" pitchFamily="34" charset="0"/>
              <a:cs typeface="Arial" panose="020B0604020202020204" pitchFamily="34" charset="0"/>
            </a:endParaRPr>
          </a:p>
        </p:txBody>
      </p:sp>
      <p:pic>
        <p:nvPicPr>
          <p:cNvPr id="16" name="Afbeelding 15">
            <a:extLst>
              <a:ext uri="{FF2B5EF4-FFF2-40B4-BE49-F238E27FC236}">
                <a16:creationId xmlns:a16="http://schemas.microsoft.com/office/drawing/2014/main" id="{161B8664-B691-B265-95BE-8892D01F13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1096323" y="0"/>
            <a:ext cx="1095675" cy="1107449"/>
          </a:xfrm>
          <a:prstGeom prst="rect">
            <a:avLst/>
          </a:prstGeom>
        </p:spPr>
      </p:pic>
      <p:pic>
        <p:nvPicPr>
          <p:cNvPr id="4" name="Afbeelding 3">
            <a:extLst>
              <a:ext uri="{FF2B5EF4-FFF2-40B4-BE49-F238E27FC236}">
                <a16:creationId xmlns:a16="http://schemas.microsoft.com/office/drawing/2014/main" id="{637EB248-C87F-E643-AEA7-9370FF2CBE05}"/>
              </a:ext>
            </a:extLst>
          </p:cNvPr>
          <p:cNvPicPr>
            <a:picLocks noChangeAspect="1"/>
          </p:cNvPicPr>
          <p:nvPr/>
        </p:nvPicPr>
        <p:blipFill>
          <a:blip r:embed="rId3"/>
          <a:stretch>
            <a:fillRect/>
          </a:stretch>
        </p:blipFill>
        <p:spPr>
          <a:xfrm>
            <a:off x="689661" y="2022851"/>
            <a:ext cx="2189513" cy="2189513"/>
          </a:xfrm>
          <a:prstGeom prst="rect">
            <a:avLst/>
          </a:prstGeom>
        </p:spPr>
      </p:pic>
      <p:pic>
        <p:nvPicPr>
          <p:cNvPr id="5" name="Afbeelding 4">
            <a:extLst>
              <a:ext uri="{FF2B5EF4-FFF2-40B4-BE49-F238E27FC236}">
                <a16:creationId xmlns:a16="http://schemas.microsoft.com/office/drawing/2014/main" id="{564C24BB-3DBE-4FAA-5679-003527731A73}"/>
              </a:ext>
            </a:extLst>
          </p:cNvPr>
          <p:cNvPicPr>
            <a:picLocks noChangeAspect="1"/>
          </p:cNvPicPr>
          <p:nvPr/>
        </p:nvPicPr>
        <p:blipFill>
          <a:blip r:embed="rId4"/>
          <a:stretch>
            <a:fillRect/>
          </a:stretch>
        </p:blipFill>
        <p:spPr>
          <a:xfrm>
            <a:off x="6218179" y="2720816"/>
            <a:ext cx="593280" cy="446458"/>
          </a:xfrm>
          <a:prstGeom prst="rect">
            <a:avLst/>
          </a:prstGeom>
        </p:spPr>
      </p:pic>
      <p:sp>
        <p:nvSpPr>
          <p:cNvPr id="9" name="Rectangle 2">
            <a:extLst>
              <a:ext uri="{FF2B5EF4-FFF2-40B4-BE49-F238E27FC236}">
                <a16:creationId xmlns:a16="http://schemas.microsoft.com/office/drawing/2014/main" id="{D9946DE5-0C46-6D95-115B-735503F43E63}"/>
              </a:ext>
            </a:extLst>
          </p:cNvPr>
          <p:cNvSpPr>
            <a:spLocks noChangeArrowheads="1"/>
          </p:cNvSpPr>
          <p:nvPr/>
        </p:nvSpPr>
        <p:spPr bwMode="auto">
          <a:xfrm>
            <a:off x="3457572" y="3540618"/>
            <a:ext cx="3057247"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fr-FR" sz="14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De </a:t>
            </a:r>
            <a:r>
              <a:rPr kumimoji="0" lang="nl-BE" altLang="fr-FR" sz="14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Crayerstraat</a:t>
            </a:r>
            <a:r>
              <a:rPr kumimoji="0" lang="nl-BE" altLang="fr-FR" sz="14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7 | B-1000 Brussels</a:t>
            </a:r>
            <a:endParaRPr kumimoji="0" lang="fr-BE" altLang="fr-FR" sz="1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fr-FR" sz="14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T. +32 (0)499 24 07 81 </a:t>
            </a:r>
            <a:endParaRPr kumimoji="0" lang="fr-BE" altLang="fr-FR" sz="1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fr-FR" sz="1400" b="1" i="0" u="sng" strike="noStrike" cap="none" normalizeH="0" baseline="0" dirty="0" err="1">
                <a:ln>
                  <a:noFill/>
                </a:ln>
                <a:effectLst/>
                <a:latin typeface="Arial" panose="020B0604020202020204" pitchFamily="34" charset="0"/>
                <a:ea typeface="Times New Roman" panose="02020603050405020304" pitchFamily="18" charset="0"/>
                <a:cs typeface="Arial" panose="020B0604020202020204" pitchFamily="34" charset="0"/>
                <a:hlinkClick r:id="rId5">
                  <a:extLst>
                    <a:ext uri="{A12FA001-AC4F-418D-AE19-62706E023703}">
                      <ahyp:hlinkClr xmlns:ahyp="http://schemas.microsoft.com/office/drawing/2018/hyperlinkcolor" val="tx"/>
                    </a:ext>
                  </a:extLst>
                </a:hlinkClick>
              </a:rPr>
              <a:t>t.hermie@euregio.law</a:t>
            </a:r>
            <a:endParaRPr kumimoji="0" lang="nl-BE" altLang="fr-FR" sz="1400" b="0" i="0" u="sng" strike="noStrike" cap="none" normalizeH="0" baseline="0" dirty="0">
              <a:ln>
                <a:noFill/>
              </a:ln>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0349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8E7F963A-8A38-7D15-A219-CFE21FB22A1B}"/>
              </a:ext>
            </a:extLst>
          </p:cNvPr>
          <p:cNvSpPr/>
          <p:nvPr/>
        </p:nvSpPr>
        <p:spPr>
          <a:xfrm>
            <a:off x="458436" y="610064"/>
            <a:ext cx="4055953" cy="543739"/>
          </a:xfrm>
          <a:prstGeom prst="rect">
            <a:avLst/>
          </a:prstGeom>
        </p:spPr>
        <p:txBody>
          <a:bodyPr wrap="square">
            <a:spAutoFit/>
          </a:bodyPr>
          <a:lstStyle/>
          <a:p>
            <a:pPr defTabSz="987357"/>
            <a:r>
              <a:rPr lang="de-DE" sz="4400" b="1" baseline="30000" dirty="0">
                <a:solidFill>
                  <a:srgbClr val="293133"/>
                </a:solidFill>
                <a:latin typeface="Arial" panose="020B0604020202020204" pitchFamily="34" charset="0"/>
                <a:cs typeface="Arial" panose="020B0604020202020204" pitchFamily="34" charset="0"/>
              </a:rPr>
              <a:t>AGENDA</a:t>
            </a:r>
            <a:endParaRPr lang="en-IE" sz="4400" b="1" baseline="30000" dirty="0">
              <a:solidFill>
                <a:srgbClr val="293133"/>
              </a:solidFill>
              <a:latin typeface="Arial" panose="020B0604020202020204" pitchFamily="34" charset="0"/>
              <a:cs typeface="Arial" panose="020B0604020202020204" pitchFamily="34" charset="0"/>
            </a:endParaRPr>
          </a:p>
        </p:txBody>
      </p:sp>
      <p:cxnSp>
        <p:nvCxnSpPr>
          <p:cNvPr id="2" name="Straight Connector 10">
            <a:extLst>
              <a:ext uri="{FF2B5EF4-FFF2-40B4-BE49-F238E27FC236}">
                <a16:creationId xmlns:a16="http://schemas.microsoft.com/office/drawing/2014/main" id="{EE5F070D-0E22-2754-D206-252E1A1FBF55}"/>
              </a:ext>
            </a:extLst>
          </p:cNvPr>
          <p:cNvCxnSpPr>
            <a:cxnSpLocks/>
          </p:cNvCxnSpPr>
          <p:nvPr/>
        </p:nvCxnSpPr>
        <p:spPr>
          <a:xfrm>
            <a:off x="525112" y="978563"/>
            <a:ext cx="1732313" cy="0"/>
          </a:xfrm>
          <a:prstGeom prst="line">
            <a:avLst/>
          </a:prstGeom>
          <a:ln w="28575">
            <a:solidFill>
              <a:srgbClr val="FFCC00"/>
            </a:solidFill>
          </a:ln>
        </p:spPr>
        <p:style>
          <a:lnRef idx="1">
            <a:schemeClr val="accent1"/>
          </a:lnRef>
          <a:fillRef idx="0">
            <a:schemeClr val="accent1"/>
          </a:fillRef>
          <a:effectRef idx="0">
            <a:schemeClr val="accent1"/>
          </a:effectRef>
          <a:fontRef idx="minor">
            <a:schemeClr val="tx1"/>
          </a:fontRef>
        </p:style>
      </p:cxnSp>
      <p:pic>
        <p:nvPicPr>
          <p:cNvPr id="5" name="Graphic 4">
            <a:extLst>
              <a:ext uri="{FF2B5EF4-FFF2-40B4-BE49-F238E27FC236}">
                <a16:creationId xmlns:a16="http://schemas.microsoft.com/office/drawing/2014/main" id="{E066571D-F754-6D32-6298-83550DCB285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141" y="1522303"/>
            <a:ext cx="2909020" cy="2909020"/>
          </a:xfrm>
          <a:prstGeom prst="rect">
            <a:avLst/>
          </a:prstGeom>
        </p:spPr>
      </p:pic>
      <p:sp>
        <p:nvSpPr>
          <p:cNvPr id="6" name="TextBox 2">
            <a:extLst>
              <a:ext uri="{FF2B5EF4-FFF2-40B4-BE49-F238E27FC236}">
                <a16:creationId xmlns:a16="http://schemas.microsoft.com/office/drawing/2014/main" id="{282751B5-8B9C-E3F9-205F-508B60AC1A43}"/>
              </a:ext>
            </a:extLst>
          </p:cNvPr>
          <p:cNvSpPr txBox="1"/>
          <p:nvPr/>
        </p:nvSpPr>
        <p:spPr>
          <a:xfrm>
            <a:off x="3207546" y="1673945"/>
            <a:ext cx="8166906" cy="2920287"/>
          </a:xfrm>
          <a:prstGeom prst="rect">
            <a:avLst/>
          </a:prstGeom>
          <a:noFill/>
        </p:spPr>
        <p:txBody>
          <a:bodyPr wrap="square" rtlCol="0">
            <a:spAutoFit/>
          </a:bodyPr>
          <a:lstStyle/>
          <a:p>
            <a:pPr marL="342900" lvl="0" indent="-342900">
              <a:lnSpc>
                <a:spcPct val="105000"/>
              </a:lnSpc>
              <a:spcAft>
                <a:spcPts val="800"/>
              </a:spcAft>
              <a:buFont typeface="+mj-lt"/>
              <a:buAutoNum type="arabicPeriod"/>
              <a:tabLst>
                <a:tab pos="457200" algn="l"/>
              </a:tabLst>
            </a:pPr>
            <a:r>
              <a:rPr lang="en-US" sz="1800" dirty="0">
                <a:solidFill>
                  <a:srgbClr val="000000"/>
                </a:solidFill>
                <a:effectLst/>
                <a:latin typeface="Calibri" panose="020F0502020204030204" pitchFamily="34" charset="0"/>
                <a:ea typeface="Calibri" panose="020F0502020204030204" pitchFamily="34" charset="0"/>
              </a:rPr>
              <a:t>What is e-invoicing </a:t>
            </a:r>
            <a:r>
              <a:rPr lang="fr-BE" dirty="0">
                <a:latin typeface="Calibri" panose="020F0502020204030204" pitchFamily="34" charset="0"/>
                <a:ea typeface="Calibri" panose="020F0502020204030204" pitchFamily="34" charset="0"/>
              </a:rPr>
              <a:t>and </a:t>
            </a:r>
            <a:r>
              <a:rPr lang="fr-BE" dirty="0" err="1">
                <a:latin typeface="Calibri" panose="020F0502020204030204" pitchFamily="34" charset="0"/>
                <a:ea typeface="Calibri" panose="020F0502020204030204" pitchFamily="34" charset="0"/>
              </a:rPr>
              <a:t>its</a:t>
            </a:r>
            <a:r>
              <a:rPr lang="fr-BE" dirty="0">
                <a:latin typeface="Calibri" panose="020F0502020204030204" pitchFamily="34" charset="0"/>
                <a:ea typeface="Calibri" panose="020F0502020204030204" pitchFamily="34" charset="0"/>
              </a:rPr>
              <a:t> </a:t>
            </a:r>
            <a:r>
              <a:rPr lang="en-US" sz="1800" dirty="0">
                <a:solidFill>
                  <a:srgbClr val="000000"/>
                </a:solidFill>
                <a:effectLst/>
                <a:latin typeface="Calibri" panose="020F0502020204030204" pitchFamily="34" charset="0"/>
                <a:ea typeface="Calibri" panose="020F0502020204030204" pitchFamily="34" charset="0"/>
              </a:rPr>
              <a:t>significance (e.g. for Finance) </a:t>
            </a:r>
            <a:endParaRPr lang="fr-BE" sz="1800" dirty="0">
              <a:effectLst/>
              <a:latin typeface="Calibri" panose="020F0502020204030204" pitchFamily="34" charset="0"/>
              <a:ea typeface="Calibri" panose="020F0502020204030204" pitchFamily="34" charset="0"/>
            </a:endParaRPr>
          </a:p>
          <a:p>
            <a:pPr marL="342900" lvl="0" indent="-342900">
              <a:lnSpc>
                <a:spcPct val="105000"/>
              </a:lnSpc>
              <a:spcAft>
                <a:spcPts val="800"/>
              </a:spcAft>
              <a:buFont typeface="+mj-lt"/>
              <a:buAutoNum type="arabicPeriod"/>
              <a:tabLst>
                <a:tab pos="457200" algn="l"/>
              </a:tabLst>
            </a:pPr>
            <a:r>
              <a:rPr lang="en-US" sz="1800" dirty="0">
                <a:solidFill>
                  <a:srgbClr val="000000"/>
                </a:solidFill>
                <a:effectLst/>
                <a:latin typeface="Calibri" panose="020F0502020204030204" pitchFamily="34" charset="0"/>
                <a:ea typeface="Calibri" panose="020F0502020204030204" pitchFamily="34" charset="0"/>
              </a:rPr>
              <a:t>E-Invoicing and VAT reporting: Current state of play in Belgium and the European Union </a:t>
            </a:r>
          </a:p>
          <a:p>
            <a:pPr marL="342900" lvl="0" indent="-342900">
              <a:lnSpc>
                <a:spcPct val="105000"/>
              </a:lnSpc>
              <a:spcAft>
                <a:spcPts val="800"/>
              </a:spcAft>
              <a:buFont typeface="+mj-lt"/>
              <a:buAutoNum type="arabicPeriod"/>
              <a:tabLst>
                <a:tab pos="457200" algn="l"/>
              </a:tabLst>
            </a:pPr>
            <a:r>
              <a:rPr lang="en-US" sz="1800" dirty="0">
                <a:solidFill>
                  <a:srgbClr val="000000"/>
                </a:solidFill>
                <a:effectLst/>
                <a:latin typeface="Calibri" panose="020F0502020204030204" pitchFamily="34" charset="0"/>
                <a:ea typeface="Calibri" panose="020F0502020204030204" pitchFamily="34" charset="0"/>
              </a:rPr>
              <a:t>E-Invoicing and digital reporting: What developments will the new European regulations bring us in the near future:</a:t>
            </a:r>
            <a:endParaRPr lang="fr-BE" sz="1800" dirty="0">
              <a:effectLst/>
              <a:latin typeface="Calibri" panose="020F0502020204030204" pitchFamily="34" charset="0"/>
              <a:ea typeface="Calibri" panose="020F0502020204030204" pitchFamily="34" charset="0"/>
            </a:endParaRPr>
          </a:p>
          <a:p>
            <a:pPr marL="800100" lvl="1" indent="-342900">
              <a:lnSpc>
                <a:spcPct val="105000"/>
              </a:lnSpc>
              <a:spcAft>
                <a:spcPts val="800"/>
              </a:spcAft>
              <a:buFont typeface="Wingdings" panose="05000000000000000000" pitchFamily="2" charset="2"/>
              <a:buChar char="§"/>
              <a:tabLst>
                <a:tab pos="457200" algn="l"/>
              </a:tabLst>
            </a:pPr>
            <a:r>
              <a:rPr lang="en-US" dirty="0">
                <a:solidFill>
                  <a:srgbClr val="000000"/>
                </a:solidFill>
                <a:effectLst/>
                <a:latin typeface="Calibri" panose="020F0502020204030204" pitchFamily="34" charset="0"/>
                <a:ea typeface="Times New Roman" panose="02020603050405020304" pitchFamily="18" charset="0"/>
              </a:rPr>
              <a:t>New invoice requirements?</a:t>
            </a:r>
            <a:endParaRPr lang="fr-BE" dirty="0">
              <a:effectLst/>
              <a:latin typeface="Calibri" panose="020F0502020204030204" pitchFamily="34" charset="0"/>
              <a:ea typeface="Calibri" panose="020F0502020204030204" pitchFamily="34" charset="0"/>
            </a:endParaRPr>
          </a:p>
          <a:p>
            <a:pPr marL="800100" lvl="1" indent="-342900">
              <a:lnSpc>
                <a:spcPct val="105000"/>
              </a:lnSpc>
              <a:spcAft>
                <a:spcPts val="800"/>
              </a:spcAft>
              <a:buFont typeface="Wingdings" panose="05000000000000000000" pitchFamily="2" charset="2"/>
              <a:buChar char="§"/>
              <a:tabLst>
                <a:tab pos="457200" algn="l"/>
              </a:tabLst>
            </a:pPr>
            <a:r>
              <a:rPr lang="en-US" dirty="0">
                <a:solidFill>
                  <a:srgbClr val="000000"/>
                </a:solidFill>
                <a:effectLst/>
                <a:latin typeface="Calibri" panose="020F0502020204030204" pitchFamily="34" charset="0"/>
                <a:ea typeface="Times New Roman" panose="02020603050405020304" pitchFamily="18" charset="0"/>
              </a:rPr>
              <a:t>New (digital) reporting obligations?</a:t>
            </a:r>
            <a:endParaRPr lang="fr-BE" dirty="0">
              <a:effectLst/>
              <a:latin typeface="Calibri" panose="020F0502020204030204" pitchFamily="34" charset="0"/>
              <a:ea typeface="Calibri" panose="020F0502020204030204" pitchFamily="34" charset="0"/>
            </a:endParaRPr>
          </a:p>
          <a:p>
            <a:pPr marL="800100" lvl="1" indent="-342900">
              <a:lnSpc>
                <a:spcPct val="105000"/>
              </a:lnSpc>
              <a:spcAft>
                <a:spcPts val="800"/>
              </a:spcAft>
              <a:buFont typeface="Wingdings" panose="05000000000000000000" pitchFamily="2" charset="2"/>
              <a:buChar char="§"/>
              <a:tabLst>
                <a:tab pos="457200" algn="l"/>
              </a:tabLst>
            </a:pPr>
            <a:r>
              <a:rPr lang="en-US" dirty="0">
                <a:solidFill>
                  <a:srgbClr val="000000"/>
                </a:solidFill>
                <a:effectLst/>
                <a:latin typeface="Calibri" panose="020F0502020204030204" pitchFamily="34" charset="0"/>
                <a:ea typeface="Times New Roman" panose="02020603050405020304" pitchFamily="18" charset="0"/>
              </a:rPr>
              <a:t>Harmonized framework for national e-invoicing and e-reporting obligations?</a:t>
            </a:r>
            <a:endParaRPr lang="fr-BE" dirty="0">
              <a:effectLst/>
              <a:latin typeface="Calibri" panose="020F0502020204030204" pitchFamily="34" charset="0"/>
              <a:ea typeface="Calibri" panose="020F0502020204030204" pitchFamily="34" charset="0"/>
            </a:endParaRPr>
          </a:p>
        </p:txBody>
      </p:sp>
      <p:pic>
        <p:nvPicPr>
          <p:cNvPr id="14" name="Afbeelding 13">
            <a:extLst>
              <a:ext uri="{FF2B5EF4-FFF2-40B4-BE49-F238E27FC236}">
                <a16:creationId xmlns:a16="http://schemas.microsoft.com/office/drawing/2014/main" id="{1157B799-3111-BA76-61FF-6F5F154CA0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1096323" y="0"/>
            <a:ext cx="1095675" cy="1107449"/>
          </a:xfrm>
          <a:prstGeom prst="rect">
            <a:avLst/>
          </a:prstGeom>
        </p:spPr>
      </p:pic>
    </p:spTree>
    <p:extLst>
      <p:ext uri="{BB962C8B-B14F-4D97-AF65-F5344CB8AC3E}">
        <p14:creationId xmlns:p14="http://schemas.microsoft.com/office/powerpoint/2010/main" val="2213403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0349DBE3-9A0E-31ED-BF2E-9BA96688632B}"/>
              </a:ext>
            </a:extLst>
          </p:cNvPr>
          <p:cNvSpPr>
            <a:spLocks noGrp="1"/>
          </p:cNvSpPr>
          <p:nvPr>
            <p:ph idx="1"/>
          </p:nvPr>
        </p:nvSpPr>
        <p:spPr>
          <a:xfrm>
            <a:off x="718559" y="1047959"/>
            <a:ext cx="10515600" cy="4351338"/>
          </a:xfrm>
        </p:spPr>
        <p:txBody>
          <a:bodyPr/>
          <a:lstStyle/>
          <a:p>
            <a:pPr marL="0" indent="0" algn="ctr">
              <a:buNone/>
            </a:pPr>
            <a:endParaRPr lang="nl-NL" dirty="0"/>
          </a:p>
          <a:p>
            <a:pPr marL="0" indent="0" algn="ctr">
              <a:buNone/>
            </a:pPr>
            <a:endParaRPr lang="nl-NL" dirty="0"/>
          </a:p>
          <a:p>
            <a:pPr marL="0" indent="0" algn="ctr">
              <a:buNone/>
            </a:pPr>
            <a:endParaRPr lang="nl-NL" dirty="0"/>
          </a:p>
          <a:p>
            <a:pPr marL="0" indent="0" algn="ctr">
              <a:buNone/>
            </a:pPr>
            <a:r>
              <a:rPr lang="nl-NL" sz="4400" dirty="0"/>
              <a:t>THE NOW</a:t>
            </a:r>
          </a:p>
        </p:txBody>
      </p:sp>
      <p:cxnSp>
        <p:nvCxnSpPr>
          <p:cNvPr id="2" name="Straight Connector 10">
            <a:extLst>
              <a:ext uri="{FF2B5EF4-FFF2-40B4-BE49-F238E27FC236}">
                <a16:creationId xmlns:a16="http://schemas.microsoft.com/office/drawing/2014/main" id="{9D9CED48-1217-D2BD-5F42-89066B433177}"/>
              </a:ext>
            </a:extLst>
          </p:cNvPr>
          <p:cNvCxnSpPr>
            <a:cxnSpLocks/>
          </p:cNvCxnSpPr>
          <p:nvPr/>
        </p:nvCxnSpPr>
        <p:spPr>
          <a:xfrm>
            <a:off x="4839855" y="3339015"/>
            <a:ext cx="2262909" cy="0"/>
          </a:xfrm>
          <a:prstGeom prst="line">
            <a:avLst/>
          </a:prstGeom>
          <a:ln w="28575">
            <a:solidFill>
              <a:srgbClr val="FFC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4317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9">
            <a:extLst>
              <a:ext uri="{FF2B5EF4-FFF2-40B4-BE49-F238E27FC236}">
                <a16:creationId xmlns:a16="http://schemas.microsoft.com/office/drawing/2014/main" id="{F429A4B4-E3B9-B5FD-A51E-88062BC1AB52}"/>
              </a:ext>
            </a:extLst>
          </p:cNvPr>
          <p:cNvPicPr>
            <a:picLocks noChangeAspect="1"/>
          </p:cNvPicPr>
          <p:nvPr/>
        </p:nvPicPr>
        <p:blipFill rotWithShape="1">
          <a:blip r:embed="rId2" cstate="print">
            <a:clrChange>
              <a:clrFrom>
                <a:srgbClr val="000000">
                  <a:alpha val="0"/>
                </a:srgbClr>
              </a:clrFrom>
              <a:clrTo>
                <a:srgbClr val="000000">
                  <a:alpha val="0"/>
                </a:srgbClr>
              </a:clrTo>
            </a:clrChange>
            <a:duotone>
              <a:prstClr val="black"/>
              <a:srgbClr val="293133">
                <a:tint val="45000"/>
                <a:satMod val="400000"/>
              </a:srgbClr>
            </a:duotone>
            <a:extLst>
              <a:ext uri="{28A0092B-C50C-407E-A947-70E740481C1C}">
                <a14:useLocalDpi xmlns:a14="http://schemas.microsoft.com/office/drawing/2010/main" val="0"/>
              </a:ext>
            </a:extLst>
          </a:blip>
          <a:srcRect l="42166" t="23658" r="2584" b="18879"/>
          <a:stretch/>
        </p:blipFill>
        <p:spPr>
          <a:xfrm>
            <a:off x="6095998" y="1453622"/>
            <a:ext cx="5066442" cy="3950756"/>
          </a:xfrm>
          <a:prstGeom prst="rect">
            <a:avLst/>
          </a:prstGeom>
          <a:noFill/>
        </p:spPr>
      </p:pic>
      <p:sp>
        <p:nvSpPr>
          <p:cNvPr id="7" name="Rectangle 8">
            <a:extLst>
              <a:ext uri="{FF2B5EF4-FFF2-40B4-BE49-F238E27FC236}">
                <a16:creationId xmlns:a16="http://schemas.microsoft.com/office/drawing/2014/main" id="{8E7F963A-8A38-7D15-A219-CFE21FB22A1B}"/>
              </a:ext>
            </a:extLst>
          </p:cNvPr>
          <p:cNvSpPr/>
          <p:nvPr/>
        </p:nvSpPr>
        <p:spPr>
          <a:xfrm>
            <a:off x="443210" y="498167"/>
            <a:ext cx="6132145" cy="543739"/>
          </a:xfrm>
          <a:prstGeom prst="rect">
            <a:avLst/>
          </a:prstGeom>
        </p:spPr>
        <p:txBody>
          <a:bodyPr wrap="square">
            <a:spAutoFit/>
          </a:bodyPr>
          <a:lstStyle/>
          <a:p>
            <a:pPr defTabSz="987357"/>
            <a:r>
              <a:rPr lang="de-DE" sz="4400" b="1" baseline="30000" dirty="0">
                <a:solidFill>
                  <a:srgbClr val="293133"/>
                </a:solidFill>
                <a:latin typeface="Arial" panose="020B0604020202020204" pitchFamily="34" charset="0"/>
                <a:cs typeface="Arial" panose="020B0604020202020204" pitchFamily="34" charset="0"/>
              </a:rPr>
              <a:t>CURRENT RULES IN BELGIUM</a:t>
            </a:r>
            <a:endParaRPr lang="en-IE" sz="4400" b="1" baseline="30000" dirty="0">
              <a:solidFill>
                <a:srgbClr val="293133"/>
              </a:solidFill>
              <a:latin typeface="Arial" panose="020B0604020202020204" pitchFamily="34" charset="0"/>
              <a:cs typeface="Arial" panose="020B0604020202020204" pitchFamily="34" charset="0"/>
            </a:endParaRPr>
          </a:p>
        </p:txBody>
      </p:sp>
      <p:cxnSp>
        <p:nvCxnSpPr>
          <p:cNvPr id="2" name="Straight Connector 10">
            <a:extLst>
              <a:ext uri="{FF2B5EF4-FFF2-40B4-BE49-F238E27FC236}">
                <a16:creationId xmlns:a16="http://schemas.microsoft.com/office/drawing/2014/main" id="{EE5F070D-0E22-2754-D206-252E1A1FBF55}"/>
              </a:ext>
            </a:extLst>
          </p:cNvPr>
          <p:cNvCxnSpPr>
            <a:cxnSpLocks/>
          </p:cNvCxnSpPr>
          <p:nvPr/>
        </p:nvCxnSpPr>
        <p:spPr>
          <a:xfrm>
            <a:off x="543893" y="867468"/>
            <a:ext cx="5552105" cy="0"/>
          </a:xfrm>
          <a:prstGeom prst="line">
            <a:avLst/>
          </a:prstGeom>
          <a:ln w="28575">
            <a:solidFill>
              <a:srgbClr val="FFCC00"/>
            </a:solidFill>
          </a:ln>
        </p:spPr>
        <p:style>
          <a:lnRef idx="1">
            <a:schemeClr val="accent1"/>
          </a:lnRef>
          <a:fillRef idx="0">
            <a:schemeClr val="accent1"/>
          </a:fillRef>
          <a:effectRef idx="0">
            <a:schemeClr val="accent1"/>
          </a:effectRef>
          <a:fontRef idx="minor">
            <a:schemeClr val="tx1"/>
          </a:fontRef>
        </p:style>
      </p:cxnSp>
      <p:sp>
        <p:nvSpPr>
          <p:cNvPr id="8" name="Rounded Rectangle 7">
            <a:extLst>
              <a:ext uri="{FF2B5EF4-FFF2-40B4-BE49-F238E27FC236}">
                <a16:creationId xmlns:a16="http://schemas.microsoft.com/office/drawing/2014/main" id="{60188841-0BAF-80FE-517E-F6BEFB72A2E8}"/>
              </a:ext>
            </a:extLst>
          </p:cNvPr>
          <p:cNvSpPr/>
          <p:nvPr/>
        </p:nvSpPr>
        <p:spPr>
          <a:xfrm>
            <a:off x="543893" y="1294848"/>
            <a:ext cx="4797230" cy="360040"/>
          </a:xfrm>
          <a:prstGeom prst="roundRect">
            <a:avLst/>
          </a:prstGeom>
          <a:solidFill>
            <a:srgbClr val="293133"/>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ctr"/>
            <a:r>
              <a:rPr lang="en-US" b="1" i="1" dirty="0">
                <a:solidFill>
                  <a:schemeClr val="bg1"/>
                </a:solidFill>
                <a:latin typeface="Arial" panose="020B0604020202020204" pitchFamily="34" charset="0"/>
                <a:cs typeface="Arial" panose="020B0604020202020204" pitchFamily="34" charset="0"/>
              </a:rPr>
              <a:t>Definition invoice/electronic invoice</a:t>
            </a:r>
          </a:p>
        </p:txBody>
      </p:sp>
      <p:sp>
        <p:nvSpPr>
          <p:cNvPr id="9" name="Text Placeholder 2">
            <a:extLst>
              <a:ext uri="{FF2B5EF4-FFF2-40B4-BE49-F238E27FC236}">
                <a16:creationId xmlns:a16="http://schemas.microsoft.com/office/drawing/2014/main" id="{1012FE58-1B04-E6DB-3F20-39853BD4CBA8}"/>
              </a:ext>
            </a:extLst>
          </p:cNvPr>
          <p:cNvSpPr txBox="1">
            <a:spLocks/>
          </p:cNvSpPr>
          <p:nvPr/>
        </p:nvSpPr>
        <p:spPr>
          <a:xfrm>
            <a:off x="355978" y="1360391"/>
            <a:ext cx="11480039" cy="4903712"/>
          </a:xfrm>
          <a:prstGeom prst="rect">
            <a:avLst/>
          </a:prstGeom>
        </p:spPr>
        <p:txBody>
          <a:bodyPr vert="horz" lIns="91440" tIns="45720" rIns="91440" bIns="45720" rtlCol="0" anchor="ctr">
            <a:normAutofit/>
          </a:bodyPr>
          <a:lstStyle>
            <a:defPPr>
              <a:defRPr lang="nl-BE"/>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DE" sz="1400" dirty="0"/>
          </a:p>
          <a:p>
            <a:endParaRPr lang="nl-BE" dirty="0"/>
          </a:p>
        </p:txBody>
      </p:sp>
      <p:pic>
        <p:nvPicPr>
          <p:cNvPr id="15" name="Afbeelding 14">
            <a:extLst>
              <a:ext uri="{FF2B5EF4-FFF2-40B4-BE49-F238E27FC236}">
                <a16:creationId xmlns:a16="http://schemas.microsoft.com/office/drawing/2014/main" id="{79E4DD18-AC00-F86C-67C8-84B4E6F90D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096323" y="0"/>
            <a:ext cx="1095675" cy="1107449"/>
          </a:xfrm>
          <a:prstGeom prst="rect">
            <a:avLst/>
          </a:prstGeom>
        </p:spPr>
      </p:pic>
      <p:sp>
        <p:nvSpPr>
          <p:cNvPr id="3" name="Tekstvak 2">
            <a:extLst>
              <a:ext uri="{FF2B5EF4-FFF2-40B4-BE49-F238E27FC236}">
                <a16:creationId xmlns:a16="http://schemas.microsoft.com/office/drawing/2014/main" id="{1060BB18-4C51-AC4B-2D61-E3FB8FB6FBDF}"/>
              </a:ext>
            </a:extLst>
          </p:cNvPr>
          <p:cNvSpPr txBox="1"/>
          <p:nvPr/>
        </p:nvSpPr>
        <p:spPr>
          <a:xfrm>
            <a:off x="623408" y="1814429"/>
            <a:ext cx="10603345" cy="4524315"/>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Invoice: </a:t>
            </a:r>
            <a:r>
              <a:rPr lang="en-US" sz="1600" i="1" dirty="0">
                <a:latin typeface="Arial" panose="020B0604020202020204" pitchFamily="34" charset="0"/>
                <a:cs typeface="Arial" panose="020B0604020202020204" pitchFamily="34" charset="0"/>
              </a:rPr>
              <a:t>“any document or statement </a:t>
            </a:r>
            <a:r>
              <a:rPr lang="en-US" sz="1600" i="1" u="sng" dirty="0">
                <a:latin typeface="Arial" panose="020B0604020202020204" pitchFamily="34" charset="0"/>
                <a:cs typeface="Arial" panose="020B0604020202020204" pitchFamily="34" charset="0"/>
              </a:rPr>
              <a:t>on paper or in electronic format</a:t>
            </a:r>
            <a:r>
              <a:rPr lang="en-US" sz="1600" i="1" dirty="0">
                <a:latin typeface="Arial" panose="020B0604020202020204" pitchFamily="34" charset="0"/>
                <a:cs typeface="Arial" panose="020B0604020202020204" pitchFamily="34" charset="0"/>
              </a:rPr>
              <a:t> that contains the information required by the VAT code and its implementing measures”</a:t>
            </a:r>
          </a:p>
          <a:p>
            <a:endParaRPr lang="en-US" sz="1600" dirty="0">
              <a:latin typeface="Arial" panose="020B0604020202020204" pitchFamily="34" charset="0"/>
              <a:cs typeface="Arial" panose="020B0604020202020204" pitchFamily="34" charset="0"/>
            </a:endParaRPr>
          </a:p>
          <a:p>
            <a:r>
              <a:rPr lang="en-US" sz="1600" b="1" u="sng" dirty="0">
                <a:latin typeface="Arial" panose="020B0604020202020204" pitchFamily="34" charset="0"/>
                <a:cs typeface="Arial" panose="020B0604020202020204" pitchFamily="34" charset="0"/>
              </a:rPr>
              <a:t>Electronic invoice</a:t>
            </a:r>
            <a:r>
              <a:rPr lang="en-US" sz="1600" dirty="0">
                <a:latin typeface="Arial" panose="020B0604020202020204" pitchFamily="34" charset="0"/>
                <a:cs typeface="Arial" panose="020B0604020202020204" pitchFamily="34" charset="0"/>
              </a:rPr>
              <a:t>: </a:t>
            </a:r>
            <a:r>
              <a:rPr lang="en-US" sz="1600" i="1" dirty="0">
                <a:latin typeface="Arial" panose="020B0604020202020204" pitchFamily="34" charset="0"/>
                <a:cs typeface="Arial" panose="020B0604020202020204" pitchFamily="34" charset="0"/>
              </a:rPr>
              <a:t>“an invoice that contains the information required by the VAT code and its implementing measures and which has been </a:t>
            </a:r>
            <a:r>
              <a:rPr lang="en-US" sz="1600" i="1" dirty="0" err="1">
                <a:latin typeface="Arial" panose="020B0604020202020204" pitchFamily="34" charset="0"/>
                <a:cs typeface="Arial" panose="020B0604020202020204" pitchFamily="34" charset="0"/>
              </a:rPr>
              <a:t>i</a:t>
            </a:r>
            <a:r>
              <a:rPr lang="en-US" sz="1600" i="1" dirty="0">
                <a:latin typeface="Arial" panose="020B0604020202020204" pitchFamily="34" charset="0"/>
                <a:cs typeface="Arial" panose="020B0604020202020204" pitchFamily="34" charset="0"/>
              </a:rPr>
              <a:t>) </a:t>
            </a:r>
            <a:r>
              <a:rPr lang="en-US" sz="1600" i="1" u="sng" dirty="0">
                <a:latin typeface="Arial" panose="020B0604020202020204" pitchFamily="34" charset="0"/>
                <a:cs typeface="Arial" panose="020B0604020202020204" pitchFamily="34" charset="0"/>
              </a:rPr>
              <a:t>issued and received </a:t>
            </a:r>
            <a:r>
              <a:rPr lang="en-US" sz="1600" i="1" dirty="0">
                <a:latin typeface="Arial" panose="020B0604020202020204" pitchFamily="34" charset="0"/>
                <a:cs typeface="Arial" panose="020B0604020202020204" pitchFamily="34" charset="0"/>
              </a:rPr>
              <a:t>in ii) </a:t>
            </a:r>
            <a:r>
              <a:rPr lang="en-US" sz="1600" i="1" u="sng" dirty="0">
                <a:latin typeface="Arial" panose="020B0604020202020204" pitchFamily="34" charset="0"/>
                <a:cs typeface="Arial" panose="020B0604020202020204" pitchFamily="34" charset="0"/>
              </a:rPr>
              <a:t>any ‘electronic format</a:t>
            </a:r>
            <a:r>
              <a:rPr lang="en-US" sz="1600" i="1" dirty="0">
                <a:latin typeface="Arial" panose="020B0604020202020204" pitchFamily="34" charset="0"/>
                <a:cs typeface="Arial" panose="020B0604020202020204" pitchFamily="34" charset="0"/>
              </a:rPr>
              <a:t>’”</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“in any electronic format” means: </a:t>
            </a:r>
          </a:p>
          <a:p>
            <a:pPr marL="742950" lvl="1" indent="-285750">
              <a:buFont typeface="Wingdings" panose="05000000000000000000" pitchFamily="2" charset="2"/>
              <a:buChar char="§"/>
            </a:pPr>
            <a:r>
              <a:rPr lang="en-US" sz="1600" dirty="0">
                <a:latin typeface="Arial" panose="020B0604020202020204" pitchFamily="34" charset="0"/>
                <a:cs typeface="Arial" panose="020B0604020202020204" pitchFamily="34" charset="0"/>
              </a:rPr>
              <a:t>Taxable person can choose which electronic format he uses</a:t>
            </a:r>
          </a:p>
          <a:p>
            <a:pPr marL="742950" lvl="1" indent="-285750">
              <a:buFont typeface="Wingdings" panose="05000000000000000000" pitchFamily="2" charset="2"/>
              <a:buChar char="§"/>
            </a:pPr>
            <a:r>
              <a:rPr lang="en-US" sz="1600" dirty="0">
                <a:latin typeface="Arial" panose="020B0604020202020204" pitchFamily="34" charset="0"/>
                <a:cs typeface="Arial" panose="020B0604020202020204" pitchFamily="34" charset="0"/>
              </a:rPr>
              <a:t>Possible formats are structured messages (e.g. XML) or other electronic formats (email with PDF-file attached, downloads on a website, …)</a:t>
            </a:r>
          </a:p>
          <a:p>
            <a:pPr marL="742950" lvl="1" indent="-285750">
              <a:buFont typeface="Wingdings" panose="05000000000000000000" pitchFamily="2" charset="2"/>
              <a:buChar char="§"/>
            </a:pPr>
            <a:r>
              <a:rPr lang="en-US" sz="1600" dirty="0">
                <a:latin typeface="Arial" panose="020B0604020202020204" pitchFamily="34" charset="0"/>
                <a:cs typeface="Arial" panose="020B0604020202020204" pitchFamily="34" charset="0"/>
              </a:rPr>
              <a:t>Invoice received in a certain electronic format may be converted in another electronic format</a:t>
            </a:r>
          </a:p>
          <a:p>
            <a:pPr lvl="1"/>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“issued and received”</a:t>
            </a:r>
          </a:p>
          <a:p>
            <a:pPr lvl="1"/>
            <a:r>
              <a:rPr lang="en-US" sz="1600" dirty="0">
                <a:latin typeface="Arial" panose="020B0604020202020204" pitchFamily="34" charset="0"/>
                <a:cs typeface="Arial" panose="020B0604020202020204" pitchFamily="34" charset="0"/>
              </a:rPr>
              <a:t>     e.g. invoice drafted in an electronic format (e.g. Word-file) and afterwards </a:t>
            </a:r>
            <a:r>
              <a:rPr lang="en-US" sz="1600" u="sng" dirty="0">
                <a:latin typeface="Arial" panose="020B0604020202020204" pitchFamily="34" charset="0"/>
                <a:cs typeface="Arial" panose="020B0604020202020204" pitchFamily="34" charset="0"/>
              </a:rPr>
              <a:t>issued</a:t>
            </a:r>
            <a:r>
              <a:rPr lang="en-US" sz="1600" dirty="0">
                <a:latin typeface="Arial" panose="020B0604020202020204" pitchFamily="34" charset="0"/>
                <a:cs typeface="Arial" panose="020B0604020202020204" pitchFamily="34" charset="0"/>
              </a:rPr>
              <a:t> in paper</a:t>
            </a:r>
          </a:p>
          <a:p>
            <a:pPr lvl="1"/>
            <a:r>
              <a:rPr lang="en-US" sz="1600" dirty="0">
                <a:latin typeface="Arial" panose="020B0604020202020204" pitchFamily="34" charset="0"/>
                <a:cs typeface="Arial" panose="020B0604020202020204" pitchFamily="34" charset="0"/>
                <a:sym typeface="Symbol" panose="05050102010706020507" pitchFamily="18" charset="2"/>
              </a:rPr>
              <a:t>    </a:t>
            </a:r>
            <a:r>
              <a:rPr lang="en-US" sz="1600" dirty="0">
                <a:latin typeface="Arial" panose="020B0604020202020204" pitchFamily="34" charset="0"/>
                <a:cs typeface="Arial" panose="020B0604020202020204" pitchFamily="34" charset="0"/>
              </a:rPr>
              <a:t> e.g. invoice drafted on paper and afterwards </a:t>
            </a:r>
            <a:r>
              <a:rPr lang="en-US" sz="1600" u="sng" dirty="0">
                <a:latin typeface="Arial" panose="020B0604020202020204" pitchFamily="34" charset="0"/>
                <a:cs typeface="Arial" panose="020B0604020202020204" pitchFamily="34" charset="0"/>
              </a:rPr>
              <a:t>scanned and sent </a:t>
            </a:r>
            <a:r>
              <a:rPr lang="en-US" sz="1600" dirty="0">
                <a:latin typeface="Arial" panose="020B0604020202020204" pitchFamily="34" charset="0"/>
                <a:cs typeface="Arial" panose="020B0604020202020204" pitchFamily="34" charset="0"/>
              </a:rPr>
              <a:t>and received by mail</a:t>
            </a:r>
          </a:p>
          <a:p>
            <a:pPr lvl="1"/>
            <a:r>
              <a:rPr lang="en-US" sz="1600" dirty="0">
                <a:latin typeface="Arial" panose="020B0604020202020204" pitchFamily="34" charset="0"/>
                <a:cs typeface="Arial" panose="020B0604020202020204" pitchFamily="34" charset="0"/>
              </a:rPr>
              <a:t>     Directly (by e-mail, through a secured connection, …) or indirectly (via external service providers,     </a:t>
            </a:r>
          </a:p>
          <a:p>
            <a:pPr lvl="1"/>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webportals</a:t>
            </a:r>
            <a:r>
              <a:rPr lang="en-US" sz="1600" dirty="0">
                <a:latin typeface="Arial" panose="020B0604020202020204" pitchFamily="34" charset="0"/>
                <a:cs typeface="Arial" panose="020B0604020202020204" pitchFamily="34" charset="0"/>
              </a:rPr>
              <a:t>, …)</a:t>
            </a:r>
          </a:p>
          <a:p>
            <a:pPr lvl="1"/>
            <a:endParaRPr lang="nl-NL" sz="1600" dirty="0">
              <a:latin typeface="Arial" panose="020B0604020202020204" pitchFamily="34" charset="0"/>
              <a:cs typeface="Arial" panose="020B0604020202020204" pitchFamily="34" charset="0"/>
            </a:endParaRPr>
          </a:p>
        </p:txBody>
      </p:sp>
      <p:sp>
        <p:nvSpPr>
          <p:cNvPr id="6" name="Tekstvak 5">
            <a:extLst>
              <a:ext uri="{FF2B5EF4-FFF2-40B4-BE49-F238E27FC236}">
                <a16:creationId xmlns:a16="http://schemas.microsoft.com/office/drawing/2014/main" id="{BA5F4C62-5998-0839-D5DC-E03D919E644B}"/>
              </a:ext>
            </a:extLst>
          </p:cNvPr>
          <p:cNvSpPr txBox="1"/>
          <p:nvPr/>
        </p:nvSpPr>
        <p:spPr>
          <a:xfrm>
            <a:off x="6178299" y="593897"/>
            <a:ext cx="6101696" cy="276999"/>
          </a:xfrm>
          <a:prstGeom prst="rect">
            <a:avLst/>
          </a:prstGeom>
          <a:noFill/>
        </p:spPr>
        <p:txBody>
          <a:bodyPr wrap="square">
            <a:spAutoFit/>
          </a:bodyPr>
          <a:lstStyle/>
          <a:p>
            <a:r>
              <a:rPr lang="nl-NL" sz="1200" i="1" dirty="0">
                <a:latin typeface="Arial" panose="020B0604020202020204" pitchFamily="34" charset="0"/>
                <a:cs typeface="Arial" panose="020B0604020202020204" pitchFamily="34" charset="0"/>
              </a:rPr>
              <a:t>(Date </a:t>
            </a:r>
            <a:r>
              <a:rPr lang="nl-NL" sz="1200" i="1" dirty="0" err="1">
                <a:latin typeface="Arial" panose="020B0604020202020204" pitchFamily="34" charset="0"/>
                <a:cs typeface="Arial" panose="020B0604020202020204" pitchFamily="34" charset="0"/>
              </a:rPr>
              <a:t>from</a:t>
            </a:r>
            <a:r>
              <a:rPr lang="nl-NL" sz="1200" i="1" dirty="0">
                <a:latin typeface="Arial" panose="020B0604020202020204" pitchFamily="34" charset="0"/>
                <a:cs typeface="Arial" panose="020B0604020202020204" pitchFamily="34" charset="0"/>
              </a:rPr>
              <a:t> 2013</a:t>
            </a:r>
            <a:r>
              <a:rPr lang="nl-NL" sz="1200" i="1" dirty="0">
                <a:latin typeface="Arial" panose="020B0604020202020204" pitchFamily="34" charset="0"/>
                <a:cs typeface="Arial" panose="020B0604020202020204" pitchFamily="34" charset="0"/>
                <a:sym typeface="Wingdings" panose="05000000000000000000" pitchFamily="2" charset="2"/>
              </a:rPr>
              <a:t>)</a:t>
            </a:r>
            <a:endParaRPr lang="nl-NL" sz="1200" i="1" dirty="0">
              <a:latin typeface="Arial" panose="020B0604020202020204" pitchFamily="34" charset="0"/>
              <a:cs typeface="Arial" panose="020B0604020202020204" pitchFamily="34" charset="0"/>
            </a:endParaRPr>
          </a:p>
        </p:txBody>
      </p:sp>
      <p:pic>
        <p:nvPicPr>
          <p:cNvPr id="10" name="Graphic 9" descr="Vinkje met effen opvulling">
            <a:extLst>
              <a:ext uri="{FF2B5EF4-FFF2-40B4-BE49-F238E27FC236}">
                <a16:creationId xmlns:a16="http://schemas.microsoft.com/office/drawing/2014/main" id="{903013DC-61F8-EE31-00AD-093297E379E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76713" y="5302894"/>
            <a:ext cx="223368" cy="223368"/>
          </a:xfrm>
          <a:prstGeom prst="rect">
            <a:avLst/>
          </a:prstGeom>
        </p:spPr>
      </p:pic>
      <p:pic>
        <p:nvPicPr>
          <p:cNvPr id="12" name="Graphic 11" descr="Sluiten met effen opvulling">
            <a:extLst>
              <a:ext uri="{FF2B5EF4-FFF2-40B4-BE49-F238E27FC236}">
                <a16:creationId xmlns:a16="http://schemas.microsoft.com/office/drawing/2014/main" id="{CA033FC2-A1F0-E9BB-9C8C-313744E033E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76712" y="5065478"/>
            <a:ext cx="223370" cy="223370"/>
          </a:xfrm>
          <a:prstGeom prst="rect">
            <a:avLst/>
          </a:prstGeom>
        </p:spPr>
      </p:pic>
      <p:pic>
        <p:nvPicPr>
          <p:cNvPr id="13" name="Graphic 12" descr="Vinkje met effen opvulling">
            <a:extLst>
              <a:ext uri="{FF2B5EF4-FFF2-40B4-BE49-F238E27FC236}">
                <a16:creationId xmlns:a16="http://schemas.microsoft.com/office/drawing/2014/main" id="{7BC4F38F-0262-E0B0-00C5-BBEB88A4F0A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76713" y="5534812"/>
            <a:ext cx="223368" cy="223368"/>
          </a:xfrm>
          <a:prstGeom prst="rect">
            <a:avLst/>
          </a:prstGeom>
        </p:spPr>
      </p:pic>
    </p:spTree>
    <p:extLst>
      <p:ext uri="{BB962C8B-B14F-4D97-AF65-F5344CB8AC3E}">
        <p14:creationId xmlns:p14="http://schemas.microsoft.com/office/powerpoint/2010/main" val="4240641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2150A5-F558-02CB-6FB3-DAD9898F708A}"/>
              </a:ext>
            </a:extLst>
          </p:cNvPr>
          <p:cNvSpPr>
            <a:spLocks noGrp="1"/>
          </p:cNvSpPr>
          <p:nvPr>
            <p:ph type="title"/>
          </p:nvPr>
        </p:nvSpPr>
        <p:spPr>
          <a:xfrm>
            <a:off x="522006" y="16610"/>
            <a:ext cx="10515600" cy="1325563"/>
          </a:xfrm>
        </p:spPr>
        <p:txBody>
          <a:bodyPr>
            <a:normAutofit/>
          </a:bodyPr>
          <a:lstStyle/>
          <a:p>
            <a:r>
              <a:rPr lang="nl-NL" sz="2800" b="1" dirty="0">
                <a:latin typeface="Arial" panose="020B0604020202020204" pitchFamily="34" charset="0"/>
                <a:cs typeface="Arial" panose="020B0604020202020204" pitchFamily="34" charset="0"/>
              </a:rPr>
              <a:t>CONDITIONS FOR E-INVOICING</a:t>
            </a:r>
          </a:p>
        </p:txBody>
      </p:sp>
      <p:sp>
        <p:nvSpPr>
          <p:cNvPr id="3" name="Tijdelijke aanduiding voor inhoud 2">
            <a:extLst>
              <a:ext uri="{FF2B5EF4-FFF2-40B4-BE49-F238E27FC236}">
                <a16:creationId xmlns:a16="http://schemas.microsoft.com/office/drawing/2014/main" id="{EF70E59F-4AEA-53E2-A12E-0A8A08B95669}"/>
              </a:ext>
            </a:extLst>
          </p:cNvPr>
          <p:cNvSpPr>
            <a:spLocks noGrp="1"/>
          </p:cNvSpPr>
          <p:nvPr>
            <p:ph idx="1"/>
          </p:nvPr>
        </p:nvSpPr>
        <p:spPr>
          <a:xfrm>
            <a:off x="413403" y="1210326"/>
            <a:ext cx="11256591" cy="5498123"/>
          </a:xfrm>
        </p:spPr>
        <p:txBody>
          <a:bodyPr>
            <a:normAutofit fontScale="47500" lnSpcReduction="20000"/>
          </a:bodyPr>
          <a:lstStyle/>
          <a:p>
            <a:pPr algn="l">
              <a:lnSpc>
                <a:spcPct val="100000"/>
              </a:lnSpc>
              <a:buFont typeface="Wingdings" panose="05000000000000000000" pitchFamily="2" charset="2"/>
              <a:buChar char="§"/>
            </a:pPr>
            <a:r>
              <a:rPr lang="nl-NL" sz="3400" b="1" i="0" u="none" strike="noStrike" baseline="0" dirty="0">
                <a:solidFill>
                  <a:srgbClr val="000000"/>
                </a:solidFill>
                <a:latin typeface="Arial" panose="020B0604020202020204" pitchFamily="34" charset="0"/>
                <a:cs typeface="Arial" panose="020B0604020202020204" pitchFamily="34" charset="0"/>
              </a:rPr>
              <a:t>Must </a:t>
            </a:r>
            <a:r>
              <a:rPr lang="nl-NL" sz="3400" b="1" i="0" u="none" strike="noStrike" baseline="0" dirty="0" err="1">
                <a:solidFill>
                  <a:srgbClr val="000000"/>
                </a:solidFill>
                <a:latin typeface="Arial" panose="020B0604020202020204" pitchFamily="34" charset="0"/>
                <a:cs typeface="Arial" panose="020B0604020202020204" pitchFamily="34" charset="0"/>
              </a:rPr>
              <a:t>be</a:t>
            </a:r>
            <a:r>
              <a:rPr lang="nl-NL" sz="3400" b="1" i="0" u="none" strike="noStrike" baseline="0" dirty="0">
                <a:solidFill>
                  <a:srgbClr val="000000"/>
                </a:solidFill>
                <a:latin typeface="Arial" panose="020B0604020202020204" pitchFamily="34" charset="0"/>
                <a:cs typeface="Arial" panose="020B0604020202020204" pitchFamily="34" charset="0"/>
              </a:rPr>
              <a:t> ‘</a:t>
            </a:r>
            <a:r>
              <a:rPr lang="nl-NL" sz="3400" b="1" dirty="0" err="1">
                <a:solidFill>
                  <a:srgbClr val="000000"/>
                </a:solidFill>
                <a:latin typeface="Arial" panose="020B0604020202020204" pitchFamily="34" charset="0"/>
                <a:cs typeface="Arial" panose="020B0604020202020204" pitchFamily="34" charset="0"/>
              </a:rPr>
              <a:t>a</a:t>
            </a:r>
            <a:r>
              <a:rPr lang="nl-NL" sz="3400" b="1" i="0" u="none" strike="noStrike" baseline="0" dirty="0" err="1">
                <a:solidFill>
                  <a:srgbClr val="000000"/>
                </a:solidFill>
                <a:latin typeface="Arial" panose="020B0604020202020204" pitchFamily="34" charset="0"/>
                <a:cs typeface="Arial" panose="020B0604020202020204" pitchFamily="34" charset="0"/>
              </a:rPr>
              <a:t>ccepted</a:t>
            </a:r>
            <a:r>
              <a:rPr lang="nl-NL" sz="3400" b="1" dirty="0">
                <a:solidFill>
                  <a:srgbClr val="000000"/>
                </a:solidFill>
                <a:latin typeface="Arial" panose="020B0604020202020204" pitchFamily="34" charset="0"/>
                <a:cs typeface="Arial" panose="020B0604020202020204" pitchFamily="34" charset="0"/>
              </a:rPr>
              <a:t>’</a:t>
            </a:r>
            <a:r>
              <a:rPr lang="nl-NL" sz="3400" b="1" i="0" u="none" strike="noStrike" baseline="0" dirty="0">
                <a:solidFill>
                  <a:srgbClr val="000000"/>
                </a:solidFill>
                <a:latin typeface="Arial" panose="020B0604020202020204" pitchFamily="34" charset="0"/>
                <a:cs typeface="Arial" panose="020B0604020202020204" pitchFamily="34" charset="0"/>
              </a:rPr>
              <a:t> </a:t>
            </a:r>
            <a:r>
              <a:rPr lang="nl-NL" sz="3400" b="1" i="0" u="none" strike="noStrike" baseline="0" dirty="0" err="1">
                <a:solidFill>
                  <a:srgbClr val="000000"/>
                </a:solidFill>
                <a:latin typeface="Arial" panose="020B0604020202020204" pitchFamily="34" charset="0"/>
                <a:cs typeface="Arial" panose="020B0604020202020204" pitchFamily="34" charset="0"/>
              </a:rPr>
              <a:t>by</a:t>
            </a:r>
            <a:r>
              <a:rPr lang="nl-NL" sz="3400" b="1" i="0" u="none" strike="noStrike" baseline="0" dirty="0">
                <a:solidFill>
                  <a:srgbClr val="000000"/>
                </a:solidFill>
                <a:latin typeface="Arial" panose="020B0604020202020204" pitchFamily="34" charset="0"/>
                <a:cs typeface="Arial" panose="020B0604020202020204" pitchFamily="34" charset="0"/>
              </a:rPr>
              <a:t> </a:t>
            </a:r>
            <a:r>
              <a:rPr lang="nl-NL" sz="3400" b="1" i="0" u="none" strike="noStrike" baseline="0" dirty="0" err="1">
                <a:solidFill>
                  <a:srgbClr val="000000"/>
                </a:solidFill>
                <a:latin typeface="Arial" panose="020B0604020202020204" pitchFamily="34" charset="0"/>
                <a:cs typeface="Arial" panose="020B0604020202020204" pitchFamily="34" charset="0"/>
              </a:rPr>
              <a:t>the</a:t>
            </a:r>
            <a:r>
              <a:rPr lang="nl-NL" sz="3400" b="1" i="0" u="none" strike="noStrike" baseline="0" dirty="0">
                <a:solidFill>
                  <a:srgbClr val="000000"/>
                </a:solidFill>
                <a:latin typeface="Arial" panose="020B0604020202020204" pitchFamily="34" charset="0"/>
                <a:cs typeface="Arial" panose="020B0604020202020204" pitchFamily="34" charset="0"/>
              </a:rPr>
              <a:t> </a:t>
            </a:r>
            <a:r>
              <a:rPr lang="nl-NL" sz="3400" b="1" i="0" u="none" strike="noStrike" baseline="0" dirty="0" err="1">
                <a:solidFill>
                  <a:srgbClr val="000000"/>
                </a:solidFill>
                <a:latin typeface="Arial" panose="020B0604020202020204" pitchFamily="34" charset="0"/>
                <a:cs typeface="Arial" panose="020B0604020202020204" pitchFamily="34" charset="0"/>
              </a:rPr>
              <a:t>recipient</a:t>
            </a:r>
            <a:endParaRPr lang="nl-NL" sz="3400" b="1" i="0" u="none" strike="noStrike" baseline="0" dirty="0">
              <a:solidFill>
                <a:srgbClr val="000000"/>
              </a:solidFill>
              <a:latin typeface="Arial" panose="020B0604020202020204" pitchFamily="34" charset="0"/>
              <a:cs typeface="Arial" panose="020B0604020202020204" pitchFamily="34" charset="0"/>
            </a:endParaRPr>
          </a:p>
          <a:p>
            <a:pPr lvl="1">
              <a:lnSpc>
                <a:spcPct val="100000"/>
              </a:lnSpc>
              <a:buFont typeface="Symbol" panose="05050102010706020507" pitchFamily="18" charset="2"/>
              <a:buChar char="-"/>
            </a:pPr>
            <a:r>
              <a:rPr lang="en-US" sz="3400" b="0" i="0" u="none" strike="noStrike" baseline="0" dirty="0">
                <a:solidFill>
                  <a:srgbClr val="000000"/>
                </a:solidFill>
                <a:latin typeface="Arial" panose="020B0604020202020204" pitchFamily="34" charset="0"/>
                <a:cs typeface="Arial" panose="020B0604020202020204" pitchFamily="34" charset="0"/>
              </a:rPr>
              <a:t>can be explicit (e.g. written) or implicit acceptance</a:t>
            </a:r>
          </a:p>
          <a:p>
            <a:pPr lvl="1">
              <a:lnSpc>
                <a:spcPct val="100000"/>
              </a:lnSpc>
              <a:buFont typeface="Symbol" panose="05050102010706020507" pitchFamily="18" charset="2"/>
              <a:buChar char="-"/>
            </a:pPr>
            <a:r>
              <a:rPr lang="en-US" sz="3400" dirty="0">
                <a:solidFill>
                  <a:srgbClr val="000000"/>
                </a:solidFill>
                <a:latin typeface="Arial" panose="020B0604020202020204" pitchFamily="34" charset="0"/>
                <a:cs typeface="Arial" panose="020B0604020202020204" pitchFamily="34" charset="0"/>
              </a:rPr>
              <a:t>… h</a:t>
            </a:r>
            <a:r>
              <a:rPr lang="en-US" sz="3400" b="0" i="0" u="none" strike="noStrike" baseline="0" dirty="0">
                <a:solidFill>
                  <a:srgbClr val="000000"/>
                </a:solidFill>
                <a:latin typeface="Arial" panose="020B0604020202020204" pitchFamily="34" charset="0"/>
                <a:cs typeface="Arial" panose="020B0604020202020204" pitchFamily="34" charset="0"/>
              </a:rPr>
              <a:t>is technical requirements must allow it</a:t>
            </a:r>
          </a:p>
          <a:p>
            <a:pPr>
              <a:lnSpc>
                <a:spcPct val="100000"/>
              </a:lnSpc>
              <a:buFont typeface="Wingdings" panose="05000000000000000000" pitchFamily="2" charset="2"/>
              <a:buChar char="§"/>
            </a:pPr>
            <a:r>
              <a:rPr lang="en-US" sz="3400" b="1" dirty="0">
                <a:solidFill>
                  <a:srgbClr val="000000"/>
                </a:solidFill>
                <a:latin typeface="Arial" panose="020B0604020202020204" pitchFamily="34" charset="0"/>
                <a:cs typeface="Arial" panose="020B0604020202020204" pitchFamily="34" charset="0"/>
              </a:rPr>
              <a:t>Must comply with</a:t>
            </a:r>
          </a:p>
          <a:p>
            <a:pPr marL="457200" lvl="1" indent="0">
              <a:lnSpc>
                <a:spcPct val="100000"/>
              </a:lnSpc>
              <a:spcBef>
                <a:spcPts val="900"/>
              </a:spcBef>
              <a:buNone/>
            </a:pPr>
            <a:r>
              <a:rPr lang="en-US" sz="3400" b="1" dirty="0">
                <a:solidFill>
                  <a:srgbClr val="000000"/>
                </a:solidFill>
                <a:latin typeface="Arial" panose="020B0604020202020204" pitchFamily="34" charset="0"/>
                <a:cs typeface="Arial" panose="020B0604020202020204" pitchFamily="34" charset="0"/>
              </a:rPr>
              <a:t> ‘authenticity of the origin’</a:t>
            </a:r>
            <a:endParaRPr lang="en-US" sz="3400" dirty="0">
              <a:solidFill>
                <a:srgbClr val="000000"/>
              </a:solidFill>
              <a:latin typeface="Arial" panose="020B0604020202020204" pitchFamily="34" charset="0"/>
              <a:cs typeface="Arial" panose="020B0604020202020204" pitchFamily="34" charset="0"/>
            </a:endParaRPr>
          </a:p>
          <a:p>
            <a:pPr lvl="1">
              <a:lnSpc>
                <a:spcPct val="100000"/>
              </a:lnSpc>
              <a:buFont typeface="Symbol" panose="05050102010706020507" pitchFamily="18" charset="2"/>
              <a:buChar char="-"/>
            </a:pPr>
            <a:r>
              <a:rPr lang="en-US" sz="3400" dirty="0">
                <a:solidFill>
                  <a:srgbClr val="000000"/>
                </a:solidFill>
                <a:latin typeface="Arial" panose="020B0604020202020204" pitchFamily="34" charset="0"/>
                <a:cs typeface="Arial" panose="020B0604020202020204" pitchFamily="34" charset="0"/>
              </a:rPr>
              <a:t>must guarantee the identity of the supplier or the issuer of the invoice</a:t>
            </a:r>
          </a:p>
          <a:p>
            <a:pPr lvl="1">
              <a:lnSpc>
                <a:spcPct val="100000"/>
              </a:lnSpc>
              <a:buFont typeface="Symbol" panose="05050102010706020507" pitchFamily="18" charset="2"/>
              <a:buChar char="-"/>
            </a:pPr>
            <a:r>
              <a:rPr lang="en-US" sz="3400" dirty="0">
                <a:solidFill>
                  <a:srgbClr val="000000"/>
                </a:solidFill>
                <a:latin typeface="Arial" panose="020B0604020202020204" pitchFamily="34" charset="0"/>
                <a:cs typeface="Arial" panose="020B0604020202020204" pitchFamily="34" charset="0"/>
              </a:rPr>
              <a:t>obligation to be met by both supplier/service provider and recipient</a:t>
            </a:r>
          </a:p>
          <a:p>
            <a:pPr marL="457200" lvl="1" indent="0">
              <a:lnSpc>
                <a:spcPct val="100000"/>
              </a:lnSpc>
              <a:spcBef>
                <a:spcPts val="1200"/>
              </a:spcBef>
              <a:buNone/>
            </a:pPr>
            <a:r>
              <a:rPr lang="nl-NL" sz="3400" b="1" i="0" u="none" strike="noStrike" baseline="0" dirty="0">
                <a:solidFill>
                  <a:srgbClr val="19161B"/>
                </a:solidFill>
                <a:latin typeface="Arial" panose="020B0604020202020204" pitchFamily="34" charset="0"/>
                <a:cs typeface="Arial" panose="020B0604020202020204" pitchFamily="34" charset="0"/>
              </a:rPr>
              <a:t>‘</a:t>
            </a:r>
            <a:r>
              <a:rPr lang="nl-NL" sz="3400" b="1" i="0" u="none" strike="noStrike" baseline="0" dirty="0" err="1">
                <a:solidFill>
                  <a:srgbClr val="19161B"/>
                </a:solidFill>
                <a:latin typeface="Arial" panose="020B0604020202020204" pitchFamily="34" charset="0"/>
                <a:cs typeface="Arial" panose="020B0604020202020204" pitchFamily="34" charset="0"/>
              </a:rPr>
              <a:t>Integrity</a:t>
            </a:r>
            <a:r>
              <a:rPr lang="nl-NL" sz="3400" b="1" i="0" u="none" strike="noStrike" baseline="0" dirty="0">
                <a:solidFill>
                  <a:srgbClr val="19161B"/>
                </a:solidFill>
                <a:latin typeface="Arial" panose="020B0604020202020204" pitchFamily="34" charset="0"/>
                <a:cs typeface="Arial" panose="020B0604020202020204" pitchFamily="34" charset="0"/>
              </a:rPr>
              <a:t> of </a:t>
            </a:r>
            <a:r>
              <a:rPr lang="nl-NL" sz="3400" b="1" i="0" u="none" strike="noStrike" baseline="0" dirty="0" err="1">
                <a:solidFill>
                  <a:srgbClr val="19161B"/>
                </a:solidFill>
                <a:latin typeface="Arial" panose="020B0604020202020204" pitchFamily="34" charset="0"/>
                <a:cs typeface="Arial" panose="020B0604020202020204" pitchFamily="34" charset="0"/>
              </a:rPr>
              <a:t>the</a:t>
            </a:r>
            <a:r>
              <a:rPr lang="nl-NL" sz="3400" b="1" i="0" u="none" strike="noStrike" baseline="0" dirty="0">
                <a:solidFill>
                  <a:srgbClr val="19161B"/>
                </a:solidFill>
                <a:latin typeface="Arial" panose="020B0604020202020204" pitchFamily="34" charset="0"/>
                <a:cs typeface="Arial" panose="020B0604020202020204" pitchFamily="34" charset="0"/>
              </a:rPr>
              <a:t> content’</a:t>
            </a:r>
          </a:p>
          <a:p>
            <a:pPr lvl="1">
              <a:lnSpc>
                <a:spcPct val="100000"/>
              </a:lnSpc>
              <a:buFont typeface="Symbol" panose="05050102010706020507" pitchFamily="18" charset="2"/>
              <a:buChar char="-"/>
            </a:pPr>
            <a:r>
              <a:rPr lang="en-US" sz="3400" dirty="0">
                <a:solidFill>
                  <a:srgbClr val="000000"/>
                </a:solidFill>
                <a:latin typeface="Arial" panose="020B0604020202020204" pitchFamily="34" charset="0"/>
                <a:cs typeface="Arial" panose="020B0604020202020204" pitchFamily="34" charset="0"/>
              </a:rPr>
              <a:t>must guarantee that the content of the invoice has not been altered</a:t>
            </a:r>
          </a:p>
          <a:p>
            <a:pPr lvl="1">
              <a:lnSpc>
                <a:spcPct val="100000"/>
              </a:lnSpc>
              <a:buFont typeface="Symbol" panose="05050102010706020507" pitchFamily="18" charset="2"/>
              <a:buChar char="-"/>
            </a:pPr>
            <a:r>
              <a:rPr lang="en-US" sz="3400" dirty="0">
                <a:solidFill>
                  <a:srgbClr val="000000"/>
                </a:solidFill>
                <a:latin typeface="Arial" panose="020B0604020202020204" pitchFamily="34" charset="0"/>
                <a:cs typeface="Arial" panose="020B0604020202020204" pitchFamily="34" charset="0"/>
              </a:rPr>
              <a:t>obligation to be met by both supplier/service provider and recipient</a:t>
            </a:r>
          </a:p>
          <a:p>
            <a:pPr lvl="1">
              <a:lnSpc>
                <a:spcPct val="100000"/>
              </a:lnSpc>
              <a:buFont typeface="Symbol" panose="05050102010706020507" pitchFamily="18" charset="2"/>
              <a:buChar char="-"/>
            </a:pPr>
            <a:r>
              <a:rPr lang="en-US" sz="3400" dirty="0">
                <a:solidFill>
                  <a:srgbClr val="000000"/>
                </a:solidFill>
                <a:latin typeface="Arial" panose="020B0604020202020204" pitchFamily="34" charset="0"/>
                <a:cs typeface="Arial" panose="020B0604020202020204" pitchFamily="34" charset="0"/>
              </a:rPr>
              <a:t>does not relate to the formatting of the invoice: e.g. dd/mm/</a:t>
            </a:r>
            <a:r>
              <a:rPr lang="en-US" sz="3400" dirty="0" err="1">
                <a:solidFill>
                  <a:srgbClr val="000000"/>
                </a:solidFill>
                <a:latin typeface="Arial" panose="020B0604020202020204" pitchFamily="34" charset="0"/>
                <a:cs typeface="Arial" panose="020B0604020202020204" pitchFamily="34" charset="0"/>
              </a:rPr>
              <a:t>yyyy</a:t>
            </a:r>
            <a:r>
              <a:rPr lang="en-US" sz="3400" dirty="0">
                <a:solidFill>
                  <a:srgbClr val="000000"/>
                </a:solidFill>
                <a:latin typeface="Arial" panose="020B0604020202020204" pitchFamily="34" charset="0"/>
                <a:cs typeface="Arial" panose="020B0604020202020204" pitchFamily="34" charset="0"/>
              </a:rPr>
              <a:t> can be altered in </a:t>
            </a:r>
            <a:r>
              <a:rPr lang="en-US" sz="3400" dirty="0" err="1">
                <a:solidFill>
                  <a:srgbClr val="000000"/>
                </a:solidFill>
                <a:latin typeface="Arial" panose="020B0604020202020204" pitchFamily="34" charset="0"/>
                <a:cs typeface="Arial" panose="020B0604020202020204" pitchFamily="34" charset="0"/>
              </a:rPr>
              <a:t>yyyy</a:t>
            </a:r>
            <a:r>
              <a:rPr lang="en-US" sz="3400" dirty="0">
                <a:solidFill>
                  <a:srgbClr val="000000"/>
                </a:solidFill>
                <a:latin typeface="Arial" panose="020B0604020202020204" pitchFamily="34" charset="0"/>
                <a:cs typeface="Arial" panose="020B0604020202020204" pitchFamily="34" charset="0"/>
              </a:rPr>
              <a:t>/mm/dd</a:t>
            </a:r>
          </a:p>
          <a:p>
            <a:pPr marL="457200" lvl="1" indent="0">
              <a:lnSpc>
                <a:spcPct val="100000"/>
              </a:lnSpc>
              <a:spcBef>
                <a:spcPts val="1200"/>
              </a:spcBef>
              <a:buNone/>
            </a:pPr>
            <a:r>
              <a:rPr lang="nl-NL" sz="3400" b="1" dirty="0">
                <a:solidFill>
                  <a:srgbClr val="19161B"/>
                </a:solidFill>
                <a:latin typeface="Arial" panose="020B0604020202020204" pitchFamily="34" charset="0"/>
                <a:cs typeface="Arial" panose="020B0604020202020204" pitchFamily="34" charset="0"/>
              </a:rPr>
              <a:t>‘Legibility’</a:t>
            </a:r>
          </a:p>
          <a:p>
            <a:pPr lvl="1">
              <a:lnSpc>
                <a:spcPct val="100000"/>
              </a:lnSpc>
              <a:buFont typeface="Symbol" panose="05050102010706020507" pitchFamily="18" charset="2"/>
              <a:buChar char="-"/>
            </a:pPr>
            <a:r>
              <a:rPr lang="en-US" sz="3400" dirty="0">
                <a:solidFill>
                  <a:srgbClr val="000000"/>
                </a:solidFill>
                <a:latin typeface="Arial" panose="020B0604020202020204" pitchFamily="34" charset="0"/>
                <a:cs typeface="Arial" panose="020B0604020202020204" pitchFamily="34" charset="0"/>
              </a:rPr>
              <a:t>clearly legible on paper or on screen, without necessity of excessive research, </a:t>
            </a:r>
            <a:r>
              <a:rPr lang="nl-NL" sz="3400" dirty="0" err="1">
                <a:solidFill>
                  <a:srgbClr val="000000"/>
                </a:solidFill>
                <a:latin typeface="Arial" panose="020B0604020202020204" pitchFamily="34" charset="0"/>
                <a:cs typeface="Arial" panose="020B0604020202020204" pitchFamily="34" charset="0"/>
              </a:rPr>
              <a:t>interpretation</a:t>
            </a:r>
            <a:r>
              <a:rPr lang="nl-NL" sz="3400" dirty="0">
                <a:solidFill>
                  <a:srgbClr val="000000"/>
                </a:solidFill>
                <a:latin typeface="Arial" panose="020B0604020202020204" pitchFamily="34" charset="0"/>
                <a:cs typeface="Arial" panose="020B0604020202020204" pitchFamily="34" charset="0"/>
              </a:rPr>
              <a:t> or </a:t>
            </a:r>
            <a:r>
              <a:rPr lang="nl-NL" sz="3400" dirty="0" err="1">
                <a:solidFill>
                  <a:srgbClr val="000000"/>
                </a:solidFill>
                <a:latin typeface="Arial" panose="020B0604020202020204" pitchFamily="34" charset="0"/>
                <a:cs typeface="Arial" panose="020B0604020202020204" pitchFamily="34" charset="0"/>
              </a:rPr>
              <a:t>manipulation</a:t>
            </a:r>
            <a:endParaRPr lang="nl-NL" sz="3400" dirty="0">
              <a:solidFill>
                <a:srgbClr val="000000"/>
              </a:solidFill>
              <a:latin typeface="Arial" panose="020B0604020202020204" pitchFamily="34" charset="0"/>
              <a:cs typeface="Arial" panose="020B0604020202020204" pitchFamily="34" charset="0"/>
            </a:endParaRPr>
          </a:p>
          <a:p>
            <a:pPr lvl="1">
              <a:lnSpc>
                <a:spcPct val="100000"/>
              </a:lnSpc>
              <a:buFont typeface="Symbol" panose="05050102010706020507" pitchFamily="18" charset="2"/>
              <a:buChar char="-"/>
            </a:pPr>
            <a:r>
              <a:rPr lang="en-US" sz="3400" dirty="0">
                <a:solidFill>
                  <a:srgbClr val="000000"/>
                </a:solidFill>
                <a:latin typeface="Arial" panose="020B0604020202020204" pitchFamily="34" charset="0"/>
                <a:cs typeface="Arial" panose="020B0604020202020204" pitchFamily="34" charset="0"/>
              </a:rPr>
              <a:t>EDI-reports, XML-messages or other structured messages not considered legible: should be convertible within a reasonable period of time</a:t>
            </a:r>
            <a:endParaRPr lang="en-US" sz="3400" b="1" dirty="0">
              <a:solidFill>
                <a:srgbClr val="19161B"/>
              </a:solidFill>
              <a:latin typeface="Arial" panose="020B0604020202020204" pitchFamily="34" charset="0"/>
              <a:cs typeface="Arial" panose="020B0604020202020204" pitchFamily="34" charset="0"/>
            </a:endParaRPr>
          </a:p>
          <a:p>
            <a:pPr>
              <a:lnSpc>
                <a:spcPct val="100000"/>
              </a:lnSpc>
              <a:spcBef>
                <a:spcPts val="1800"/>
              </a:spcBef>
              <a:buFont typeface="Wingdings" panose="05000000000000000000" pitchFamily="2" charset="2"/>
              <a:buChar char="§"/>
            </a:pPr>
            <a:r>
              <a:rPr lang="en-US" sz="3400" dirty="0">
                <a:solidFill>
                  <a:srgbClr val="000000"/>
                </a:solidFill>
                <a:latin typeface="Arial" panose="020B0604020202020204" pitchFamily="34" charset="0"/>
                <a:cs typeface="Arial" panose="020B0604020202020204" pitchFamily="34" charset="0"/>
              </a:rPr>
              <a:t>Authenticity of origin, integrity of content and legibility of invoice, whether on paper or in electronic form, shall be ensured as from issuance of invoice until end of retention period of the invoice (in principle 10 years, sometimes 25 years)</a:t>
            </a:r>
            <a:endParaRPr lang="nl-NL" sz="3400" dirty="0">
              <a:solidFill>
                <a:srgbClr val="000000"/>
              </a:solidFill>
              <a:latin typeface="Arial" panose="020B0604020202020204" pitchFamily="34" charset="0"/>
              <a:cs typeface="Arial" panose="020B0604020202020204" pitchFamily="34" charset="0"/>
            </a:endParaRPr>
          </a:p>
        </p:txBody>
      </p:sp>
      <p:cxnSp>
        <p:nvCxnSpPr>
          <p:cNvPr id="4" name="Straight Connector 10">
            <a:extLst>
              <a:ext uri="{FF2B5EF4-FFF2-40B4-BE49-F238E27FC236}">
                <a16:creationId xmlns:a16="http://schemas.microsoft.com/office/drawing/2014/main" id="{76F6A9D3-EABA-B3D8-1B75-FB8A81CBFDE3}"/>
              </a:ext>
            </a:extLst>
          </p:cNvPr>
          <p:cNvCxnSpPr>
            <a:cxnSpLocks/>
          </p:cNvCxnSpPr>
          <p:nvPr/>
        </p:nvCxnSpPr>
        <p:spPr>
          <a:xfrm>
            <a:off x="629350" y="967080"/>
            <a:ext cx="5466650" cy="0"/>
          </a:xfrm>
          <a:prstGeom prst="line">
            <a:avLst/>
          </a:prstGeom>
          <a:ln w="28575">
            <a:solidFill>
              <a:srgbClr val="FFC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126757"/>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9807EF-95F5-31E1-447D-A4F83CF6170E}"/>
              </a:ext>
            </a:extLst>
          </p:cNvPr>
          <p:cNvSpPr>
            <a:spLocks noGrp="1"/>
          </p:cNvSpPr>
          <p:nvPr>
            <p:ph type="title"/>
          </p:nvPr>
        </p:nvSpPr>
        <p:spPr>
          <a:xfrm>
            <a:off x="496369" y="-87802"/>
            <a:ext cx="10515600" cy="1325563"/>
          </a:xfrm>
        </p:spPr>
        <p:txBody>
          <a:bodyPr>
            <a:normAutofit/>
          </a:bodyPr>
          <a:lstStyle/>
          <a:p>
            <a:r>
              <a:rPr lang="nl-NL" sz="3200" b="1" dirty="0">
                <a:latin typeface="Arial" panose="020B0604020202020204" pitchFamily="34" charset="0"/>
                <a:cs typeface="Arial" panose="020B0604020202020204" pitchFamily="34" charset="0"/>
              </a:rPr>
              <a:t>CONDITIONS FOR E-INVOICING</a:t>
            </a:r>
            <a:endParaRPr lang="nl-NL" sz="3200" dirty="0"/>
          </a:p>
        </p:txBody>
      </p:sp>
      <p:sp>
        <p:nvSpPr>
          <p:cNvPr id="3" name="Tijdelijke aanduiding voor inhoud 2">
            <a:extLst>
              <a:ext uri="{FF2B5EF4-FFF2-40B4-BE49-F238E27FC236}">
                <a16:creationId xmlns:a16="http://schemas.microsoft.com/office/drawing/2014/main" id="{557738AE-FE17-592D-3825-E892F5E6A756}"/>
              </a:ext>
            </a:extLst>
          </p:cNvPr>
          <p:cNvSpPr>
            <a:spLocks noGrp="1"/>
          </p:cNvSpPr>
          <p:nvPr>
            <p:ph idx="1"/>
          </p:nvPr>
        </p:nvSpPr>
        <p:spPr>
          <a:xfrm>
            <a:off x="564734" y="1253331"/>
            <a:ext cx="10912268" cy="4351338"/>
          </a:xfrm>
        </p:spPr>
        <p:txBody>
          <a:bodyPr>
            <a:normAutofit/>
          </a:bodyPr>
          <a:lstStyle/>
          <a:p>
            <a:pPr marL="0" indent="0" algn="l">
              <a:buNone/>
            </a:pPr>
            <a:r>
              <a:rPr lang="en-US" sz="1600" b="1" i="0" u="none" strike="noStrike" baseline="0" dirty="0">
                <a:solidFill>
                  <a:srgbClr val="000000"/>
                </a:solidFill>
                <a:latin typeface="Arial" panose="020B0604020202020204" pitchFamily="34" charset="0"/>
                <a:cs typeface="Arial" panose="020B0604020202020204" pitchFamily="34" charset="0"/>
              </a:rPr>
              <a:t>Free choice of method to provide the required guarantees – In Directive 2010/45/EU 3 examples given:</a:t>
            </a:r>
          </a:p>
          <a:p>
            <a:pPr marL="0" indent="0" algn="l">
              <a:buNone/>
            </a:pPr>
            <a:r>
              <a:rPr lang="en-US" sz="1600" i="0" u="none" strike="noStrike" baseline="0" dirty="0">
                <a:solidFill>
                  <a:srgbClr val="000000"/>
                </a:solidFill>
                <a:latin typeface="Arial" panose="020B0604020202020204" pitchFamily="34" charset="0"/>
                <a:cs typeface="Arial" panose="020B0604020202020204" pitchFamily="34" charset="0"/>
              </a:rPr>
              <a:t>“</a:t>
            </a:r>
            <a:r>
              <a:rPr lang="en-US" sz="1600" u="none" strike="noStrike" baseline="0" dirty="0">
                <a:solidFill>
                  <a:srgbClr val="000000"/>
                </a:solidFill>
                <a:latin typeface="Arial" panose="020B0604020202020204" pitchFamily="34" charset="0"/>
                <a:cs typeface="Arial" panose="020B0604020202020204" pitchFamily="34" charset="0"/>
              </a:rPr>
              <a:t>Business controls which create a </a:t>
            </a:r>
            <a:r>
              <a:rPr lang="en-US" sz="1600" u="sng" strike="noStrike" baseline="0" dirty="0">
                <a:solidFill>
                  <a:srgbClr val="000000"/>
                </a:solidFill>
                <a:latin typeface="Arial" panose="020B0604020202020204" pitchFamily="34" charset="0"/>
                <a:cs typeface="Arial" panose="020B0604020202020204" pitchFamily="34" charset="0"/>
              </a:rPr>
              <a:t>reliable audit trail</a:t>
            </a:r>
            <a:r>
              <a:rPr lang="en-US" sz="1600" strike="noStrike" baseline="0" dirty="0">
                <a:solidFill>
                  <a:srgbClr val="000000"/>
                </a:solidFill>
                <a:latin typeface="Arial" panose="020B0604020202020204" pitchFamily="34" charset="0"/>
                <a:cs typeface="Arial" panose="020B0604020202020204" pitchFamily="34" charset="0"/>
              </a:rPr>
              <a:t> </a:t>
            </a:r>
            <a:r>
              <a:rPr lang="en-US" sz="1600" u="none" strike="noStrike" baseline="0" dirty="0">
                <a:solidFill>
                  <a:srgbClr val="000000"/>
                </a:solidFill>
                <a:latin typeface="Arial" panose="020B0604020202020204" pitchFamily="34" charset="0"/>
                <a:cs typeface="Arial" panose="020B0604020202020204" pitchFamily="34" charset="0"/>
              </a:rPr>
              <a:t>between an invoice and a supply of </a:t>
            </a:r>
            <a:r>
              <a:rPr lang="nl-NL" sz="1600" u="none" strike="noStrike" baseline="0" dirty="0" err="1">
                <a:solidFill>
                  <a:srgbClr val="000000"/>
                </a:solidFill>
                <a:latin typeface="Arial" panose="020B0604020202020204" pitchFamily="34" charset="0"/>
                <a:cs typeface="Arial" panose="020B0604020202020204" pitchFamily="34" charset="0"/>
              </a:rPr>
              <a:t>goods</a:t>
            </a:r>
            <a:r>
              <a:rPr lang="nl-NL" sz="1600" u="none" strike="noStrike" baseline="0" dirty="0">
                <a:solidFill>
                  <a:srgbClr val="000000"/>
                </a:solidFill>
                <a:latin typeface="Arial" panose="020B0604020202020204" pitchFamily="34" charset="0"/>
                <a:cs typeface="Arial" panose="020B0604020202020204" pitchFamily="34" charset="0"/>
              </a:rPr>
              <a:t> or services,</a:t>
            </a:r>
            <a:r>
              <a:rPr lang="nl-NL" sz="1600" dirty="0">
                <a:solidFill>
                  <a:srgbClr val="000000"/>
                </a:solidFill>
                <a:latin typeface="Arial" panose="020B0604020202020204" pitchFamily="34" charset="0"/>
                <a:cs typeface="Arial" panose="020B0604020202020204" pitchFamily="34" charset="0"/>
              </a:rPr>
              <a:t> or </a:t>
            </a:r>
            <a:r>
              <a:rPr lang="nl-NL" sz="1600" u="none" strike="noStrike" baseline="0" dirty="0">
                <a:solidFill>
                  <a:srgbClr val="000000"/>
                </a:solidFill>
                <a:latin typeface="Arial" panose="020B0604020202020204" pitchFamily="34" charset="0"/>
                <a:cs typeface="Arial" panose="020B0604020202020204" pitchFamily="34" charset="0"/>
              </a:rPr>
              <a:t>Advanced Electronic </a:t>
            </a:r>
            <a:r>
              <a:rPr lang="nl-NL" sz="1600" u="none" strike="noStrike" baseline="0" dirty="0" err="1">
                <a:solidFill>
                  <a:srgbClr val="000000"/>
                </a:solidFill>
                <a:latin typeface="Arial" panose="020B0604020202020204" pitchFamily="34" charset="0"/>
                <a:cs typeface="Arial" panose="020B0604020202020204" pitchFamily="34" charset="0"/>
              </a:rPr>
              <a:t>Signature</a:t>
            </a:r>
            <a:r>
              <a:rPr lang="nl-NL" sz="1600" dirty="0">
                <a:solidFill>
                  <a:srgbClr val="000000"/>
                </a:solidFill>
                <a:latin typeface="Arial" panose="020B0604020202020204" pitchFamily="34" charset="0"/>
                <a:cs typeface="Arial" panose="020B0604020202020204" pitchFamily="34" charset="0"/>
              </a:rPr>
              <a:t>, or </a:t>
            </a:r>
            <a:r>
              <a:rPr lang="nl-NL" sz="1600" u="none" strike="noStrike" baseline="0" dirty="0">
                <a:solidFill>
                  <a:srgbClr val="000000"/>
                </a:solidFill>
                <a:latin typeface="Arial" panose="020B0604020202020204" pitchFamily="34" charset="0"/>
                <a:cs typeface="Arial" panose="020B0604020202020204" pitchFamily="34" charset="0"/>
              </a:rPr>
              <a:t>Electronic Data </a:t>
            </a:r>
            <a:r>
              <a:rPr lang="nl-NL" sz="1600" u="none" strike="noStrike" baseline="0" dirty="0" err="1">
                <a:solidFill>
                  <a:srgbClr val="000000"/>
                </a:solidFill>
                <a:latin typeface="Arial" panose="020B0604020202020204" pitchFamily="34" charset="0"/>
                <a:cs typeface="Arial" panose="020B0604020202020204" pitchFamily="34" charset="0"/>
              </a:rPr>
              <a:t>Interchange</a:t>
            </a:r>
            <a:r>
              <a:rPr lang="nl-NL" sz="1600" u="none" strike="noStrike" baseline="0" dirty="0">
                <a:solidFill>
                  <a:srgbClr val="000000"/>
                </a:solidFill>
                <a:latin typeface="Arial" panose="020B0604020202020204" pitchFamily="34" charset="0"/>
                <a:cs typeface="Arial" panose="020B0604020202020204" pitchFamily="34" charset="0"/>
              </a:rPr>
              <a:t> (EDI)”</a:t>
            </a:r>
          </a:p>
          <a:p>
            <a:pPr marL="0" indent="0" algn="l">
              <a:spcBef>
                <a:spcPts val="1200"/>
              </a:spcBef>
              <a:buNone/>
            </a:pPr>
            <a:r>
              <a:rPr lang="en-US" sz="1600" b="1" i="0" u="none" strike="noStrike" baseline="0" dirty="0">
                <a:solidFill>
                  <a:srgbClr val="000000"/>
                </a:solidFill>
                <a:latin typeface="Arial" panose="020B0604020202020204" pitchFamily="34" charset="0"/>
                <a:cs typeface="Arial" panose="020B0604020202020204" pitchFamily="34" charset="0"/>
              </a:rPr>
              <a:t>Business controls are to be:</a:t>
            </a:r>
          </a:p>
          <a:p>
            <a:pPr lvl="1">
              <a:buFont typeface="Arial" panose="020B0604020202020204" pitchFamily="34" charset="0"/>
              <a:buChar char="-"/>
            </a:pPr>
            <a:r>
              <a:rPr lang="en-US" sz="1600" dirty="0">
                <a:solidFill>
                  <a:srgbClr val="000000"/>
                </a:solidFill>
                <a:latin typeface="Arial" panose="020B0604020202020204" pitchFamily="34" charset="0"/>
                <a:cs typeface="Arial" panose="020B0604020202020204" pitchFamily="34" charset="0"/>
              </a:rPr>
              <a:t>Matched to the size, nature, activity and type of taxable person</a:t>
            </a:r>
          </a:p>
          <a:p>
            <a:pPr lvl="1">
              <a:buFont typeface="Arial" panose="020B0604020202020204" pitchFamily="34" charset="0"/>
              <a:buChar char="-"/>
            </a:pPr>
            <a:r>
              <a:rPr lang="en-US" sz="1600" dirty="0">
                <a:solidFill>
                  <a:srgbClr val="000000"/>
                </a:solidFill>
                <a:latin typeface="Arial" panose="020B0604020202020204" pitchFamily="34" charset="0"/>
                <a:cs typeface="Arial" panose="020B0604020202020204" pitchFamily="34" charset="0"/>
              </a:rPr>
              <a:t>Take into account value and number of transactions</a:t>
            </a:r>
          </a:p>
          <a:p>
            <a:pPr lvl="1">
              <a:buFont typeface="Arial" panose="020B0604020202020204" pitchFamily="34" charset="0"/>
              <a:buChar char="-"/>
            </a:pPr>
            <a:r>
              <a:rPr lang="en-US" sz="1600" dirty="0">
                <a:solidFill>
                  <a:srgbClr val="000000"/>
                </a:solidFill>
                <a:latin typeface="Arial" panose="020B0604020202020204" pitchFamily="34" charset="0"/>
                <a:cs typeface="Arial" panose="020B0604020202020204" pitchFamily="34" charset="0"/>
              </a:rPr>
              <a:t>Take into account number and type of suppliers/service providers and customers</a:t>
            </a:r>
          </a:p>
          <a:p>
            <a:pPr>
              <a:buFont typeface="Wingdings" panose="05000000000000000000" pitchFamily="2" charset="2"/>
              <a:buChar char="§"/>
            </a:pPr>
            <a:r>
              <a:rPr lang="en-US" sz="1600" dirty="0">
                <a:solidFill>
                  <a:srgbClr val="000000"/>
                </a:solidFill>
                <a:latin typeface="Arial" panose="020B0604020202020204" pitchFamily="34" charset="0"/>
                <a:cs typeface="Arial" panose="020B0604020202020204" pitchFamily="34" charset="0"/>
              </a:rPr>
              <a:t>Invoice is not a standalone document: invoicing is part of an integrated business and </a:t>
            </a:r>
            <a:r>
              <a:rPr lang="en-US" sz="1600" b="0" i="0" u="none" strike="noStrike" baseline="0" dirty="0">
                <a:solidFill>
                  <a:srgbClr val="000000"/>
                </a:solidFill>
                <a:latin typeface="Arial" panose="020B0604020202020204" pitchFamily="34" charset="0"/>
                <a:cs typeface="Arial" panose="020B0604020202020204" pitchFamily="34" charset="0"/>
              </a:rPr>
              <a:t>accounting process, i.e. a series of documents (e.g. purchase order, contract, </a:t>
            </a:r>
            <a:r>
              <a:rPr lang="nl-NL" sz="1600" b="0" i="0" u="none" strike="noStrike" baseline="0" dirty="0">
                <a:solidFill>
                  <a:srgbClr val="000000"/>
                </a:solidFill>
                <a:latin typeface="Arial" panose="020B0604020202020204" pitchFamily="34" charset="0"/>
                <a:cs typeface="Arial" panose="020B0604020202020204" pitchFamily="34" charset="0"/>
              </a:rPr>
              <a:t>transportation </a:t>
            </a:r>
            <a:r>
              <a:rPr lang="nl-NL" sz="1600" b="0" i="0" u="none" strike="noStrike" baseline="0" dirty="0" err="1">
                <a:solidFill>
                  <a:srgbClr val="000000"/>
                </a:solidFill>
                <a:latin typeface="Arial" panose="020B0604020202020204" pitchFamily="34" charset="0"/>
                <a:cs typeface="Arial" panose="020B0604020202020204" pitchFamily="34" charset="0"/>
              </a:rPr>
              <a:t>documents</a:t>
            </a:r>
            <a:r>
              <a:rPr lang="nl-NL" sz="1600" b="0" i="0" u="none" strike="noStrike" baseline="0" dirty="0">
                <a:solidFill>
                  <a:srgbClr val="000000"/>
                </a:solidFill>
                <a:latin typeface="Arial" panose="020B0604020202020204" pitchFamily="34" charset="0"/>
                <a:cs typeface="Arial" panose="020B0604020202020204" pitchFamily="34" charset="0"/>
              </a:rPr>
              <a:t>, </a:t>
            </a:r>
            <a:r>
              <a:rPr lang="nl-NL" sz="1600" b="0" i="0" u="none" strike="noStrike" baseline="0" dirty="0" err="1">
                <a:solidFill>
                  <a:srgbClr val="000000"/>
                </a:solidFill>
                <a:latin typeface="Arial" panose="020B0604020202020204" pitchFamily="34" charset="0"/>
                <a:cs typeface="Arial" panose="020B0604020202020204" pitchFamily="34" charset="0"/>
              </a:rPr>
              <a:t>payment</a:t>
            </a:r>
            <a:r>
              <a:rPr lang="nl-NL" sz="1600" b="0" i="0" u="none" strike="noStrike" baseline="0" dirty="0">
                <a:solidFill>
                  <a:srgbClr val="000000"/>
                </a:solidFill>
                <a:latin typeface="Arial" panose="020B0604020202020204" pitchFamily="34" charset="0"/>
                <a:cs typeface="Arial" panose="020B0604020202020204" pitchFamily="34" charset="0"/>
              </a:rPr>
              <a:t> </a:t>
            </a:r>
            <a:r>
              <a:rPr lang="nl-NL" sz="1600" b="0" i="0" u="none" strike="noStrike" baseline="0" dirty="0" err="1">
                <a:solidFill>
                  <a:srgbClr val="000000"/>
                </a:solidFill>
                <a:latin typeface="Arial" panose="020B0604020202020204" pitchFamily="34" charset="0"/>
                <a:cs typeface="Arial" panose="020B0604020202020204" pitchFamily="34" charset="0"/>
              </a:rPr>
              <a:t>reports</a:t>
            </a:r>
            <a:r>
              <a:rPr lang="nl-NL" sz="1600" b="0" i="0" u="none" strike="noStrike" baseline="0" dirty="0">
                <a:solidFill>
                  <a:srgbClr val="000000"/>
                </a:solidFill>
                <a:latin typeface="Arial" panose="020B0604020202020204" pitchFamily="34" charset="0"/>
                <a:cs typeface="Arial" panose="020B0604020202020204" pitchFamily="34" charset="0"/>
              </a:rPr>
              <a:t>, …)</a:t>
            </a:r>
          </a:p>
          <a:p>
            <a:pPr>
              <a:buFont typeface="Wingdings" panose="05000000000000000000" pitchFamily="2" charset="2"/>
              <a:buChar char="§"/>
            </a:pPr>
            <a:r>
              <a:rPr lang="en-US" sz="1600" b="0" i="0" u="none" strike="noStrike" baseline="0" dirty="0">
                <a:solidFill>
                  <a:srgbClr val="000000"/>
                </a:solidFill>
                <a:latin typeface="Arial" panose="020B0604020202020204" pitchFamily="34" charset="0"/>
                <a:cs typeface="Arial" panose="020B0604020202020204" pitchFamily="34" charset="0"/>
              </a:rPr>
              <a:t>Business controls must create a reliable audit trail between an invoice and a supply of goods or services: invoice = </a:t>
            </a:r>
            <a:r>
              <a:rPr lang="en-US" sz="1600" b="0" i="0" u="none" strike="noStrike" baseline="0" dirty="0" err="1">
                <a:solidFill>
                  <a:srgbClr val="000000"/>
                </a:solidFill>
                <a:latin typeface="Arial" panose="020B0604020202020204" pitchFamily="34" charset="0"/>
                <a:cs typeface="Arial" panose="020B0604020202020204" pitchFamily="34" charset="0"/>
              </a:rPr>
              <a:t>reflexion</a:t>
            </a:r>
            <a:r>
              <a:rPr lang="en-US" sz="1600" b="0" i="0" u="none" strike="noStrike" baseline="0" dirty="0">
                <a:solidFill>
                  <a:srgbClr val="000000"/>
                </a:solidFill>
                <a:latin typeface="Arial" panose="020B0604020202020204" pitchFamily="34" charset="0"/>
                <a:cs typeface="Arial" panose="020B0604020202020204" pitchFamily="34" charset="0"/>
              </a:rPr>
              <a:t> of the actual transaction</a:t>
            </a:r>
          </a:p>
          <a:p>
            <a:pPr marL="0" indent="0" algn="l">
              <a:spcBef>
                <a:spcPts val="1800"/>
              </a:spcBef>
              <a:buNone/>
            </a:pPr>
            <a:r>
              <a:rPr lang="en-US" sz="1600" b="1" i="0" u="none" strike="noStrike" baseline="0" dirty="0">
                <a:solidFill>
                  <a:srgbClr val="000000"/>
                </a:solidFill>
                <a:latin typeface="Arial" panose="020B0604020202020204" pitchFamily="34" charset="0"/>
                <a:cs typeface="Arial" panose="020B0604020202020204" pitchFamily="34" charset="0"/>
              </a:rPr>
              <a:t>Advanced Electronic Signature or EDI </a:t>
            </a:r>
            <a:r>
              <a:rPr lang="en-US" sz="1600" i="0" u="none" strike="noStrike" baseline="0" dirty="0">
                <a:latin typeface="Arial" panose="020B0604020202020204" pitchFamily="34" charset="0"/>
                <a:cs typeface="Arial" panose="020B0604020202020204" pitchFamily="34" charset="0"/>
              </a:rPr>
              <a:t>(are only</a:t>
            </a:r>
            <a:r>
              <a:rPr lang="en-US" sz="1600" dirty="0">
                <a:latin typeface="Arial" panose="020B0604020202020204" pitchFamily="34" charset="0"/>
                <a:cs typeface="Arial" panose="020B0604020202020204" pitchFamily="34" charset="0"/>
              </a:rPr>
              <a:t> e</a:t>
            </a:r>
            <a:r>
              <a:rPr lang="en-US" sz="1600" i="0" u="none" strike="noStrike" baseline="0" dirty="0">
                <a:latin typeface="Arial" panose="020B0604020202020204" pitchFamily="34" charset="0"/>
                <a:cs typeface="Arial" panose="020B0604020202020204" pitchFamily="34" charset="0"/>
              </a:rPr>
              <a:t>xamples of possible </a:t>
            </a:r>
            <a:r>
              <a:rPr lang="en-US" sz="1600" i="0" u="sng" strike="noStrike" baseline="0" dirty="0">
                <a:latin typeface="Arial" panose="020B0604020202020204" pitchFamily="34" charset="0"/>
                <a:cs typeface="Arial" panose="020B0604020202020204" pitchFamily="34" charset="0"/>
              </a:rPr>
              <a:t>technological methods</a:t>
            </a:r>
            <a:r>
              <a:rPr lang="en-US" sz="1600" i="0" u="none" strike="noStrike" baseline="0" dirty="0">
                <a:latin typeface="Arial" panose="020B0604020202020204" pitchFamily="34" charset="0"/>
                <a:cs typeface="Arial" panose="020B0604020202020204" pitchFamily="34" charset="0"/>
              </a:rPr>
              <a:t>)</a:t>
            </a:r>
            <a:endParaRPr lang="nl-NL" sz="1600" dirty="0">
              <a:latin typeface="Arial" panose="020B0604020202020204" pitchFamily="34" charset="0"/>
              <a:cs typeface="Arial" panose="020B0604020202020204" pitchFamily="34" charset="0"/>
            </a:endParaRPr>
          </a:p>
          <a:p>
            <a:pPr marL="0" indent="0" algn="l">
              <a:buNone/>
            </a:pPr>
            <a:endParaRPr lang="nl-NL" sz="1600" dirty="0">
              <a:latin typeface="Arial" panose="020B0604020202020204" pitchFamily="34" charset="0"/>
              <a:cs typeface="Arial" panose="020B0604020202020204" pitchFamily="34" charset="0"/>
            </a:endParaRPr>
          </a:p>
        </p:txBody>
      </p:sp>
      <p:cxnSp>
        <p:nvCxnSpPr>
          <p:cNvPr id="4" name="Straight Connector 10">
            <a:extLst>
              <a:ext uri="{FF2B5EF4-FFF2-40B4-BE49-F238E27FC236}">
                <a16:creationId xmlns:a16="http://schemas.microsoft.com/office/drawing/2014/main" id="{7EA7F914-8599-BB3F-A742-2F9069FA0620}"/>
              </a:ext>
            </a:extLst>
          </p:cNvPr>
          <p:cNvCxnSpPr>
            <a:cxnSpLocks/>
          </p:cNvCxnSpPr>
          <p:nvPr/>
        </p:nvCxnSpPr>
        <p:spPr>
          <a:xfrm>
            <a:off x="651071" y="885485"/>
            <a:ext cx="6071552" cy="0"/>
          </a:xfrm>
          <a:prstGeom prst="line">
            <a:avLst/>
          </a:prstGeom>
          <a:ln w="28575">
            <a:solidFill>
              <a:srgbClr val="FFC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849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6A57A2-2800-6A0B-8D3F-C62933C8E966}"/>
              </a:ext>
            </a:extLst>
          </p:cNvPr>
          <p:cNvSpPr>
            <a:spLocks noGrp="1"/>
          </p:cNvSpPr>
          <p:nvPr>
            <p:ph type="title"/>
          </p:nvPr>
        </p:nvSpPr>
        <p:spPr>
          <a:xfrm>
            <a:off x="445093" y="0"/>
            <a:ext cx="10515600" cy="1325563"/>
          </a:xfrm>
        </p:spPr>
        <p:txBody>
          <a:bodyPr>
            <a:normAutofit/>
          </a:bodyPr>
          <a:lstStyle/>
          <a:p>
            <a:r>
              <a:rPr lang="nl-NL" sz="3600" b="1" dirty="0">
                <a:latin typeface="+mn-lt"/>
              </a:rPr>
              <a:t>ELECTRONIC ARCHIVING</a:t>
            </a:r>
          </a:p>
        </p:txBody>
      </p:sp>
      <p:sp>
        <p:nvSpPr>
          <p:cNvPr id="3" name="Tijdelijke aanduiding voor inhoud 2">
            <a:extLst>
              <a:ext uri="{FF2B5EF4-FFF2-40B4-BE49-F238E27FC236}">
                <a16:creationId xmlns:a16="http://schemas.microsoft.com/office/drawing/2014/main" id="{99215730-06A2-2826-EED9-47953F9C9EC1}"/>
              </a:ext>
            </a:extLst>
          </p:cNvPr>
          <p:cNvSpPr>
            <a:spLocks noGrp="1"/>
          </p:cNvSpPr>
          <p:nvPr>
            <p:ph idx="1"/>
          </p:nvPr>
        </p:nvSpPr>
        <p:spPr>
          <a:xfrm>
            <a:off x="556188" y="1095989"/>
            <a:ext cx="11254100" cy="5168075"/>
          </a:xfrm>
        </p:spPr>
        <p:txBody>
          <a:bodyPr>
            <a:normAutofit fontScale="85000" lnSpcReduction="20000"/>
          </a:bodyPr>
          <a:lstStyle/>
          <a:p>
            <a:pPr marL="0" indent="0" algn="l">
              <a:lnSpc>
                <a:spcPct val="110000"/>
              </a:lnSpc>
              <a:buNone/>
            </a:pPr>
            <a:r>
              <a:rPr lang="en-US" sz="1900" b="1" i="0" u="none" strike="noStrike" baseline="0" dirty="0">
                <a:latin typeface="Arial" panose="020B0604020202020204" pitchFamily="34" charset="0"/>
                <a:cs typeface="Arial" panose="020B0604020202020204" pitchFamily="34" charset="0"/>
              </a:rPr>
              <a:t>Invoices must be archived in a way that the authenticity of origin, integrity of content and legibility of invoice is ensured during entire retention </a:t>
            </a:r>
            <a:r>
              <a:rPr lang="nl-NL" sz="1900" b="1" i="0" u="none" strike="noStrike" baseline="0" dirty="0" err="1">
                <a:latin typeface="Arial" panose="020B0604020202020204" pitchFamily="34" charset="0"/>
                <a:cs typeface="Arial" panose="020B0604020202020204" pitchFamily="34" charset="0"/>
              </a:rPr>
              <a:t>period</a:t>
            </a:r>
            <a:endParaRPr lang="nl-NL" sz="1900" b="1" i="0" u="none" strike="noStrike" baseline="0" dirty="0">
              <a:latin typeface="Arial" panose="020B0604020202020204" pitchFamily="34" charset="0"/>
              <a:cs typeface="Arial" panose="020B0604020202020204" pitchFamily="34" charset="0"/>
            </a:endParaRPr>
          </a:p>
          <a:p>
            <a:pPr marL="0" indent="0" algn="l">
              <a:spcBef>
                <a:spcPts val="1800"/>
              </a:spcBef>
              <a:buNone/>
            </a:pPr>
            <a:r>
              <a:rPr lang="nl-NL" sz="1900" b="1" i="0" u="none" strike="noStrike" baseline="0" dirty="0" err="1">
                <a:latin typeface="Arial" panose="020B0604020202020204" pitchFamily="34" charset="0"/>
                <a:cs typeface="Arial" panose="020B0604020202020204" pitchFamily="34" charset="0"/>
              </a:rPr>
              <a:t>Place</a:t>
            </a:r>
            <a:r>
              <a:rPr lang="nl-NL" sz="1900" b="1" i="0" u="none" strike="noStrike" baseline="0" dirty="0">
                <a:latin typeface="Arial" panose="020B0604020202020204" pitchFamily="34" charset="0"/>
                <a:cs typeface="Arial" panose="020B0604020202020204" pitchFamily="34" charset="0"/>
              </a:rPr>
              <a:t> of </a:t>
            </a:r>
            <a:r>
              <a:rPr lang="nl-NL" sz="1900" b="1" i="0" u="none" strike="noStrike" baseline="0" dirty="0" err="1">
                <a:latin typeface="Arial" panose="020B0604020202020204" pitchFamily="34" charset="0"/>
                <a:cs typeface="Arial" panose="020B0604020202020204" pitchFamily="34" charset="0"/>
              </a:rPr>
              <a:t>retention</a:t>
            </a:r>
            <a:endParaRPr lang="nl-NL" sz="1900" b="1" i="0" u="none" strike="noStrike" baseline="0" dirty="0">
              <a:latin typeface="Arial" panose="020B0604020202020204" pitchFamily="34" charset="0"/>
              <a:cs typeface="Arial" panose="020B0604020202020204" pitchFamily="34" charset="0"/>
            </a:endParaRPr>
          </a:p>
          <a:p>
            <a:pPr algn="l">
              <a:buFont typeface="Wingdings" panose="05000000000000000000" pitchFamily="2" charset="2"/>
              <a:buChar char="§"/>
            </a:pPr>
            <a:r>
              <a:rPr lang="en-US" sz="1900" b="0" i="0" u="none" strike="noStrike" baseline="0" dirty="0">
                <a:latin typeface="Arial" panose="020B0604020202020204" pitchFamily="34" charset="0"/>
                <a:cs typeface="Arial" panose="020B0604020202020204" pitchFamily="34" charset="0"/>
              </a:rPr>
              <a:t>E-archiving: online access in Belgium is sufficient. Server can be located in another EU Member State or outside the EU</a:t>
            </a:r>
          </a:p>
          <a:p>
            <a:pPr marL="0" indent="0" algn="l">
              <a:buNone/>
            </a:pPr>
            <a:r>
              <a:rPr lang="nl-NL" sz="1900" b="1" i="0" u="none" strike="noStrike" baseline="0" dirty="0" err="1">
                <a:latin typeface="Arial" panose="020B0604020202020204" pitchFamily="34" charset="0"/>
                <a:cs typeface="Arial" panose="020B0604020202020204" pitchFamily="34" charset="0"/>
              </a:rPr>
              <a:t>Retention</a:t>
            </a:r>
            <a:r>
              <a:rPr lang="nl-NL" sz="1900" b="1" i="0" u="none" strike="noStrike" baseline="0" dirty="0">
                <a:latin typeface="Arial" panose="020B0604020202020204" pitchFamily="34" charset="0"/>
                <a:cs typeface="Arial" panose="020B0604020202020204" pitchFamily="34" charset="0"/>
              </a:rPr>
              <a:t> </a:t>
            </a:r>
            <a:r>
              <a:rPr lang="nl-NL" sz="1900" b="1" i="0" u="none" strike="noStrike" baseline="0" dirty="0" err="1">
                <a:latin typeface="Arial" panose="020B0604020202020204" pitchFamily="34" charset="0"/>
                <a:cs typeface="Arial" panose="020B0604020202020204" pitchFamily="34" charset="0"/>
              </a:rPr>
              <a:t>period</a:t>
            </a:r>
            <a:endParaRPr lang="nl-NL" sz="1900" b="1" i="0" u="none" strike="noStrike" baseline="0" dirty="0">
              <a:latin typeface="Arial" panose="020B0604020202020204" pitchFamily="34" charset="0"/>
              <a:cs typeface="Arial" panose="020B0604020202020204" pitchFamily="34" charset="0"/>
            </a:endParaRPr>
          </a:p>
          <a:p>
            <a:pPr algn="l">
              <a:buFont typeface="Wingdings" panose="05000000000000000000" pitchFamily="2" charset="2"/>
              <a:buChar char="§"/>
            </a:pPr>
            <a:r>
              <a:rPr lang="en-US" sz="1900" dirty="0">
                <a:latin typeface="Arial" panose="020B0604020202020204" pitchFamily="34" charset="0"/>
                <a:cs typeface="Arial" panose="020B0604020202020204" pitchFamily="34" charset="0"/>
              </a:rPr>
              <a:t>10 years starting from 1 January following the date of issuance of invoice</a:t>
            </a:r>
          </a:p>
          <a:p>
            <a:pPr algn="l">
              <a:buFont typeface="Wingdings" panose="05000000000000000000" pitchFamily="2" charset="2"/>
              <a:buChar char="§"/>
            </a:pPr>
            <a:r>
              <a:rPr lang="en-US" sz="1900" dirty="0">
                <a:latin typeface="Arial" panose="020B0604020202020204" pitchFamily="34" charset="0"/>
                <a:cs typeface="Arial" panose="020B0604020202020204" pitchFamily="34" charset="0"/>
              </a:rPr>
              <a:t>25 years if related to the immovable property</a:t>
            </a:r>
          </a:p>
          <a:p>
            <a:pPr marL="0" indent="0" algn="l">
              <a:buNone/>
            </a:pPr>
            <a:r>
              <a:rPr lang="nl-NL" sz="1900" b="1" i="0" u="none" strike="noStrike" baseline="0" dirty="0" err="1">
                <a:latin typeface="Arial" panose="020B0604020202020204" pitchFamily="34" charset="0"/>
                <a:cs typeface="Arial" panose="020B0604020202020204" pitchFamily="34" charset="0"/>
              </a:rPr>
              <a:t>Retention</a:t>
            </a:r>
            <a:r>
              <a:rPr lang="nl-NL" sz="1900" b="1" i="0" u="none" strike="noStrike" baseline="0" dirty="0">
                <a:latin typeface="Arial" panose="020B0604020202020204" pitchFamily="34" charset="0"/>
                <a:cs typeface="Arial" panose="020B0604020202020204" pitchFamily="34" charset="0"/>
              </a:rPr>
              <a:t> Method</a:t>
            </a:r>
          </a:p>
          <a:p>
            <a:pPr algn="l">
              <a:buFont typeface="Wingdings" panose="05000000000000000000" pitchFamily="2" charset="2"/>
              <a:buChar char="§"/>
            </a:pPr>
            <a:r>
              <a:rPr lang="nl-NL" sz="1900" dirty="0">
                <a:latin typeface="Arial" panose="020B0604020202020204" pitchFamily="34" charset="0"/>
                <a:cs typeface="Arial" panose="020B0604020202020204" pitchFamily="34" charset="0"/>
              </a:rPr>
              <a:t>On paper or </a:t>
            </a:r>
            <a:r>
              <a:rPr lang="nl-NL" sz="1900" dirty="0" err="1">
                <a:latin typeface="Arial" panose="020B0604020202020204" pitchFamily="34" charset="0"/>
                <a:cs typeface="Arial" panose="020B0604020202020204" pitchFamily="34" charset="0"/>
              </a:rPr>
              <a:t>electronic</a:t>
            </a:r>
            <a:endParaRPr lang="nl-NL" sz="1900" dirty="0">
              <a:latin typeface="Arial" panose="020B0604020202020204" pitchFamily="34" charset="0"/>
              <a:cs typeface="Arial" panose="020B0604020202020204" pitchFamily="34" charset="0"/>
            </a:endParaRPr>
          </a:p>
          <a:p>
            <a:pPr algn="l">
              <a:buFont typeface="Wingdings" panose="05000000000000000000" pitchFamily="2" charset="2"/>
              <a:buChar char="§"/>
            </a:pPr>
            <a:r>
              <a:rPr lang="en-US" sz="1900" dirty="0">
                <a:latin typeface="Arial" panose="020B0604020202020204" pitchFamily="34" charset="0"/>
                <a:cs typeface="Arial" panose="020B0604020202020204" pitchFamily="34" charset="0"/>
              </a:rPr>
              <a:t>Not required that electronic invoices are to be archived electronically</a:t>
            </a:r>
          </a:p>
          <a:p>
            <a:pPr marL="0" indent="0" algn="l">
              <a:spcBef>
                <a:spcPts val="3000"/>
              </a:spcBef>
              <a:buNone/>
            </a:pPr>
            <a:r>
              <a:rPr lang="en-US" sz="1800" dirty="0">
                <a:latin typeface="Arial" panose="020B0604020202020204" pitchFamily="34" charset="0"/>
                <a:cs typeface="Arial" panose="020B0604020202020204" pitchFamily="34" charset="0"/>
              </a:rPr>
              <a:t>Artikel 60 BE VAT Code:</a:t>
            </a:r>
          </a:p>
          <a:p>
            <a:pPr marL="0" indent="0" algn="l">
              <a:spcBef>
                <a:spcPts val="600"/>
              </a:spcBef>
              <a:buNone/>
            </a:pPr>
            <a:r>
              <a:rPr lang="en-US" sz="1800" i="1" dirty="0">
                <a:latin typeface="Arial" panose="020B0604020202020204" pitchFamily="34" charset="0"/>
                <a:cs typeface="Arial" panose="020B0604020202020204" pitchFamily="34" charset="0"/>
              </a:rPr>
              <a:t>§ 2 The taxable person may freely determine the place of storage of the invoices and copies of invoices provided that he makes them available to the VAT administration at any time upon request and without undue delay.</a:t>
            </a:r>
          </a:p>
          <a:p>
            <a:pPr marL="0" indent="0" algn="l">
              <a:buNone/>
            </a:pPr>
            <a:r>
              <a:rPr lang="en-US" sz="1800" i="1" dirty="0">
                <a:latin typeface="Arial" panose="020B0604020202020204" pitchFamily="34" charset="0"/>
                <a:cs typeface="Arial" panose="020B0604020202020204" pitchFamily="34" charset="0"/>
              </a:rPr>
              <a:t>Notwithstanding the first paragraph, all copies of invoices issued by </a:t>
            </a:r>
            <a:r>
              <a:rPr lang="en-US" sz="1800" i="1" u="sng" dirty="0">
                <a:latin typeface="Arial" panose="020B0604020202020204" pitchFamily="34" charset="0"/>
                <a:cs typeface="Arial" panose="020B0604020202020204" pitchFamily="34" charset="0"/>
              </a:rPr>
              <a:t>taxpayers established in Belgium </a:t>
            </a:r>
            <a:r>
              <a:rPr lang="en-US" sz="1800" i="1" dirty="0">
                <a:latin typeface="Arial" panose="020B0604020202020204" pitchFamily="34" charset="0"/>
                <a:cs typeface="Arial" panose="020B0604020202020204" pitchFamily="34" charset="0"/>
              </a:rPr>
              <a:t>either by themselves or in their name and on their behalf by their co-contractor or by a third party, and all invoices received by them </a:t>
            </a:r>
            <a:r>
              <a:rPr lang="en-US" sz="1800" i="1" u="sng" dirty="0">
                <a:latin typeface="Arial" panose="020B0604020202020204" pitchFamily="34" charset="0"/>
                <a:cs typeface="Arial" panose="020B0604020202020204" pitchFamily="34" charset="0"/>
              </a:rPr>
              <a:t>shall be stored on Belgian territory, insofar as such storage is </a:t>
            </a:r>
            <a:r>
              <a:rPr lang="en-US" sz="1800" b="1" i="1" u="sng" dirty="0">
                <a:latin typeface="Arial" panose="020B0604020202020204" pitchFamily="34" charset="0"/>
                <a:cs typeface="Arial" panose="020B0604020202020204" pitchFamily="34" charset="0"/>
              </a:rPr>
              <a:t>not</a:t>
            </a:r>
            <a:r>
              <a:rPr lang="en-US" sz="1800" i="1" u="sng" dirty="0">
                <a:latin typeface="Arial" panose="020B0604020202020204" pitchFamily="34" charset="0"/>
                <a:cs typeface="Arial" panose="020B0604020202020204" pitchFamily="34" charset="0"/>
              </a:rPr>
              <a:t> done in an electronic format </a:t>
            </a:r>
            <a:r>
              <a:rPr lang="en-US" sz="1800" i="1" dirty="0">
                <a:latin typeface="Arial" panose="020B0604020202020204" pitchFamily="34" charset="0"/>
                <a:cs typeface="Arial" panose="020B0604020202020204" pitchFamily="34" charset="0"/>
              </a:rPr>
              <a:t>that guarantees full online access to the data concerned in Belgium. </a:t>
            </a:r>
          </a:p>
          <a:p>
            <a:pPr marL="0" indent="0" algn="l">
              <a:buNone/>
            </a:pPr>
            <a:r>
              <a:rPr lang="en-US" sz="1800" i="1" dirty="0">
                <a:latin typeface="Arial" panose="020B0604020202020204" pitchFamily="34" charset="0"/>
                <a:cs typeface="Arial" panose="020B0604020202020204" pitchFamily="34" charset="0"/>
              </a:rPr>
              <a:t>§ 3 The invoices and copies of invoices shall be kept for ten years from 1 January of the year following the date of issue.</a:t>
            </a:r>
          </a:p>
          <a:p>
            <a:pPr marL="0" indent="0" algn="l">
              <a:buNone/>
            </a:pPr>
            <a:endParaRPr lang="en-US" sz="1600" dirty="0">
              <a:solidFill>
                <a:srgbClr val="000000"/>
              </a:solidFill>
              <a:latin typeface="Arial" panose="020B0604020202020204" pitchFamily="34" charset="0"/>
              <a:cs typeface="Arial" panose="020B0604020202020204" pitchFamily="34" charset="0"/>
            </a:endParaRPr>
          </a:p>
        </p:txBody>
      </p:sp>
      <p:cxnSp>
        <p:nvCxnSpPr>
          <p:cNvPr id="4" name="Straight Connector 10">
            <a:extLst>
              <a:ext uri="{FF2B5EF4-FFF2-40B4-BE49-F238E27FC236}">
                <a16:creationId xmlns:a16="http://schemas.microsoft.com/office/drawing/2014/main" id="{6FEF0697-653F-4EF0-EFCA-CFC6ED280CB8}"/>
              </a:ext>
            </a:extLst>
          </p:cNvPr>
          <p:cNvCxnSpPr>
            <a:cxnSpLocks/>
          </p:cNvCxnSpPr>
          <p:nvPr/>
        </p:nvCxnSpPr>
        <p:spPr>
          <a:xfrm>
            <a:off x="556188" y="927289"/>
            <a:ext cx="4579691" cy="0"/>
          </a:xfrm>
          <a:prstGeom prst="line">
            <a:avLst/>
          </a:prstGeom>
          <a:ln w="28575">
            <a:solidFill>
              <a:srgbClr val="FFC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6662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4">
            <a:extLst>
              <a:ext uri="{FF2B5EF4-FFF2-40B4-BE49-F238E27FC236}">
                <a16:creationId xmlns:a16="http://schemas.microsoft.com/office/drawing/2014/main" id="{CA1C570D-96BF-FAED-5B79-224B3C14A92C}"/>
              </a:ext>
            </a:extLst>
          </p:cNvPr>
          <p:cNvPicPr>
            <a:picLocks noChangeAspect="1"/>
          </p:cNvPicPr>
          <p:nvPr/>
        </p:nvPicPr>
        <p:blipFill rotWithShape="1">
          <a:blip r:embed="rId2">
            <a:clrChange>
              <a:clrFrom>
                <a:srgbClr val="000000">
                  <a:alpha val="0"/>
                </a:srgbClr>
              </a:clrFrom>
              <a:clrTo>
                <a:srgbClr val="000000">
                  <a:alpha val="0"/>
                </a:srgbClr>
              </a:clrTo>
            </a:clrChange>
            <a:duotone>
              <a:prstClr val="black"/>
              <a:srgbClr val="293133">
                <a:tint val="45000"/>
                <a:satMod val="400000"/>
              </a:srgbClr>
            </a:duotone>
            <a:extLst>
              <a:ext uri="{28A0092B-C50C-407E-A947-70E740481C1C}">
                <a14:useLocalDpi xmlns:a14="http://schemas.microsoft.com/office/drawing/2010/main" val="0"/>
              </a:ext>
            </a:extLst>
          </a:blip>
          <a:srcRect l="42166" t="23658" r="2584" b="18879"/>
          <a:stretch/>
        </p:blipFill>
        <p:spPr>
          <a:xfrm>
            <a:off x="2522379" y="1249437"/>
            <a:ext cx="6398939" cy="4989823"/>
          </a:xfrm>
          <a:prstGeom prst="rect">
            <a:avLst/>
          </a:prstGeom>
          <a:noFill/>
        </p:spPr>
      </p:pic>
      <p:sp>
        <p:nvSpPr>
          <p:cNvPr id="2" name="Titel 1">
            <a:extLst>
              <a:ext uri="{FF2B5EF4-FFF2-40B4-BE49-F238E27FC236}">
                <a16:creationId xmlns:a16="http://schemas.microsoft.com/office/drawing/2014/main" id="{1CF26DCE-41F4-A2DB-825E-ECC59E066F7A}"/>
              </a:ext>
            </a:extLst>
          </p:cNvPr>
          <p:cNvSpPr>
            <a:spLocks noGrp="1"/>
          </p:cNvSpPr>
          <p:nvPr>
            <p:ph type="title"/>
          </p:nvPr>
        </p:nvSpPr>
        <p:spPr>
          <a:xfrm>
            <a:off x="464048" y="0"/>
            <a:ext cx="10515600" cy="1325563"/>
          </a:xfrm>
        </p:spPr>
        <p:txBody>
          <a:bodyPr>
            <a:normAutofit/>
          </a:bodyPr>
          <a:lstStyle/>
          <a:p>
            <a:r>
              <a:rPr lang="nl-NL" sz="3200" b="1" dirty="0">
                <a:latin typeface="+mn-lt"/>
              </a:rPr>
              <a:t>CURRENTLY MANDATORY IN (CERTAIN) B2G RELATIONS</a:t>
            </a:r>
          </a:p>
        </p:txBody>
      </p:sp>
      <p:sp>
        <p:nvSpPr>
          <p:cNvPr id="3" name="Tijdelijke aanduiding voor inhoud 2">
            <a:extLst>
              <a:ext uri="{FF2B5EF4-FFF2-40B4-BE49-F238E27FC236}">
                <a16:creationId xmlns:a16="http://schemas.microsoft.com/office/drawing/2014/main" id="{83672ADD-336B-60BE-F59C-94F1B727EBE3}"/>
              </a:ext>
            </a:extLst>
          </p:cNvPr>
          <p:cNvSpPr>
            <a:spLocks noGrp="1"/>
          </p:cNvSpPr>
          <p:nvPr>
            <p:ph idx="1"/>
          </p:nvPr>
        </p:nvSpPr>
        <p:spPr>
          <a:xfrm>
            <a:off x="541590" y="1083275"/>
            <a:ext cx="10869540" cy="5155985"/>
          </a:xfrm>
        </p:spPr>
        <p:txBody>
          <a:bodyPr>
            <a:noAutofit/>
          </a:body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In Belgium, entrepreneurs providing restaurant and catering services with &gt; EUR 25.000 obliged to issue cash tickets using certified cash register system (so-called “GKS”). </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E-invoicing - obligation already exists for suppliers of centralized B2G (Business to Government) entities of certain regions (Brussels, Flanders, Wallonia) – now extended to suppliers of public entities in all regions.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    mandatory e-invoicing for B2G transactions timeline is:</a:t>
            </a:r>
          </a:p>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1 November 2022: e-invoices re. public contracts and concessions with minimum estimated value of EUR 215.000 (excl. VAT)</a:t>
            </a:r>
          </a:p>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1 May 2023: e-invoices re. public contracts and concessions with minimum estimated value of EUR 30.000 (excl. VAT)</a:t>
            </a:r>
          </a:p>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1 November 2023: e-invoices re. all other public contracts and concessions with estimated value of EUR 30.000 or below (excl. VAT), with</a:t>
            </a: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exception of contracts below EUR 3.000 threshold (excl. VAT): not required</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Deadlines are mandatory, and businesses must comply to avoid penalties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Suppliers may be more progressive in terms of e-invoicing and decide to use e-invoicing at an earlier time than aforementioned dates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Must be issued and sent via PEPPOL (European platform) or national Belgian Mercurius platform for data exchange with public authorities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If companies want to be able to send e-invoices to all their (public and private) customers, PEPPOL is the solution to provide the same standard and agreement framework for all parties</a:t>
            </a:r>
          </a:p>
        </p:txBody>
      </p:sp>
      <p:cxnSp>
        <p:nvCxnSpPr>
          <p:cNvPr id="5" name="Straight Connector 10">
            <a:extLst>
              <a:ext uri="{FF2B5EF4-FFF2-40B4-BE49-F238E27FC236}">
                <a16:creationId xmlns:a16="http://schemas.microsoft.com/office/drawing/2014/main" id="{82857C98-DE0F-8640-965D-FF0101C5F1F2}"/>
              </a:ext>
            </a:extLst>
          </p:cNvPr>
          <p:cNvCxnSpPr>
            <a:cxnSpLocks/>
          </p:cNvCxnSpPr>
          <p:nvPr/>
        </p:nvCxnSpPr>
        <p:spPr>
          <a:xfrm>
            <a:off x="541590" y="937444"/>
            <a:ext cx="9370895" cy="0"/>
          </a:xfrm>
          <a:prstGeom prst="line">
            <a:avLst/>
          </a:prstGeom>
          <a:ln w="28575">
            <a:solidFill>
              <a:srgbClr val="FFC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7073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B52751-EE16-59E3-317C-EF68A09A96A5}"/>
              </a:ext>
            </a:extLst>
          </p:cNvPr>
          <p:cNvSpPr>
            <a:spLocks noGrp="1"/>
          </p:cNvSpPr>
          <p:nvPr>
            <p:ph type="title"/>
          </p:nvPr>
        </p:nvSpPr>
        <p:spPr>
          <a:xfrm>
            <a:off x="547643" y="163117"/>
            <a:ext cx="10515600" cy="1325563"/>
          </a:xfrm>
        </p:spPr>
        <p:txBody>
          <a:bodyPr>
            <a:normAutofit/>
          </a:bodyPr>
          <a:lstStyle/>
          <a:p>
            <a:r>
              <a:rPr lang="nl-NL" sz="3200" b="1" dirty="0">
                <a:latin typeface="Arial" panose="020B0604020202020204" pitchFamily="34" charset="0"/>
                <a:cs typeface="Arial" panose="020B0604020202020204" pitchFamily="34" charset="0"/>
              </a:rPr>
              <a:t>EFFICIENT AND CHEAPER?</a:t>
            </a:r>
          </a:p>
        </p:txBody>
      </p:sp>
      <p:sp>
        <p:nvSpPr>
          <p:cNvPr id="3" name="Tijdelijke aanduiding voor inhoud 2">
            <a:extLst>
              <a:ext uri="{FF2B5EF4-FFF2-40B4-BE49-F238E27FC236}">
                <a16:creationId xmlns:a16="http://schemas.microsoft.com/office/drawing/2014/main" id="{8BF82A2B-2539-DE8D-A72C-F4A8BAAE2A55}"/>
              </a:ext>
            </a:extLst>
          </p:cNvPr>
          <p:cNvSpPr>
            <a:spLocks noGrp="1"/>
          </p:cNvSpPr>
          <p:nvPr>
            <p:ph idx="1"/>
          </p:nvPr>
        </p:nvSpPr>
        <p:spPr>
          <a:xfrm>
            <a:off x="675830" y="1409403"/>
            <a:ext cx="10515600" cy="4351338"/>
          </a:xfrm>
        </p:spPr>
        <p:txBody>
          <a:bodyPr>
            <a:normAutofit/>
          </a:bodyPr>
          <a:lstStyle/>
          <a:p>
            <a:pPr marL="0" indent="0">
              <a:buNone/>
            </a:pPr>
            <a:r>
              <a:rPr lang="nl-NL" sz="1700" dirty="0">
                <a:latin typeface="Arial" panose="020B0604020202020204" pitchFamily="34" charset="0"/>
                <a:cs typeface="Arial" panose="020B0604020202020204" pitchFamily="34" charset="0"/>
              </a:rPr>
              <a:t>A medium-</a:t>
            </a:r>
            <a:r>
              <a:rPr lang="nl-NL" sz="1700" dirty="0" err="1">
                <a:latin typeface="Arial" panose="020B0604020202020204" pitchFamily="34" charset="0"/>
                <a:cs typeface="Arial" panose="020B0604020202020204" pitchFamily="34" charset="0"/>
              </a:rPr>
              <a:t>sized</a:t>
            </a:r>
            <a:r>
              <a:rPr lang="nl-NL" sz="1700" dirty="0">
                <a:latin typeface="Arial" panose="020B0604020202020204" pitchFamily="34" charset="0"/>
                <a:cs typeface="Arial" panose="020B0604020202020204" pitchFamily="34" charset="0"/>
              </a:rPr>
              <a:t> company </a:t>
            </a:r>
            <a:r>
              <a:rPr lang="nl-NL" sz="1700" dirty="0" err="1">
                <a:latin typeface="Arial" panose="020B0604020202020204" pitchFamily="34" charset="0"/>
                <a:cs typeface="Arial" panose="020B0604020202020204" pitchFamily="34" charset="0"/>
              </a:rPr>
              <a:t>processes</a:t>
            </a:r>
            <a:r>
              <a:rPr lang="nl-NL" sz="1700" dirty="0">
                <a:latin typeface="Arial" panose="020B0604020202020204" pitchFamily="34" charset="0"/>
                <a:cs typeface="Arial" panose="020B0604020202020204" pitchFamily="34" charset="0"/>
              </a:rPr>
              <a:t> </a:t>
            </a:r>
            <a:r>
              <a:rPr lang="nl-NL" sz="1700" dirty="0" err="1">
                <a:latin typeface="Arial" panose="020B0604020202020204" pitchFamily="34" charset="0"/>
                <a:cs typeface="Arial" panose="020B0604020202020204" pitchFamily="34" charset="0"/>
              </a:rPr>
              <a:t>around</a:t>
            </a:r>
            <a:r>
              <a:rPr lang="nl-NL" sz="1700" dirty="0">
                <a:latin typeface="Arial" panose="020B0604020202020204" pitchFamily="34" charset="0"/>
                <a:cs typeface="Arial" panose="020B0604020202020204" pitchFamily="34" charset="0"/>
              </a:rPr>
              <a:t> 10.000 </a:t>
            </a:r>
            <a:r>
              <a:rPr lang="nl-NL" sz="1700" dirty="0" err="1">
                <a:latin typeface="Arial" panose="020B0604020202020204" pitchFamily="34" charset="0"/>
                <a:cs typeface="Arial" panose="020B0604020202020204" pitchFamily="34" charset="0"/>
              </a:rPr>
              <a:t>invoices</a:t>
            </a:r>
            <a:r>
              <a:rPr lang="nl-NL" sz="1700" dirty="0">
                <a:latin typeface="Arial" panose="020B0604020202020204" pitchFamily="34" charset="0"/>
                <a:cs typeface="Arial" panose="020B0604020202020204" pitchFamily="34" charset="0"/>
              </a:rPr>
              <a:t> per </a:t>
            </a:r>
            <a:r>
              <a:rPr lang="nl-NL" sz="1700" dirty="0" err="1">
                <a:latin typeface="Arial" panose="020B0604020202020204" pitchFamily="34" charset="0"/>
                <a:cs typeface="Arial" panose="020B0604020202020204" pitchFamily="34" charset="0"/>
              </a:rPr>
              <a:t>year</a:t>
            </a:r>
            <a:r>
              <a:rPr lang="nl-NL" sz="1700" dirty="0">
                <a:latin typeface="Arial" panose="020B0604020202020204" pitchFamily="34" charset="0"/>
                <a:cs typeface="Arial" panose="020B0604020202020204" pitchFamily="34" charset="0"/>
              </a:rPr>
              <a:t>:</a:t>
            </a:r>
          </a:p>
          <a:p>
            <a:pPr marL="0" indent="0">
              <a:buNone/>
            </a:pPr>
            <a:r>
              <a:rPr lang="nl-NL" sz="1700" dirty="0">
                <a:latin typeface="Arial" panose="020B0604020202020204" pitchFamily="34" charset="0"/>
                <a:cs typeface="Arial" panose="020B0604020202020204" pitchFamily="34" charset="0"/>
              </a:rPr>
              <a:t>The </a:t>
            </a:r>
            <a:r>
              <a:rPr lang="nl-NL" sz="1700" dirty="0" err="1">
                <a:latin typeface="Arial" panose="020B0604020202020204" pitchFamily="34" charset="0"/>
                <a:cs typeface="Arial" panose="020B0604020202020204" pitchFamily="34" charset="0"/>
              </a:rPr>
              <a:t>average</a:t>
            </a:r>
            <a:r>
              <a:rPr lang="nl-NL" sz="1700" dirty="0">
                <a:latin typeface="Arial" panose="020B0604020202020204" pitchFamily="34" charset="0"/>
                <a:cs typeface="Arial" panose="020B0604020202020204" pitchFamily="34" charset="0"/>
              </a:rPr>
              <a:t> </a:t>
            </a:r>
            <a:r>
              <a:rPr lang="nl-NL" sz="1700" dirty="0" err="1">
                <a:latin typeface="Arial" panose="020B0604020202020204" pitchFamily="34" charset="0"/>
                <a:cs typeface="Arial" panose="020B0604020202020204" pitchFamily="34" charset="0"/>
              </a:rPr>
              <a:t>cost</a:t>
            </a:r>
            <a:r>
              <a:rPr lang="nl-NL" sz="1700" dirty="0">
                <a:latin typeface="Arial" panose="020B0604020202020204" pitchFamily="34" charset="0"/>
                <a:cs typeface="Arial" panose="020B0604020202020204" pitchFamily="34" charset="0"/>
              </a:rPr>
              <a:t> per paper </a:t>
            </a:r>
            <a:r>
              <a:rPr lang="nl-NL" sz="1700" dirty="0" err="1">
                <a:latin typeface="Arial" panose="020B0604020202020204" pitchFamily="34" charset="0"/>
                <a:cs typeface="Arial" panose="020B0604020202020204" pitchFamily="34" charset="0"/>
              </a:rPr>
              <a:t>invoice</a:t>
            </a:r>
            <a:r>
              <a:rPr lang="nl-NL" sz="1700" dirty="0">
                <a:latin typeface="Arial" panose="020B0604020202020204" pitchFamily="34" charset="0"/>
                <a:cs typeface="Arial" panose="020B0604020202020204" pitchFamily="34" charset="0"/>
              </a:rPr>
              <a:t> is ca. 4 EUR, </a:t>
            </a:r>
            <a:r>
              <a:rPr lang="nl-NL" sz="1700" dirty="0" err="1">
                <a:latin typeface="Arial" panose="020B0604020202020204" pitchFamily="34" charset="0"/>
                <a:cs typeface="Arial" panose="020B0604020202020204" pitchFamily="34" charset="0"/>
              </a:rPr>
              <a:t>and</a:t>
            </a:r>
            <a:r>
              <a:rPr lang="nl-NL" sz="1700" dirty="0">
                <a:latin typeface="Arial" panose="020B0604020202020204" pitchFamily="34" charset="0"/>
                <a:cs typeface="Arial" panose="020B0604020202020204" pitchFamily="34" charset="0"/>
              </a:rPr>
              <a:t> per PDF/email ca. 2 EUR (</a:t>
            </a:r>
            <a:r>
              <a:rPr lang="nl-NL" sz="1700" dirty="0" err="1">
                <a:latin typeface="Arial" panose="020B0604020202020204" pitchFamily="34" charset="0"/>
                <a:cs typeface="Arial" panose="020B0604020202020204" pitchFamily="34" charset="0"/>
              </a:rPr>
              <a:t>according</a:t>
            </a:r>
            <a:r>
              <a:rPr lang="nl-NL" sz="1700" dirty="0">
                <a:latin typeface="Arial" panose="020B0604020202020204" pitchFamily="34" charset="0"/>
                <a:cs typeface="Arial" panose="020B0604020202020204" pitchFamily="34" charset="0"/>
              </a:rPr>
              <a:t> </a:t>
            </a:r>
            <a:r>
              <a:rPr lang="nl-NL" sz="1700" dirty="0" err="1">
                <a:latin typeface="Arial" panose="020B0604020202020204" pitchFamily="34" charset="0"/>
                <a:cs typeface="Arial" panose="020B0604020202020204" pitchFamily="34" charset="0"/>
              </a:rPr>
              <a:t>to</a:t>
            </a:r>
            <a:r>
              <a:rPr lang="nl-NL" sz="1700" dirty="0">
                <a:latin typeface="Arial" panose="020B0604020202020204" pitchFamily="34" charset="0"/>
                <a:cs typeface="Arial" panose="020B0604020202020204" pitchFamily="34" charset="0"/>
              </a:rPr>
              <a:t> </a:t>
            </a:r>
            <a:r>
              <a:rPr lang="nl-NL" sz="1700" dirty="0" err="1">
                <a:latin typeface="Arial" panose="020B0604020202020204" pitchFamily="34" charset="0"/>
                <a:cs typeface="Arial" panose="020B0604020202020204" pitchFamily="34" charset="0"/>
              </a:rPr>
              <a:t>German</a:t>
            </a:r>
            <a:r>
              <a:rPr lang="nl-NL" sz="1700" dirty="0">
                <a:latin typeface="Arial" panose="020B0604020202020204" pitchFamily="34" charset="0"/>
                <a:cs typeface="Arial" panose="020B0604020202020204" pitchFamily="34" charset="0"/>
              </a:rPr>
              <a:t> DAV </a:t>
            </a:r>
            <a:r>
              <a:rPr lang="nl-NL" sz="1700" dirty="0" err="1">
                <a:latin typeface="Arial" panose="020B0604020202020204" pitchFamily="34" charset="0"/>
                <a:cs typeface="Arial" panose="020B0604020202020204" pitchFamily="34" charset="0"/>
              </a:rPr>
              <a:t>study</a:t>
            </a:r>
            <a:r>
              <a:rPr lang="nl-NL" sz="1700" dirty="0">
                <a:latin typeface="Arial" panose="020B0604020202020204" pitchFamily="34" charset="0"/>
                <a:cs typeface="Arial" panose="020B0604020202020204" pitchFamily="34" charset="0"/>
              </a:rPr>
              <a:t>)</a:t>
            </a:r>
          </a:p>
          <a:p>
            <a:pPr marL="0" indent="0">
              <a:buNone/>
            </a:pPr>
            <a:r>
              <a:rPr lang="nl-NL" sz="1700" dirty="0" err="1">
                <a:latin typeface="Arial" panose="020B0604020202020204" pitchFamily="34" charset="0"/>
                <a:cs typeface="Arial" panose="020B0604020202020204" pitchFamily="34" charset="0"/>
              </a:rPr>
              <a:t>This</a:t>
            </a:r>
            <a:r>
              <a:rPr lang="nl-NL" sz="1700" dirty="0">
                <a:latin typeface="Arial" panose="020B0604020202020204" pitchFamily="34" charset="0"/>
                <a:cs typeface="Arial" panose="020B0604020202020204" pitchFamily="34" charset="0"/>
              </a:rPr>
              <a:t> </a:t>
            </a:r>
            <a:r>
              <a:rPr lang="nl-NL" sz="1700" dirty="0" err="1">
                <a:latin typeface="Arial" panose="020B0604020202020204" pitchFamily="34" charset="0"/>
                <a:cs typeface="Arial" panose="020B0604020202020204" pitchFamily="34" charset="0"/>
              </a:rPr>
              <a:t>results</a:t>
            </a:r>
            <a:r>
              <a:rPr lang="nl-NL" sz="1700" dirty="0">
                <a:latin typeface="Arial" panose="020B0604020202020204" pitchFamily="34" charset="0"/>
                <a:cs typeface="Arial" panose="020B0604020202020204" pitchFamily="34" charset="0"/>
              </a:rPr>
              <a:t> </a:t>
            </a:r>
            <a:r>
              <a:rPr lang="nl-NL" sz="1700" dirty="0" err="1">
                <a:latin typeface="Arial" panose="020B0604020202020204" pitchFamily="34" charset="0"/>
                <a:cs typeface="Arial" panose="020B0604020202020204" pitchFamily="34" charset="0"/>
              </a:rPr>
              <a:t>for</a:t>
            </a:r>
            <a:r>
              <a:rPr lang="nl-NL" sz="1700" dirty="0">
                <a:latin typeface="Arial" panose="020B0604020202020204" pitchFamily="34" charset="0"/>
                <a:cs typeface="Arial" panose="020B0604020202020204" pitchFamily="34" charset="0"/>
              </a:rPr>
              <a:t> </a:t>
            </a:r>
            <a:r>
              <a:rPr lang="nl-NL" sz="1700" dirty="0" err="1">
                <a:latin typeface="Arial" panose="020B0604020202020204" pitchFamily="34" charset="0"/>
                <a:cs typeface="Arial" panose="020B0604020202020204" pitchFamily="34" charset="0"/>
              </a:rPr>
              <a:t>same-sized</a:t>
            </a:r>
            <a:r>
              <a:rPr lang="nl-NL" sz="1700" dirty="0">
                <a:latin typeface="Arial" panose="020B0604020202020204" pitchFamily="34" charset="0"/>
                <a:cs typeface="Arial" panose="020B0604020202020204" pitchFamily="34" charset="0"/>
              </a:rPr>
              <a:t> </a:t>
            </a:r>
            <a:r>
              <a:rPr lang="nl-NL" sz="1700" dirty="0" err="1">
                <a:latin typeface="Arial" panose="020B0604020202020204" pitchFamily="34" charset="0"/>
                <a:cs typeface="Arial" panose="020B0604020202020204" pitchFamily="34" charset="0"/>
              </a:rPr>
              <a:t>entity</a:t>
            </a:r>
            <a:r>
              <a:rPr lang="nl-NL" sz="1700" dirty="0">
                <a:latin typeface="Arial" panose="020B0604020202020204" pitchFamily="34" charset="0"/>
                <a:cs typeface="Arial" panose="020B0604020202020204" pitchFamily="34" charset="0"/>
              </a:rPr>
              <a:t> in a </a:t>
            </a:r>
            <a:r>
              <a:rPr lang="nl-NL" sz="1700" dirty="0" err="1">
                <a:latin typeface="Arial" panose="020B0604020202020204" pitchFamily="34" charset="0"/>
                <a:cs typeface="Arial" panose="020B0604020202020204" pitchFamily="34" charset="0"/>
              </a:rPr>
              <a:t>yearly</a:t>
            </a:r>
            <a:r>
              <a:rPr lang="nl-NL" sz="1700" dirty="0">
                <a:latin typeface="Arial" panose="020B0604020202020204" pitchFamily="34" charset="0"/>
                <a:cs typeface="Arial" panose="020B0604020202020204" pitchFamily="34" charset="0"/>
              </a:rPr>
              <a:t> processing </a:t>
            </a:r>
            <a:r>
              <a:rPr lang="nl-NL" sz="1700" dirty="0" err="1">
                <a:latin typeface="Arial" panose="020B0604020202020204" pitchFamily="34" charset="0"/>
                <a:cs typeface="Arial" panose="020B0604020202020204" pitchFamily="34" charset="0"/>
              </a:rPr>
              <a:t>cost</a:t>
            </a:r>
            <a:r>
              <a:rPr lang="nl-NL" sz="1700" dirty="0">
                <a:latin typeface="Arial" panose="020B0604020202020204" pitchFamily="34" charset="0"/>
                <a:cs typeface="Arial" panose="020B0604020202020204" pitchFamily="34" charset="0"/>
              </a:rPr>
              <a:t> of</a:t>
            </a:r>
          </a:p>
          <a:p>
            <a:r>
              <a:rPr lang="nl-NL" sz="1700" dirty="0" err="1">
                <a:latin typeface="Arial" panose="020B0604020202020204" pitchFamily="34" charset="0"/>
                <a:cs typeface="Arial" panose="020B0604020202020204" pitchFamily="34" charset="0"/>
              </a:rPr>
              <a:t>if</a:t>
            </a:r>
            <a:r>
              <a:rPr lang="nl-NL" sz="1700" dirty="0">
                <a:latin typeface="Arial" panose="020B0604020202020204" pitchFamily="34" charset="0"/>
                <a:cs typeface="Arial" panose="020B0604020202020204" pitchFamily="34" charset="0"/>
              </a:rPr>
              <a:t> paper </a:t>
            </a:r>
            <a:r>
              <a:rPr lang="nl-NL" sz="1700" dirty="0" err="1">
                <a:latin typeface="Arial" panose="020B0604020202020204" pitchFamily="34" charset="0"/>
                <a:cs typeface="Arial" panose="020B0604020202020204" pitchFamily="34" charset="0"/>
              </a:rPr>
              <a:t>based</a:t>
            </a:r>
            <a:r>
              <a:rPr lang="nl-NL" sz="1700" dirty="0">
                <a:latin typeface="Arial" panose="020B0604020202020204" pitchFamily="34" charset="0"/>
                <a:cs typeface="Arial" panose="020B0604020202020204" pitchFamily="34" charset="0"/>
              </a:rPr>
              <a:t> </a:t>
            </a:r>
            <a:r>
              <a:rPr lang="nl-NL" sz="1700" dirty="0" err="1">
                <a:latin typeface="Arial" panose="020B0604020202020204" pitchFamily="34" charset="0"/>
                <a:cs typeface="Arial" panose="020B0604020202020204" pitchFamily="34" charset="0"/>
              </a:rPr>
              <a:t>invoicing</a:t>
            </a:r>
            <a:r>
              <a:rPr lang="nl-NL" sz="1700" dirty="0">
                <a:latin typeface="Arial" panose="020B0604020202020204" pitchFamily="34" charset="0"/>
                <a:cs typeface="Arial" panose="020B0604020202020204" pitchFamily="34" charset="0"/>
              </a:rPr>
              <a:t>: ca. EUR 40.000</a:t>
            </a:r>
          </a:p>
          <a:p>
            <a:r>
              <a:rPr lang="nl-NL" sz="1700" dirty="0" err="1">
                <a:latin typeface="Arial" panose="020B0604020202020204" pitchFamily="34" charset="0"/>
                <a:cs typeface="Arial" panose="020B0604020202020204" pitchFamily="34" charset="0"/>
              </a:rPr>
              <a:t>if</a:t>
            </a:r>
            <a:r>
              <a:rPr lang="nl-NL" sz="1700" dirty="0">
                <a:latin typeface="Arial" panose="020B0604020202020204" pitchFamily="34" charset="0"/>
                <a:cs typeface="Arial" panose="020B0604020202020204" pitchFamily="34" charset="0"/>
              </a:rPr>
              <a:t> PDF/email </a:t>
            </a:r>
            <a:r>
              <a:rPr lang="nl-NL" sz="1700" dirty="0" err="1">
                <a:latin typeface="Arial" panose="020B0604020202020204" pitchFamily="34" charset="0"/>
                <a:cs typeface="Arial" panose="020B0604020202020204" pitchFamily="34" charset="0"/>
              </a:rPr>
              <a:t>based</a:t>
            </a:r>
            <a:r>
              <a:rPr lang="nl-NL" sz="1700" dirty="0">
                <a:latin typeface="Arial" panose="020B0604020202020204" pitchFamily="34" charset="0"/>
                <a:cs typeface="Arial" panose="020B0604020202020204" pitchFamily="34" charset="0"/>
              </a:rPr>
              <a:t> </a:t>
            </a:r>
            <a:r>
              <a:rPr lang="nl-NL" sz="1700" dirty="0" err="1">
                <a:latin typeface="Arial" panose="020B0604020202020204" pitchFamily="34" charset="0"/>
                <a:cs typeface="Arial" panose="020B0604020202020204" pitchFamily="34" charset="0"/>
              </a:rPr>
              <a:t>invoicing</a:t>
            </a:r>
            <a:r>
              <a:rPr lang="nl-NL" sz="1700" dirty="0">
                <a:latin typeface="Arial" panose="020B0604020202020204" pitchFamily="34" charset="0"/>
                <a:cs typeface="Arial" panose="020B0604020202020204" pitchFamily="34" charset="0"/>
              </a:rPr>
              <a:t>: ca. EUR 20.000</a:t>
            </a:r>
          </a:p>
          <a:p>
            <a:r>
              <a:rPr lang="nl-NL" sz="1700" dirty="0" err="1">
                <a:latin typeface="Arial" panose="020B0604020202020204" pitchFamily="34" charset="0"/>
                <a:cs typeface="Arial" panose="020B0604020202020204" pitchFamily="34" charset="0"/>
              </a:rPr>
              <a:t>if</a:t>
            </a:r>
            <a:r>
              <a:rPr lang="nl-NL" sz="1700" dirty="0">
                <a:latin typeface="Arial" panose="020B0604020202020204" pitchFamily="34" charset="0"/>
                <a:cs typeface="Arial" panose="020B0604020202020204" pitchFamily="34" charset="0"/>
              </a:rPr>
              <a:t> digital platform </a:t>
            </a:r>
            <a:r>
              <a:rPr lang="nl-NL" sz="1700" dirty="0" err="1">
                <a:latin typeface="Arial" panose="020B0604020202020204" pitchFamily="34" charset="0"/>
                <a:cs typeface="Arial" panose="020B0604020202020204" pitchFamily="34" charset="0"/>
              </a:rPr>
              <a:t>based</a:t>
            </a:r>
            <a:r>
              <a:rPr lang="nl-NL" sz="1700" dirty="0">
                <a:latin typeface="Arial" panose="020B0604020202020204" pitchFamily="34" charset="0"/>
                <a:cs typeface="Arial" panose="020B0604020202020204" pitchFamily="34" charset="0"/>
              </a:rPr>
              <a:t> e-</a:t>
            </a:r>
            <a:r>
              <a:rPr lang="nl-NL" sz="1700" dirty="0" err="1">
                <a:latin typeface="Arial" panose="020B0604020202020204" pitchFamily="34" charset="0"/>
                <a:cs typeface="Arial" panose="020B0604020202020204" pitchFamily="34" charset="0"/>
              </a:rPr>
              <a:t>invoicing</a:t>
            </a:r>
            <a:r>
              <a:rPr lang="nl-NL" sz="1700" dirty="0">
                <a:latin typeface="Arial" panose="020B0604020202020204" pitchFamily="34" charset="0"/>
                <a:cs typeface="Arial" panose="020B0604020202020204" pitchFamily="34" charset="0"/>
              </a:rPr>
              <a:t>: ca. EUR 5.000</a:t>
            </a:r>
          </a:p>
        </p:txBody>
      </p:sp>
      <p:cxnSp>
        <p:nvCxnSpPr>
          <p:cNvPr id="5" name="Straight Connector 10">
            <a:extLst>
              <a:ext uri="{FF2B5EF4-FFF2-40B4-BE49-F238E27FC236}">
                <a16:creationId xmlns:a16="http://schemas.microsoft.com/office/drawing/2014/main" id="{FB09EA4E-5C44-95A6-A947-ECB9F64C32BF}"/>
              </a:ext>
            </a:extLst>
          </p:cNvPr>
          <p:cNvCxnSpPr>
            <a:cxnSpLocks/>
          </p:cNvCxnSpPr>
          <p:nvPr/>
        </p:nvCxnSpPr>
        <p:spPr>
          <a:xfrm>
            <a:off x="646646" y="1095354"/>
            <a:ext cx="5449354" cy="0"/>
          </a:xfrm>
          <a:prstGeom prst="line">
            <a:avLst/>
          </a:prstGeom>
          <a:ln w="28575">
            <a:solidFill>
              <a:srgbClr val="FFC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3527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A7804C-723C-9CD7-CBA3-884CB77A0666}"/>
              </a:ext>
            </a:extLst>
          </p:cNvPr>
          <p:cNvSpPr>
            <a:spLocks noGrp="1"/>
          </p:cNvSpPr>
          <p:nvPr>
            <p:ph type="title"/>
          </p:nvPr>
        </p:nvSpPr>
        <p:spPr>
          <a:xfrm>
            <a:off x="838200" y="281998"/>
            <a:ext cx="10515600" cy="1325563"/>
          </a:xfrm>
        </p:spPr>
        <p:txBody>
          <a:bodyPr>
            <a:normAutofit/>
          </a:bodyPr>
          <a:lstStyle/>
          <a:p>
            <a:r>
              <a:rPr lang="nl-NL" sz="3600" b="1" dirty="0">
                <a:latin typeface="Arial" panose="020B0604020202020204" pitchFamily="34" charset="0"/>
                <a:cs typeface="Arial" panose="020B0604020202020204" pitchFamily="34" charset="0"/>
              </a:rPr>
              <a:t>EU CONTEXT</a:t>
            </a:r>
          </a:p>
        </p:txBody>
      </p:sp>
      <p:sp>
        <p:nvSpPr>
          <p:cNvPr id="3" name="Tijdelijke aanduiding voor inhoud 2">
            <a:extLst>
              <a:ext uri="{FF2B5EF4-FFF2-40B4-BE49-F238E27FC236}">
                <a16:creationId xmlns:a16="http://schemas.microsoft.com/office/drawing/2014/main" id="{1307BA3B-51CC-7263-D0B1-40E0FB2F2824}"/>
              </a:ext>
            </a:extLst>
          </p:cNvPr>
          <p:cNvSpPr>
            <a:spLocks noGrp="1"/>
          </p:cNvSpPr>
          <p:nvPr>
            <p:ph idx="1"/>
          </p:nvPr>
        </p:nvSpPr>
        <p:spPr>
          <a:xfrm>
            <a:off x="838200" y="1761385"/>
            <a:ext cx="3992418" cy="4351338"/>
          </a:xfrm>
        </p:spPr>
        <p:txBody>
          <a:bodyPr>
            <a:normAutofit/>
          </a:bodyPr>
          <a:lstStyle/>
          <a:p>
            <a:pPr algn="l">
              <a:buFont typeface="Wingdings" panose="05000000000000000000" pitchFamily="2" charset="2"/>
              <a:buChar char="§"/>
            </a:pPr>
            <a:r>
              <a:rPr lang="en-US" sz="1700" b="0" i="0" u="none" strike="noStrike" baseline="0" dirty="0">
                <a:latin typeface="Arial" panose="020B0604020202020204" pitchFamily="34" charset="0"/>
                <a:cs typeface="Arial" panose="020B0604020202020204" pitchFamily="34" charset="0"/>
              </a:rPr>
              <a:t>Member States are free to </a:t>
            </a:r>
            <a:r>
              <a:rPr lang="nl-NL" sz="1700" b="0" i="0" u="none" strike="noStrike" baseline="0" dirty="0" err="1">
                <a:latin typeface="Arial" panose="020B0604020202020204" pitchFamily="34" charset="0"/>
                <a:cs typeface="Arial" panose="020B0604020202020204" pitchFamily="34" charset="0"/>
              </a:rPr>
              <a:t>implement</a:t>
            </a:r>
            <a:r>
              <a:rPr lang="nl-NL" sz="1700" b="0" i="0" u="none" strike="noStrike" baseline="0" dirty="0">
                <a:latin typeface="Arial" panose="020B0604020202020204" pitchFamily="34" charset="0"/>
                <a:cs typeface="Arial" panose="020B0604020202020204" pitchFamily="34" charset="0"/>
              </a:rPr>
              <a:t> </a:t>
            </a:r>
            <a:r>
              <a:rPr lang="nl-NL" sz="1700" b="0" i="0" u="none" strike="noStrike" baseline="0" dirty="0" err="1">
                <a:latin typeface="Arial" panose="020B0604020202020204" pitchFamily="34" charset="0"/>
                <a:cs typeface="Arial" panose="020B0604020202020204" pitchFamily="34" charset="0"/>
              </a:rPr>
              <a:t>reporting</a:t>
            </a:r>
            <a:r>
              <a:rPr lang="nl-NL" sz="1700" b="0" i="0" u="none" strike="noStrike" baseline="0" dirty="0">
                <a:latin typeface="Arial" panose="020B0604020202020204" pitchFamily="34" charset="0"/>
                <a:cs typeface="Arial" panose="020B0604020202020204" pitchFamily="34" charset="0"/>
              </a:rPr>
              <a:t> systems, without </a:t>
            </a:r>
            <a:r>
              <a:rPr lang="nl-NL" sz="1700" b="0" i="0" u="none" strike="noStrike" baseline="0" dirty="0" err="1">
                <a:latin typeface="Arial" panose="020B0604020202020204" pitchFamily="34" charset="0"/>
                <a:cs typeface="Arial" panose="020B0604020202020204" pitchFamily="34" charset="0"/>
              </a:rPr>
              <a:t>any</a:t>
            </a:r>
            <a:r>
              <a:rPr lang="nl-NL" sz="1700" dirty="0">
                <a:latin typeface="Arial" panose="020B0604020202020204" pitchFamily="34" charset="0"/>
                <a:cs typeface="Arial" panose="020B0604020202020204" pitchFamily="34" charset="0"/>
              </a:rPr>
              <a:t> </a:t>
            </a:r>
            <a:r>
              <a:rPr lang="nl-NL" sz="1700" b="0" i="0" u="none" strike="noStrike" baseline="0" dirty="0" err="1">
                <a:latin typeface="Arial" panose="020B0604020202020204" pitchFamily="34" charset="0"/>
                <a:cs typeface="Arial" panose="020B0604020202020204" pitchFamily="34" charset="0"/>
              </a:rPr>
              <a:t>guidance</a:t>
            </a:r>
            <a:endParaRPr lang="nl-NL" sz="1700" b="0" i="0" u="none" strike="noStrike" baseline="0" dirty="0">
              <a:latin typeface="Arial" panose="020B0604020202020204" pitchFamily="34" charset="0"/>
              <a:cs typeface="Arial" panose="020B0604020202020204" pitchFamily="34" charset="0"/>
            </a:endParaRPr>
          </a:p>
          <a:p>
            <a:pPr algn="l">
              <a:buFont typeface="Wingdings" panose="05000000000000000000" pitchFamily="2" charset="2"/>
              <a:buChar char="§"/>
            </a:pPr>
            <a:r>
              <a:rPr lang="en-US" sz="1700" b="0" i="0" u="none" strike="noStrike" baseline="0" dirty="0">
                <a:latin typeface="Arial" panose="020B0604020202020204" pitchFamily="34" charset="0"/>
                <a:cs typeface="Arial" panose="020B0604020202020204" pitchFamily="34" charset="0"/>
              </a:rPr>
              <a:t>Wide range of domestic DRR leads to </a:t>
            </a:r>
            <a:r>
              <a:rPr lang="nl-NL" sz="1700" b="0" i="0" u="none" strike="noStrike" baseline="0" dirty="0" err="1">
                <a:latin typeface="Arial" panose="020B0604020202020204" pitchFamily="34" charset="0"/>
                <a:cs typeface="Arial" panose="020B0604020202020204" pitchFamily="34" charset="0"/>
              </a:rPr>
              <a:t>fragmentation</a:t>
            </a:r>
            <a:r>
              <a:rPr lang="nl-NL" sz="1700" b="0" i="0" u="none" strike="noStrike" baseline="0" dirty="0">
                <a:latin typeface="Arial" panose="020B0604020202020204" pitchFamily="34" charset="0"/>
                <a:cs typeface="Arial" panose="020B0604020202020204" pitchFamily="34" charset="0"/>
              </a:rPr>
              <a:t> </a:t>
            </a:r>
            <a:r>
              <a:rPr lang="nl-NL" sz="1700" b="0" i="0" u="none" strike="noStrike" baseline="0" dirty="0" err="1">
                <a:latin typeface="Arial" panose="020B0604020202020204" pitchFamily="34" charset="0"/>
                <a:cs typeface="Arial" panose="020B0604020202020204" pitchFamily="34" charset="0"/>
              </a:rPr>
              <a:t>across</a:t>
            </a:r>
            <a:r>
              <a:rPr lang="nl-NL" sz="1700" b="0" i="0" u="none" strike="noStrike" baseline="0" dirty="0">
                <a:latin typeface="Arial" panose="020B0604020202020204" pitchFamily="34" charset="0"/>
                <a:cs typeface="Arial" panose="020B0604020202020204" pitchFamily="34" charset="0"/>
              </a:rPr>
              <a:t> </a:t>
            </a:r>
            <a:r>
              <a:rPr lang="nl-NL" sz="1700" b="0" i="0" u="none" strike="noStrike" baseline="0" dirty="0" err="1">
                <a:latin typeface="Arial" panose="020B0604020202020204" pitchFamily="34" charset="0"/>
                <a:cs typeface="Arial" panose="020B0604020202020204" pitchFamily="34" charset="0"/>
              </a:rPr>
              <a:t>the</a:t>
            </a:r>
            <a:r>
              <a:rPr lang="nl-NL" sz="1700" b="0" i="0" u="none" strike="noStrike" baseline="0" dirty="0">
                <a:latin typeface="Arial" panose="020B0604020202020204" pitchFamily="34" charset="0"/>
                <a:cs typeface="Arial" panose="020B0604020202020204" pitchFamily="34" charset="0"/>
              </a:rPr>
              <a:t> EU: </a:t>
            </a:r>
            <a:r>
              <a:rPr lang="en-US" sz="1700" b="0" i="0" u="none" strike="noStrike" baseline="0" dirty="0">
                <a:latin typeface="Arial" panose="020B0604020202020204" pitchFamily="34" charset="0"/>
                <a:cs typeface="Arial" panose="020B0604020202020204" pitchFamily="34" charset="0"/>
              </a:rPr>
              <a:t>significant burden for businesses and inefficiency in </a:t>
            </a:r>
            <a:r>
              <a:rPr lang="en-US" sz="1700" b="0" i="0" u="none" strike="noStrike" baseline="0" dirty="0" err="1">
                <a:latin typeface="Arial" panose="020B0604020202020204" pitchFamily="34" charset="0"/>
                <a:cs typeface="Arial" panose="020B0604020202020204" pitchFamily="34" charset="0"/>
              </a:rPr>
              <a:t>crossborder</a:t>
            </a:r>
            <a:r>
              <a:rPr lang="en-US" sz="1700" dirty="0">
                <a:latin typeface="Arial" panose="020B0604020202020204" pitchFamily="34" charset="0"/>
                <a:cs typeface="Arial" panose="020B0604020202020204" pitchFamily="34" charset="0"/>
              </a:rPr>
              <a:t> </a:t>
            </a:r>
            <a:r>
              <a:rPr lang="nl-NL" sz="1700" b="0" i="0" u="none" strike="noStrike" baseline="0" dirty="0" err="1">
                <a:latin typeface="Arial" panose="020B0604020202020204" pitchFamily="34" charset="0"/>
                <a:cs typeface="Arial" panose="020B0604020202020204" pitchFamily="34" charset="0"/>
              </a:rPr>
              <a:t>controls</a:t>
            </a:r>
            <a:endParaRPr lang="nl-NL" sz="1700" b="0" i="0" u="none" strike="noStrike" baseline="0" dirty="0">
              <a:latin typeface="Arial" panose="020B0604020202020204" pitchFamily="34" charset="0"/>
              <a:cs typeface="Arial" panose="020B0604020202020204" pitchFamily="34" charset="0"/>
            </a:endParaRPr>
          </a:p>
          <a:p>
            <a:pPr algn="l">
              <a:buFont typeface="Wingdings" panose="05000000000000000000" pitchFamily="2" charset="2"/>
              <a:buChar char="§"/>
            </a:pPr>
            <a:r>
              <a:rPr lang="nl-NL" sz="1700" b="0" i="0" u="none" strike="noStrike" baseline="0" dirty="0" err="1">
                <a:latin typeface="Arial" panose="020B0604020202020204" pitchFamily="34" charset="0"/>
                <a:cs typeface="Arial" panose="020B0604020202020204" pitchFamily="34" charset="0"/>
              </a:rPr>
              <a:t>Current</a:t>
            </a:r>
            <a:r>
              <a:rPr lang="nl-NL" sz="1700" b="0" i="0" u="none" strike="noStrike" baseline="0" dirty="0">
                <a:latin typeface="Arial" panose="020B0604020202020204" pitchFamily="34" charset="0"/>
                <a:cs typeface="Arial" panose="020B0604020202020204" pitchFamily="34" charset="0"/>
              </a:rPr>
              <a:t> EU </a:t>
            </a:r>
            <a:r>
              <a:rPr lang="nl-NL" sz="1700" b="0" i="0" u="none" strike="noStrike" baseline="0" dirty="0" err="1">
                <a:latin typeface="Arial" panose="020B0604020202020204" pitchFamily="34" charset="0"/>
                <a:cs typeface="Arial" panose="020B0604020202020204" pitchFamily="34" charset="0"/>
              </a:rPr>
              <a:t>legislation</a:t>
            </a:r>
            <a:r>
              <a:rPr lang="nl-NL" sz="1700" b="0" i="0" u="none" strike="noStrike" baseline="0" dirty="0">
                <a:latin typeface="Arial" panose="020B0604020202020204" pitchFamily="34" charset="0"/>
                <a:cs typeface="Arial" panose="020B0604020202020204" pitchFamily="34" charset="0"/>
              </a:rPr>
              <a:t> </a:t>
            </a:r>
            <a:r>
              <a:rPr lang="nl-NL" sz="1700" b="0" i="0" u="none" strike="noStrike" baseline="0" dirty="0" err="1">
                <a:latin typeface="Arial" panose="020B0604020202020204" pitchFamily="34" charset="0"/>
                <a:cs typeface="Arial" panose="020B0604020202020204" pitchFamily="34" charset="0"/>
              </a:rPr>
              <a:t>prohibits</a:t>
            </a:r>
            <a:r>
              <a:rPr lang="nl-NL" sz="1700" b="0" i="0" u="none" strike="noStrike" baseline="0" dirty="0">
                <a:latin typeface="Arial" panose="020B0604020202020204" pitchFamily="34" charset="0"/>
                <a:cs typeface="Arial" panose="020B0604020202020204" pitchFamily="34" charset="0"/>
              </a:rPr>
              <a:t> Member </a:t>
            </a:r>
            <a:r>
              <a:rPr lang="en-US" sz="1700" b="0" i="0" u="none" strike="noStrike" baseline="0" dirty="0">
                <a:latin typeface="Arial" panose="020B0604020202020204" pitchFamily="34" charset="0"/>
                <a:cs typeface="Arial" panose="020B0604020202020204" pitchFamily="34" charset="0"/>
              </a:rPr>
              <a:t>States from applying </a:t>
            </a:r>
            <a:r>
              <a:rPr lang="en-US" sz="1700" b="0" i="0" u="sng" strike="noStrike" baseline="0" dirty="0">
                <a:latin typeface="Arial" panose="020B0604020202020204" pitchFamily="34" charset="0"/>
                <a:cs typeface="Arial" panose="020B0604020202020204" pitchFamily="34" charset="0"/>
              </a:rPr>
              <a:t>mandatory</a:t>
            </a:r>
            <a:r>
              <a:rPr lang="en-US" sz="1700" b="0" i="0" u="none" strike="noStrike" baseline="0" dirty="0">
                <a:latin typeface="Arial" panose="020B0604020202020204" pitchFamily="34" charset="0"/>
                <a:cs typeface="Arial" panose="020B0604020202020204" pitchFamily="34" charset="0"/>
              </a:rPr>
              <a:t> e-invoicing</a:t>
            </a:r>
          </a:p>
        </p:txBody>
      </p:sp>
      <p:pic>
        <p:nvPicPr>
          <p:cNvPr id="5" name="Afbeelding 4">
            <a:extLst>
              <a:ext uri="{FF2B5EF4-FFF2-40B4-BE49-F238E27FC236}">
                <a16:creationId xmlns:a16="http://schemas.microsoft.com/office/drawing/2014/main" id="{B2A62A5E-136F-6DCB-EC17-513CD7F45413}"/>
              </a:ext>
            </a:extLst>
          </p:cNvPr>
          <p:cNvPicPr>
            <a:picLocks noChangeAspect="1"/>
          </p:cNvPicPr>
          <p:nvPr/>
        </p:nvPicPr>
        <p:blipFill>
          <a:blip r:embed="rId2"/>
          <a:stretch>
            <a:fillRect/>
          </a:stretch>
        </p:blipFill>
        <p:spPr>
          <a:xfrm>
            <a:off x="4729018" y="565181"/>
            <a:ext cx="6372225" cy="5172075"/>
          </a:xfrm>
          <a:prstGeom prst="rect">
            <a:avLst/>
          </a:prstGeom>
        </p:spPr>
      </p:pic>
      <p:cxnSp>
        <p:nvCxnSpPr>
          <p:cNvPr id="4" name="Straight Connector 10">
            <a:extLst>
              <a:ext uri="{FF2B5EF4-FFF2-40B4-BE49-F238E27FC236}">
                <a16:creationId xmlns:a16="http://schemas.microsoft.com/office/drawing/2014/main" id="{D7615B7D-3525-5D50-2EF3-F0C8B707DABE}"/>
              </a:ext>
            </a:extLst>
          </p:cNvPr>
          <p:cNvCxnSpPr>
            <a:cxnSpLocks/>
          </p:cNvCxnSpPr>
          <p:nvPr/>
        </p:nvCxnSpPr>
        <p:spPr>
          <a:xfrm>
            <a:off x="940750" y="1215974"/>
            <a:ext cx="2945450" cy="0"/>
          </a:xfrm>
          <a:prstGeom prst="line">
            <a:avLst/>
          </a:prstGeom>
          <a:ln w="28575">
            <a:solidFill>
              <a:srgbClr val="FFC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95954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0349DBE3-9A0E-31ED-BF2E-9BA96688632B}"/>
              </a:ext>
            </a:extLst>
          </p:cNvPr>
          <p:cNvSpPr>
            <a:spLocks noGrp="1"/>
          </p:cNvSpPr>
          <p:nvPr>
            <p:ph idx="1"/>
          </p:nvPr>
        </p:nvSpPr>
        <p:spPr>
          <a:xfrm>
            <a:off x="650192" y="1253331"/>
            <a:ext cx="10515600" cy="4351338"/>
          </a:xfrm>
        </p:spPr>
        <p:txBody>
          <a:bodyPr/>
          <a:lstStyle/>
          <a:p>
            <a:pPr marL="0" indent="0" algn="ctr">
              <a:buNone/>
            </a:pPr>
            <a:endParaRPr lang="nl-NL" dirty="0"/>
          </a:p>
          <a:p>
            <a:pPr marL="0" indent="0" algn="ctr">
              <a:buNone/>
            </a:pPr>
            <a:endParaRPr lang="nl-NL" dirty="0"/>
          </a:p>
          <a:p>
            <a:pPr marL="0" indent="0" algn="ctr">
              <a:buNone/>
            </a:pPr>
            <a:endParaRPr lang="nl-NL" dirty="0"/>
          </a:p>
          <a:p>
            <a:pPr marL="0" indent="0" algn="ctr">
              <a:buNone/>
            </a:pPr>
            <a:r>
              <a:rPr lang="nl-NL" sz="4400" dirty="0"/>
              <a:t>THE FUTURE</a:t>
            </a:r>
          </a:p>
        </p:txBody>
      </p:sp>
      <p:cxnSp>
        <p:nvCxnSpPr>
          <p:cNvPr id="2" name="Straight Connector 10">
            <a:extLst>
              <a:ext uri="{FF2B5EF4-FFF2-40B4-BE49-F238E27FC236}">
                <a16:creationId xmlns:a16="http://schemas.microsoft.com/office/drawing/2014/main" id="{53D175CC-81E2-0B69-C67C-3DF6DD6E3584}"/>
              </a:ext>
            </a:extLst>
          </p:cNvPr>
          <p:cNvCxnSpPr>
            <a:cxnSpLocks/>
          </p:cNvCxnSpPr>
          <p:nvPr/>
        </p:nvCxnSpPr>
        <p:spPr>
          <a:xfrm>
            <a:off x="4470400" y="3527022"/>
            <a:ext cx="2872509" cy="0"/>
          </a:xfrm>
          <a:prstGeom prst="line">
            <a:avLst/>
          </a:prstGeom>
          <a:ln w="28575">
            <a:solidFill>
              <a:srgbClr val="FFC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51011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444F7E-A60E-CC64-8CBA-799297D9A71A}"/>
              </a:ext>
            </a:extLst>
          </p:cNvPr>
          <p:cNvSpPr>
            <a:spLocks noGrp="1"/>
          </p:cNvSpPr>
          <p:nvPr>
            <p:ph type="title"/>
          </p:nvPr>
        </p:nvSpPr>
        <p:spPr>
          <a:xfrm>
            <a:off x="727104" y="305304"/>
            <a:ext cx="10515600" cy="1325563"/>
          </a:xfrm>
        </p:spPr>
        <p:txBody>
          <a:bodyPr>
            <a:normAutofit/>
          </a:bodyPr>
          <a:lstStyle/>
          <a:p>
            <a:r>
              <a:rPr lang="en-US" sz="3200" b="1" dirty="0">
                <a:latin typeface="Arial" panose="020B0604020202020204" pitchFamily="34" charset="0"/>
                <a:cs typeface="Arial" panose="020B0604020202020204" pitchFamily="34" charset="0"/>
              </a:rPr>
              <a:t>FUTURE OF E-INVOICING IN BELGIUM AND EU</a:t>
            </a:r>
            <a:br>
              <a:rPr lang="en-US" sz="4000" dirty="0">
                <a:latin typeface="Arial" panose="020B0604020202020204" pitchFamily="34" charset="0"/>
                <a:cs typeface="Arial" panose="020B0604020202020204" pitchFamily="34" charset="0"/>
              </a:rPr>
            </a:br>
            <a:endParaRPr lang="nl-NL" sz="4000" dirty="0">
              <a:latin typeface="Arial" panose="020B0604020202020204" pitchFamily="34" charset="0"/>
              <a:cs typeface="Arial" panose="020B0604020202020204" pitchFamily="34" charset="0"/>
            </a:endParaRPr>
          </a:p>
        </p:txBody>
      </p:sp>
      <p:sp>
        <p:nvSpPr>
          <p:cNvPr id="3" name="Tijdelijke aanduiding voor inhoud 2">
            <a:extLst>
              <a:ext uri="{FF2B5EF4-FFF2-40B4-BE49-F238E27FC236}">
                <a16:creationId xmlns:a16="http://schemas.microsoft.com/office/drawing/2014/main" id="{053738DF-240F-E2D4-37D2-D81BBF2A0815}"/>
              </a:ext>
            </a:extLst>
          </p:cNvPr>
          <p:cNvSpPr>
            <a:spLocks noGrp="1"/>
          </p:cNvSpPr>
          <p:nvPr>
            <p:ph idx="1"/>
          </p:nvPr>
        </p:nvSpPr>
        <p:spPr>
          <a:xfrm>
            <a:off x="807607" y="1221408"/>
            <a:ext cx="10636610" cy="4966485"/>
          </a:xfrm>
        </p:spPr>
        <p:txBody>
          <a:bodyPr>
            <a:noAutofit/>
          </a:bodyPr>
          <a:lstStyle/>
          <a:p>
            <a:pPr marL="0" indent="0" algn="l" fontAlgn="base" latinLnBrk="0">
              <a:buNone/>
            </a:pPr>
            <a:r>
              <a:rPr lang="en-US" sz="1600" b="1" i="0" dirty="0">
                <a:effectLst/>
                <a:latin typeface="Arial" panose="020B0604020202020204" pitchFamily="34" charset="0"/>
                <a:cs typeface="Arial" panose="020B0604020202020204" pitchFamily="34" charset="0"/>
              </a:rPr>
              <a:t>European Commission </a:t>
            </a:r>
            <a:r>
              <a:rPr lang="en-US" sz="1600" b="0" i="0" dirty="0">
                <a:effectLst/>
                <a:latin typeface="Arial" panose="020B0604020202020204" pitchFamily="34" charset="0"/>
                <a:cs typeface="Arial" panose="020B0604020202020204" pitchFamily="34" charset="0"/>
              </a:rPr>
              <a:t>published “VAT in the Digital Age” (</a:t>
            </a:r>
            <a:r>
              <a:rPr lang="en-US" sz="1600" b="0" i="0" dirty="0" err="1">
                <a:effectLst/>
                <a:latin typeface="Arial" panose="020B0604020202020204" pitchFamily="34" charset="0"/>
                <a:cs typeface="Arial" panose="020B0604020202020204" pitchFamily="34" charset="0"/>
              </a:rPr>
              <a:t>ViDA</a:t>
            </a:r>
            <a:r>
              <a:rPr lang="en-US" sz="1600" b="0" i="0" dirty="0">
                <a:effectLst/>
                <a:latin typeface="Arial" panose="020B0604020202020204" pitchFamily="34" charset="0"/>
                <a:cs typeface="Arial" panose="020B0604020202020204" pitchFamily="34" charset="0"/>
              </a:rPr>
              <a:t>) proposal on 8 December 2022:                                               modernize VAT reporting obligations and adapt VAT framework to platform economy</a:t>
            </a:r>
          </a:p>
          <a:p>
            <a:pPr algn="l" fontAlgn="base">
              <a:buFont typeface="Wingdings" panose="05000000000000000000" pitchFamily="2" charset="2"/>
              <a:buChar char="§"/>
            </a:pPr>
            <a:r>
              <a:rPr lang="en-US" sz="1600" b="0" i="0" dirty="0">
                <a:effectLst/>
                <a:latin typeface="Arial" panose="020B0604020202020204" pitchFamily="34" charset="0"/>
                <a:cs typeface="Arial" panose="020B0604020202020204" pitchFamily="34" charset="0"/>
              </a:rPr>
              <a:t>objective of </a:t>
            </a:r>
            <a:r>
              <a:rPr lang="en-US" sz="1600" b="0" i="0" dirty="0" err="1">
                <a:effectLst/>
                <a:latin typeface="Arial" panose="020B0604020202020204" pitchFamily="34" charset="0"/>
                <a:cs typeface="Arial" panose="020B0604020202020204" pitchFamily="34" charset="0"/>
              </a:rPr>
              <a:t>ViDA</a:t>
            </a:r>
            <a:r>
              <a:rPr lang="en-US" sz="1600" b="0" i="0" dirty="0">
                <a:effectLst/>
                <a:latin typeface="Arial" panose="020B0604020202020204" pitchFamily="34" charset="0"/>
                <a:cs typeface="Arial" panose="020B0604020202020204" pitchFamily="34" charset="0"/>
              </a:rPr>
              <a:t> proposal is to improve VAT efficiency and minimize VAT fraud (“reduce the VAT gap”) </a:t>
            </a:r>
          </a:p>
          <a:p>
            <a:pPr algn="l" fontAlgn="base">
              <a:buFont typeface="Wingdings" panose="05000000000000000000" pitchFamily="2" charset="2"/>
              <a:buChar char="§"/>
            </a:pPr>
            <a:r>
              <a:rPr lang="en-US" sz="1600" dirty="0">
                <a:latin typeface="Arial" panose="020B0604020202020204" pitchFamily="34" charset="0"/>
                <a:cs typeface="Arial" panose="020B0604020202020204" pitchFamily="34" charset="0"/>
              </a:rPr>
              <a:t>to be </a:t>
            </a:r>
            <a:r>
              <a:rPr lang="en-US" sz="1600" b="0" i="0" dirty="0">
                <a:effectLst/>
                <a:latin typeface="Arial" panose="020B0604020202020204" pitchFamily="34" charset="0"/>
                <a:cs typeface="Arial" panose="020B0604020202020204" pitchFamily="34" charset="0"/>
              </a:rPr>
              <a:t>achieved through three pillars focusing on:</a:t>
            </a:r>
          </a:p>
          <a:p>
            <a:pPr marL="800100" lvl="1" indent="-342900" fontAlgn="base">
              <a:spcBef>
                <a:spcPts val="1200"/>
              </a:spcBef>
              <a:buFont typeface="+mj-lt"/>
              <a:buAutoNum type="arabicPeriod"/>
            </a:pPr>
            <a:r>
              <a:rPr lang="en-US" sz="1600" b="0" i="0" dirty="0">
                <a:effectLst/>
                <a:latin typeface="Arial" panose="020B0604020202020204" pitchFamily="34" charset="0"/>
                <a:cs typeface="Arial" panose="020B0604020202020204" pitchFamily="34" charset="0"/>
              </a:rPr>
              <a:t>VAT reporting obligations</a:t>
            </a:r>
            <a:r>
              <a:rPr lang="en-US" sz="1600" dirty="0">
                <a:latin typeface="Arial" panose="020B0604020202020204" pitchFamily="34" charset="0"/>
                <a:cs typeface="Arial" panose="020B0604020202020204" pitchFamily="34" charset="0"/>
              </a:rPr>
              <a:t> (introduces mandatory e-invoicing and Digital Reporting Requirements (DRR) system, </a:t>
            </a:r>
            <a:r>
              <a:rPr lang="en-US" sz="1600" b="0" i="0" dirty="0">
                <a:effectLst/>
                <a:latin typeface="Arial" panose="020B0604020202020204" pitchFamily="34" charset="0"/>
                <a:cs typeface="Arial" panose="020B0604020202020204" pitchFamily="34" charset="0"/>
              </a:rPr>
              <a:t>stricter definition of (structured) electronic invoices and clarify the format of e-invoicing, and e.g. abolish recapitulative statements e.g. EC Sales List (ESL – European Sales Listing)</a:t>
            </a:r>
          </a:p>
          <a:p>
            <a:pPr marL="800100" lvl="1" indent="-342900" fontAlgn="base">
              <a:buFont typeface="+mj-lt"/>
              <a:buAutoNum type="arabicPeriod"/>
            </a:pPr>
            <a:r>
              <a:rPr lang="en-US" sz="1600" b="0" i="0" dirty="0">
                <a:effectLst/>
                <a:latin typeface="Arial" panose="020B0604020202020204" pitchFamily="34" charset="0"/>
                <a:cs typeface="Arial" panose="020B0604020202020204" pitchFamily="34" charset="0"/>
              </a:rPr>
              <a:t>reducing the need for multiple VAT registrations and</a:t>
            </a:r>
            <a:endParaRPr lang="en-US" sz="1600" dirty="0">
              <a:latin typeface="Arial" panose="020B0604020202020204" pitchFamily="34" charset="0"/>
              <a:cs typeface="Arial" panose="020B0604020202020204" pitchFamily="34" charset="0"/>
            </a:endParaRPr>
          </a:p>
          <a:p>
            <a:pPr marL="800100" lvl="1" indent="-342900" fontAlgn="base">
              <a:buFont typeface="+mj-lt"/>
              <a:buAutoNum type="arabicPeriod"/>
            </a:pPr>
            <a:r>
              <a:rPr lang="en-US" sz="1600" b="0" i="0" dirty="0">
                <a:effectLst/>
                <a:latin typeface="Arial" panose="020B0604020202020204" pitchFamily="34" charset="0"/>
                <a:cs typeface="Arial" panose="020B0604020202020204" pitchFamily="34" charset="0"/>
              </a:rPr>
              <a:t>the platform economy (e-commerce) </a:t>
            </a:r>
          </a:p>
          <a:p>
            <a:pPr marL="0" indent="0" algn="l" fontAlgn="base">
              <a:spcBef>
                <a:spcPts val="1800"/>
              </a:spcBef>
              <a:buNone/>
            </a:pPr>
            <a:r>
              <a:rPr lang="en-US" sz="1600" b="0" i="0" dirty="0">
                <a:effectLst/>
                <a:latin typeface="Arial" panose="020B0604020202020204" pitchFamily="34" charset="0"/>
                <a:cs typeface="Arial" panose="020B0604020202020204" pitchFamily="34" charset="0"/>
              </a:rPr>
              <a:t>Simultaneously, the </a:t>
            </a:r>
            <a:r>
              <a:rPr lang="en-US" sz="1600" b="1" i="0" dirty="0">
                <a:effectLst/>
                <a:latin typeface="Arial" panose="020B0604020202020204" pitchFamily="34" charset="0"/>
                <a:cs typeface="Arial" panose="020B0604020202020204" pitchFamily="34" charset="0"/>
              </a:rPr>
              <a:t>Belgian government </a:t>
            </a:r>
            <a:r>
              <a:rPr lang="en-US" sz="1600" b="0" i="0" dirty="0">
                <a:effectLst/>
                <a:latin typeface="Arial" panose="020B0604020202020204" pitchFamily="34" charset="0"/>
                <a:cs typeface="Arial" panose="020B0604020202020204" pitchFamily="34" charset="0"/>
              </a:rPr>
              <a:t>is also working on a draft law to introduce mandatory e-invoicing:</a:t>
            </a:r>
          </a:p>
          <a:p>
            <a:pPr algn="l" fontAlgn="base">
              <a:buFont typeface="Wingdings" panose="05000000000000000000" pitchFamily="2" charset="2"/>
              <a:buChar char="§"/>
            </a:pPr>
            <a:r>
              <a:rPr lang="en-US" sz="1600" b="0" i="0" dirty="0">
                <a:effectLst/>
                <a:latin typeface="Arial" panose="020B0604020202020204" pitchFamily="34" charset="0"/>
                <a:cs typeface="Arial" panose="020B0604020202020204" pitchFamily="34" charset="0"/>
              </a:rPr>
              <a:t>Belgian government proposed mandatory e-invoicing in a B2B (Business to Business) context</a:t>
            </a:r>
            <a:r>
              <a:rPr lang="en-US" sz="1600" dirty="0">
                <a:latin typeface="Arial" panose="020B0604020202020204" pitchFamily="34" charset="0"/>
                <a:cs typeface="Arial" panose="020B0604020202020204" pitchFamily="34" charset="0"/>
              </a:rPr>
              <a:t> - n</a:t>
            </a:r>
            <a:r>
              <a:rPr lang="en-US" sz="1600" b="0" i="0" dirty="0">
                <a:effectLst/>
                <a:latin typeface="Arial" panose="020B0604020202020204" pitchFamily="34" charset="0"/>
                <a:cs typeface="Arial" panose="020B0604020202020204" pitchFamily="34" charset="0"/>
              </a:rPr>
              <a:t>ot applicable in B2C (</a:t>
            </a:r>
            <a:r>
              <a:rPr lang="en-US" sz="1600" dirty="0">
                <a:latin typeface="Arial" panose="020B0604020202020204" pitchFamily="34" charset="0"/>
                <a:cs typeface="Arial" panose="020B0604020202020204" pitchFamily="34" charset="0"/>
              </a:rPr>
              <a:t>Business to Consumer) </a:t>
            </a:r>
            <a:r>
              <a:rPr lang="en-US" sz="1600" b="0" i="0" dirty="0">
                <a:effectLst/>
                <a:latin typeface="Arial" panose="020B0604020202020204" pitchFamily="34" charset="0"/>
                <a:cs typeface="Arial" panose="020B0604020202020204" pitchFamily="34" charset="0"/>
              </a:rPr>
              <a:t>context no changes for B2G transactions covered by current e-invoicing rules </a:t>
            </a:r>
          </a:p>
          <a:p>
            <a:pPr algn="l" fontAlgn="base">
              <a:buFont typeface="Wingdings" panose="05000000000000000000" pitchFamily="2" charset="2"/>
              <a:buChar char="§"/>
            </a:pPr>
            <a:r>
              <a:rPr lang="en-US" sz="1600" b="0" i="0" dirty="0">
                <a:effectLst/>
                <a:latin typeface="Arial" panose="020B0604020202020204" pitchFamily="34" charset="0"/>
                <a:cs typeface="Arial" panose="020B0604020202020204" pitchFamily="34" charset="0"/>
              </a:rPr>
              <a:t>authorization from European Council still required for adopting mandatory e-invoicing in Belgium</a:t>
            </a:r>
          </a:p>
          <a:p>
            <a:pPr marL="0" indent="0" algn="l" fontAlgn="base">
              <a:spcBef>
                <a:spcPts val="1800"/>
              </a:spcBef>
              <a:buNone/>
            </a:pPr>
            <a:r>
              <a:rPr lang="en-US" sz="1600" b="0" i="0" dirty="0">
                <a:effectLst/>
                <a:latin typeface="Arial" panose="020B0604020202020204" pitchFamily="34" charset="0"/>
                <a:cs typeface="Arial" panose="020B0604020202020204" pitchFamily="34" charset="0"/>
              </a:rPr>
              <a:t>Even though </a:t>
            </a:r>
            <a:r>
              <a:rPr lang="en-US" sz="1600" b="0" i="0" dirty="0" err="1">
                <a:effectLst/>
                <a:latin typeface="Arial" panose="020B0604020202020204" pitchFamily="34" charset="0"/>
                <a:cs typeface="Arial" panose="020B0604020202020204" pitchFamily="34" charset="0"/>
              </a:rPr>
              <a:t>ViDA</a:t>
            </a:r>
            <a:r>
              <a:rPr lang="en-US" sz="1600" b="0" i="0" dirty="0">
                <a:effectLst/>
                <a:latin typeface="Arial" panose="020B0604020202020204" pitchFamily="34" charset="0"/>
                <a:cs typeface="Arial" panose="020B0604020202020204" pitchFamily="34" charset="0"/>
              </a:rPr>
              <a:t> and the Belgian e-invoicing proposal still need to be accepted, changes are anticipated in the near future, starting </a:t>
            </a:r>
            <a:r>
              <a:rPr lang="en-US" sz="1600" b="0" i="0" u="sng" dirty="0">
                <a:effectLst/>
                <a:latin typeface="Arial" panose="020B0604020202020204" pitchFamily="34" charset="0"/>
                <a:cs typeface="Arial" panose="020B0604020202020204" pitchFamily="34" charset="0"/>
              </a:rPr>
              <a:t>from July 2024 for Belgian B2B e-invoicing</a:t>
            </a:r>
            <a:r>
              <a:rPr lang="en-US" sz="1600" b="0" i="0" dirty="0">
                <a:effectLst/>
                <a:latin typeface="Arial" panose="020B0604020202020204" pitchFamily="34" charset="0"/>
                <a:cs typeface="Arial" panose="020B0604020202020204" pitchFamily="34" charset="0"/>
              </a:rPr>
              <a:t> </a:t>
            </a:r>
            <a:endParaRPr lang="nl-NL" sz="1600" dirty="0">
              <a:latin typeface="Arial" panose="020B0604020202020204" pitchFamily="34" charset="0"/>
              <a:cs typeface="Arial" panose="020B0604020202020204" pitchFamily="34" charset="0"/>
            </a:endParaRPr>
          </a:p>
        </p:txBody>
      </p:sp>
      <p:cxnSp>
        <p:nvCxnSpPr>
          <p:cNvPr id="4" name="Straight Connector 10">
            <a:extLst>
              <a:ext uri="{FF2B5EF4-FFF2-40B4-BE49-F238E27FC236}">
                <a16:creationId xmlns:a16="http://schemas.microsoft.com/office/drawing/2014/main" id="{B28E84B5-28C6-4CA4-1E26-7A89504418BD}"/>
              </a:ext>
            </a:extLst>
          </p:cNvPr>
          <p:cNvCxnSpPr>
            <a:cxnSpLocks/>
          </p:cNvCxnSpPr>
          <p:nvPr/>
        </p:nvCxnSpPr>
        <p:spPr>
          <a:xfrm>
            <a:off x="807607" y="1008942"/>
            <a:ext cx="9136493" cy="0"/>
          </a:xfrm>
          <a:prstGeom prst="line">
            <a:avLst/>
          </a:prstGeom>
          <a:ln w="28575">
            <a:solidFill>
              <a:srgbClr val="FFC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3681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1036BE2A-1C99-428F-954A-AC273ECAE7B1}"/>
              </a:ext>
            </a:extLst>
          </p:cNvPr>
          <p:cNvSpPr/>
          <p:nvPr/>
        </p:nvSpPr>
        <p:spPr>
          <a:xfrm>
            <a:off x="2733473" y="5665892"/>
            <a:ext cx="6322978" cy="523220"/>
          </a:xfrm>
          <a:prstGeom prst="roundRect">
            <a:avLst/>
          </a:prstGeom>
          <a:solidFill>
            <a:schemeClr val="bg1">
              <a:lumMod val="8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4" name="Rectangle: Rounded Corners 23">
            <a:extLst>
              <a:ext uri="{FF2B5EF4-FFF2-40B4-BE49-F238E27FC236}">
                <a16:creationId xmlns:a16="http://schemas.microsoft.com/office/drawing/2014/main" id="{277B8C97-D087-427A-8387-7398C2823399}"/>
              </a:ext>
            </a:extLst>
          </p:cNvPr>
          <p:cNvSpPr/>
          <p:nvPr/>
        </p:nvSpPr>
        <p:spPr>
          <a:xfrm>
            <a:off x="6053102" y="4534537"/>
            <a:ext cx="4437564" cy="588012"/>
          </a:xfrm>
          <a:prstGeom prst="roundRect">
            <a:avLst/>
          </a:prstGeom>
          <a:solidFill>
            <a:schemeClr val="bg1">
              <a:lumMod val="8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3" name="Rectangle: Rounded Corners 22">
            <a:extLst>
              <a:ext uri="{FF2B5EF4-FFF2-40B4-BE49-F238E27FC236}">
                <a16:creationId xmlns:a16="http://schemas.microsoft.com/office/drawing/2014/main" id="{3427146B-FCD3-4B36-8616-F5C597A1483D}"/>
              </a:ext>
            </a:extLst>
          </p:cNvPr>
          <p:cNvSpPr/>
          <p:nvPr/>
        </p:nvSpPr>
        <p:spPr>
          <a:xfrm>
            <a:off x="1332260" y="4534537"/>
            <a:ext cx="4437564" cy="588012"/>
          </a:xfrm>
          <a:prstGeom prst="roundRect">
            <a:avLst/>
          </a:prstGeom>
          <a:solidFill>
            <a:schemeClr val="bg1">
              <a:lumMod val="8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1" name="Rectangle: Rounded Corners 20">
            <a:extLst>
              <a:ext uri="{FF2B5EF4-FFF2-40B4-BE49-F238E27FC236}">
                <a16:creationId xmlns:a16="http://schemas.microsoft.com/office/drawing/2014/main" id="{BE00CB22-B77C-4DED-B3E6-722B1F5073EF}"/>
              </a:ext>
            </a:extLst>
          </p:cNvPr>
          <p:cNvSpPr/>
          <p:nvPr/>
        </p:nvSpPr>
        <p:spPr>
          <a:xfrm>
            <a:off x="6053102" y="2680335"/>
            <a:ext cx="5431724" cy="1610749"/>
          </a:xfrm>
          <a:prstGeom prst="roundRect">
            <a:avLst/>
          </a:prstGeom>
          <a:solidFill>
            <a:schemeClr val="bg1">
              <a:lumMod val="8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0" name="Rectangle: Rounded Corners 19">
            <a:extLst>
              <a:ext uri="{FF2B5EF4-FFF2-40B4-BE49-F238E27FC236}">
                <a16:creationId xmlns:a16="http://schemas.microsoft.com/office/drawing/2014/main" id="{FB9E4A4A-93E4-4308-9AEF-EB7D6FC46FCD}"/>
              </a:ext>
            </a:extLst>
          </p:cNvPr>
          <p:cNvSpPr/>
          <p:nvPr/>
        </p:nvSpPr>
        <p:spPr>
          <a:xfrm>
            <a:off x="328948" y="2673770"/>
            <a:ext cx="5431724" cy="1610749"/>
          </a:xfrm>
          <a:prstGeom prst="roundRect">
            <a:avLst/>
          </a:prstGeom>
          <a:solidFill>
            <a:schemeClr val="bg1">
              <a:lumMod val="8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 name="Rectangle: Rounded Corners 2">
            <a:extLst>
              <a:ext uri="{FF2B5EF4-FFF2-40B4-BE49-F238E27FC236}">
                <a16:creationId xmlns:a16="http://schemas.microsoft.com/office/drawing/2014/main" id="{6E787849-5D41-46F0-B3CC-2F6EE85EEAE8}"/>
              </a:ext>
            </a:extLst>
          </p:cNvPr>
          <p:cNvSpPr/>
          <p:nvPr/>
        </p:nvSpPr>
        <p:spPr>
          <a:xfrm>
            <a:off x="1054180" y="1158728"/>
            <a:ext cx="9671086" cy="660862"/>
          </a:xfrm>
          <a:prstGeom prst="roundRect">
            <a:avLst/>
          </a:prstGeom>
          <a:solidFill>
            <a:schemeClr val="bg1">
              <a:lumMod val="8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C1947BC9-9EB2-D022-E04D-1CD10E469998}"/>
              </a:ext>
            </a:extLst>
          </p:cNvPr>
          <p:cNvSpPr>
            <a:spLocks noGrp="1"/>
          </p:cNvSpPr>
          <p:nvPr>
            <p:ph type="title"/>
          </p:nvPr>
        </p:nvSpPr>
        <p:spPr>
          <a:xfrm>
            <a:off x="941791" y="-194661"/>
            <a:ext cx="10515600" cy="1325563"/>
          </a:xfrm>
        </p:spPr>
        <p:txBody>
          <a:bodyPr>
            <a:normAutofit/>
          </a:bodyPr>
          <a:lstStyle/>
          <a:p>
            <a:r>
              <a:rPr lang="en-US" sz="3200" b="1" dirty="0">
                <a:latin typeface="Arial" panose="020B0604020202020204" pitchFamily="34" charset="0"/>
                <a:cs typeface="Arial" panose="020B0604020202020204" pitchFamily="34" charset="0"/>
              </a:rPr>
              <a:t>WHY VIDA PROPOSAL</a:t>
            </a:r>
            <a:endParaRPr lang="nl-NL" sz="3200" b="1" dirty="0">
              <a:latin typeface="Arial" panose="020B0604020202020204" pitchFamily="34" charset="0"/>
              <a:cs typeface="Arial" panose="020B0604020202020204" pitchFamily="34" charset="0"/>
            </a:endParaRPr>
          </a:p>
        </p:txBody>
      </p:sp>
      <p:sp>
        <p:nvSpPr>
          <p:cNvPr id="7" name="Tekstvak 6">
            <a:extLst>
              <a:ext uri="{FF2B5EF4-FFF2-40B4-BE49-F238E27FC236}">
                <a16:creationId xmlns:a16="http://schemas.microsoft.com/office/drawing/2014/main" id="{F9746072-5A57-EDFC-76CD-99CC456A7403}"/>
              </a:ext>
            </a:extLst>
          </p:cNvPr>
          <p:cNvSpPr txBox="1"/>
          <p:nvPr/>
        </p:nvSpPr>
        <p:spPr>
          <a:xfrm>
            <a:off x="1440215" y="1196772"/>
            <a:ext cx="8899017" cy="584775"/>
          </a:xfrm>
          <a:prstGeom prst="rect">
            <a:avLst/>
          </a:prstGeom>
          <a:noFill/>
        </p:spPr>
        <p:txBody>
          <a:bodyPr wrap="square">
            <a:spAutoFit/>
          </a:bodyPr>
          <a:lstStyle/>
          <a:p>
            <a:pPr algn="ctr"/>
            <a:r>
              <a:rPr lang="en-US" sz="1600" b="1" dirty="0">
                <a:latin typeface="Arial" panose="020B0604020202020204" pitchFamily="34" charset="0"/>
                <a:cs typeface="Arial" panose="020B0604020202020204" pitchFamily="34" charset="0"/>
              </a:rPr>
              <a:t>Discrepancy between the 30‐year‐old VAT rules and the current digital reality leading to a two‐pronged problem</a:t>
            </a:r>
            <a:endParaRPr lang="nl-NL" sz="1600" b="1" dirty="0">
              <a:latin typeface="Arial" panose="020B0604020202020204" pitchFamily="34" charset="0"/>
              <a:cs typeface="Arial" panose="020B0604020202020204" pitchFamily="34" charset="0"/>
            </a:endParaRPr>
          </a:p>
        </p:txBody>
      </p:sp>
      <p:sp>
        <p:nvSpPr>
          <p:cNvPr id="9" name="Tekstvak 8">
            <a:extLst>
              <a:ext uri="{FF2B5EF4-FFF2-40B4-BE49-F238E27FC236}">
                <a16:creationId xmlns:a16="http://schemas.microsoft.com/office/drawing/2014/main" id="{C2AF93E5-1044-8E0F-B6FF-32C33A235AE9}"/>
              </a:ext>
            </a:extLst>
          </p:cNvPr>
          <p:cNvSpPr txBox="1"/>
          <p:nvPr/>
        </p:nvSpPr>
        <p:spPr>
          <a:xfrm>
            <a:off x="667529" y="2862870"/>
            <a:ext cx="4870932" cy="1169551"/>
          </a:xfrm>
          <a:prstGeom prst="rect">
            <a:avLst/>
          </a:prstGeom>
          <a:noFill/>
        </p:spPr>
        <p:txBody>
          <a:bodyPr wrap="square">
            <a:spAutoFit/>
          </a:bodyPr>
          <a:lstStyle/>
          <a:p>
            <a:pPr algn="ctr"/>
            <a:r>
              <a:rPr lang="en-US" sz="1400" dirty="0">
                <a:latin typeface="Arial" panose="020B0604020202020204" pitchFamily="34" charset="0"/>
                <a:cs typeface="Arial" panose="020B0604020202020204" pitchFamily="34" charset="0"/>
              </a:rPr>
              <a:t>Sub‐optimal VAT collection and control for tax authorities. </a:t>
            </a:r>
          </a:p>
          <a:p>
            <a:pPr algn="ctr"/>
            <a:r>
              <a:rPr lang="en-US" sz="1400" dirty="0">
                <a:latin typeface="Arial" panose="020B0604020202020204" pitchFamily="34" charset="0"/>
                <a:cs typeface="Arial" panose="020B0604020202020204" pitchFamily="34" charset="0"/>
              </a:rPr>
              <a:t>The EU VAT legislative framework is not fully adapted to deal with the new digital reality and is sensitive to fraud.</a:t>
            </a:r>
          </a:p>
          <a:p>
            <a:pPr algn="ctr"/>
            <a:r>
              <a:rPr lang="en-US" sz="1400" dirty="0">
                <a:latin typeface="Arial" panose="020B0604020202020204" pitchFamily="34" charset="0"/>
                <a:cs typeface="Arial" panose="020B0604020202020204" pitchFamily="34" charset="0"/>
              </a:rPr>
              <a:t>VAT= Major contributor to the EU and national budgets,</a:t>
            </a:r>
          </a:p>
          <a:p>
            <a:pPr algn="ctr"/>
            <a:r>
              <a:rPr lang="en-US" sz="1400" dirty="0">
                <a:latin typeface="Arial" panose="020B0604020202020204" pitchFamily="34" charset="0"/>
                <a:cs typeface="Arial" panose="020B0604020202020204" pitchFamily="34" charset="0"/>
              </a:rPr>
              <a:t>but in 2020 EUR 93 billion uncollected VAT</a:t>
            </a:r>
          </a:p>
        </p:txBody>
      </p:sp>
      <p:sp>
        <p:nvSpPr>
          <p:cNvPr id="11" name="Tekstvak 10">
            <a:extLst>
              <a:ext uri="{FF2B5EF4-FFF2-40B4-BE49-F238E27FC236}">
                <a16:creationId xmlns:a16="http://schemas.microsoft.com/office/drawing/2014/main" id="{9FBC2B87-E668-77F1-F364-DFA9299876EE}"/>
              </a:ext>
            </a:extLst>
          </p:cNvPr>
          <p:cNvSpPr txBox="1"/>
          <p:nvPr/>
        </p:nvSpPr>
        <p:spPr>
          <a:xfrm>
            <a:off x="2839415" y="5703505"/>
            <a:ext cx="6100618" cy="369332"/>
          </a:xfrm>
          <a:prstGeom prst="rect">
            <a:avLst/>
          </a:prstGeom>
          <a:noFill/>
        </p:spPr>
        <p:txBody>
          <a:bodyPr wrap="square">
            <a:spAutoFit/>
          </a:bodyPr>
          <a:lstStyle/>
          <a:p>
            <a:r>
              <a:rPr lang="en-US" b="1" dirty="0">
                <a:latin typeface="Arial" panose="020B0604020202020204" pitchFamily="34" charset="0"/>
                <a:cs typeface="Arial" panose="020B0604020202020204" pitchFamily="34" charset="0"/>
              </a:rPr>
              <a:t>Solution? Updated and digitally advanced VAT system</a:t>
            </a:r>
            <a:endParaRPr lang="nl-NL" b="1" dirty="0">
              <a:latin typeface="Arial" panose="020B0604020202020204" pitchFamily="34" charset="0"/>
              <a:cs typeface="Arial" panose="020B0604020202020204" pitchFamily="34" charset="0"/>
            </a:endParaRPr>
          </a:p>
        </p:txBody>
      </p:sp>
      <p:sp>
        <p:nvSpPr>
          <p:cNvPr id="13" name="Tekstvak 12">
            <a:extLst>
              <a:ext uri="{FF2B5EF4-FFF2-40B4-BE49-F238E27FC236}">
                <a16:creationId xmlns:a16="http://schemas.microsoft.com/office/drawing/2014/main" id="{B96F9760-B29D-1AD4-7108-96E4C6B8C656}"/>
              </a:ext>
            </a:extLst>
          </p:cNvPr>
          <p:cNvSpPr txBox="1"/>
          <p:nvPr/>
        </p:nvSpPr>
        <p:spPr>
          <a:xfrm>
            <a:off x="6226651" y="2844224"/>
            <a:ext cx="5084625" cy="1169551"/>
          </a:xfrm>
          <a:prstGeom prst="rect">
            <a:avLst/>
          </a:prstGeom>
          <a:noFill/>
        </p:spPr>
        <p:txBody>
          <a:bodyPr wrap="square">
            <a:spAutoFit/>
          </a:bodyPr>
          <a:lstStyle/>
          <a:p>
            <a:pPr algn="ctr"/>
            <a:r>
              <a:rPr lang="en-US" sz="1400" dirty="0">
                <a:latin typeface="Arial" panose="020B0604020202020204" pitchFamily="34" charset="0"/>
                <a:cs typeface="Arial" panose="020B0604020202020204" pitchFamily="34" charset="0"/>
              </a:rPr>
              <a:t>Excessive burdens and VAT compliance costs for businesses and tax authorities.</a:t>
            </a:r>
          </a:p>
          <a:p>
            <a:pPr algn="ctr"/>
            <a:r>
              <a:rPr lang="en-US" sz="1400" dirty="0">
                <a:latin typeface="Arial" panose="020B0604020202020204" pitchFamily="34" charset="0"/>
                <a:cs typeface="Arial" panose="020B0604020202020204" pitchFamily="34" charset="0"/>
              </a:rPr>
              <a:t>On top, the digital economy and new business models create new challenges and costs for tax administrations and businesses (up to 27 different national VAT systems)</a:t>
            </a:r>
          </a:p>
        </p:txBody>
      </p:sp>
      <p:sp>
        <p:nvSpPr>
          <p:cNvPr id="4" name="Pijl: omlaag 3">
            <a:extLst>
              <a:ext uri="{FF2B5EF4-FFF2-40B4-BE49-F238E27FC236}">
                <a16:creationId xmlns:a16="http://schemas.microsoft.com/office/drawing/2014/main" id="{DD371AB7-A172-D5B2-2358-B37E3012AD82}"/>
              </a:ext>
            </a:extLst>
          </p:cNvPr>
          <p:cNvSpPr/>
          <p:nvPr/>
        </p:nvSpPr>
        <p:spPr>
          <a:xfrm>
            <a:off x="3307271" y="1857634"/>
            <a:ext cx="604130" cy="756730"/>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l-NL"/>
          </a:p>
        </p:txBody>
      </p:sp>
      <p:sp>
        <p:nvSpPr>
          <p:cNvPr id="6" name="Tekstvak 5">
            <a:extLst>
              <a:ext uri="{FF2B5EF4-FFF2-40B4-BE49-F238E27FC236}">
                <a16:creationId xmlns:a16="http://schemas.microsoft.com/office/drawing/2014/main" id="{3FC12223-E657-8991-3075-984388F1F023}"/>
              </a:ext>
            </a:extLst>
          </p:cNvPr>
          <p:cNvSpPr txBox="1"/>
          <p:nvPr/>
        </p:nvSpPr>
        <p:spPr>
          <a:xfrm>
            <a:off x="6053102" y="4573122"/>
            <a:ext cx="4437564" cy="553998"/>
          </a:xfrm>
          <a:prstGeom prst="rect">
            <a:avLst/>
          </a:prstGeom>
          <a:noFill/>
        </p:spPr>
        <p:txBody>
          <a:bodyPr wrap="square">
            <a:spAutoFit/>
          </a:bodyPr>
          <a:lstStyle/>
          <a:p>
            <a:pPr algn="ctr"/>
            <a:r>
              <a:rPr lang="en-US" sz="1500" dirty="0">
                <a:latin typeface="Arial" panose="020B0604020202020204" pitchFamily="34" charset="0"/>
                <a:cs typeface="Arial" panose="020B0604020202020204" pitchFamily="34" charset="0"/>
              </a:rPr>
              <a:t>Objective: Simplify, modernize and clarify certain VAT rules</a:t>
            </a:r>
          </a:p>
        </p:txBody>
      </p:sp>
      <p:sp>
        <p:nvSpPr>
          <p:cNvPr id="10" name="Tekstvak 9">
            <a:extLst>
              <a:ext uri="{FF2B5EF4-FFF2-40B4-BE49-F238E27FC236}">
                <a16:creationId xmlns:a16="http://schemas.microsoft.com/office/drawing/2014/main" id="{929EF2DF-91D4-B181-8EA3-A5F021E5C081}"/>
              </a:ext>
            </a:extLst>
          </p:cNvPr>
          <p:cNvSpPr txBox="1"/>
          <p:nvPr/>
        </p:nvSpPr>
        <p:spPr>
          <a:xfrm>
            <a:off x="1499296" y="4655323"/>
            <a:ext cx="6100618" cy="323165"/>
          </a:xfrm>
          <a:prstGeom prst="rect">
            <a:avLst/>
          </a:prstGeom>
          <a:noFill/>
        </p:spPr>
        <p:txBody>
          <a:bodyPr wrap="square">
            <a:spAutoFit/>
          </a:bodyPr>
          <a:lstStyle/>
          <a:p>
            <a:r>
              <a:rPr lang="en-US" sz="1500" dirty="0">
                <a:latin typeface="Arial" panose="020B0604020202020204" pitchFamily="34" charset="0"/>
                <a:cs typeface="Arial" panose="020B0604020202020204" pitchFamily="34" charset="0"/>
              </a:rPr>
              <a:t>Objective: Improve VAT collection and control</a:t>
            </a:r>
            <a:endParaRPr lang="nl-NL" sz="1500" dirty="0">
              <a:latin typeface="Arial" panose="020B0604020202020204" pitchFamily="34" charset="0"/>
              <a:cs typeface="Arial" panose="020B0604020202020204" pitchFamily="34" charset="0"/>
            </a:endParaRPr>
          </a:p>
        </p:txBody>
      </p:sp>
      <p:sp>
        <p:nvSpPr>
          <p:cNvPr id="12" name="Pijl: omlaag 11">
            <a:extLst>
              <a:ext uri="{FF2B5EF4-FFF2-40B4-BE49-F238E27FC236}">
                <a16:creationId xmlns:a16="http://schemas.microsoft.com/office/drawing/2014/main" id="{ED806F58-7CB8-71DC-081E-000BCAFA3915}"/>
              </a:ext>
            </a:extLst>
          </p:cNvPr>
          <p:cNvSpPr/>
          <p:nvPr/>
        </p:nvSpPr>
        <p:spPr>
          <a:xfrm>
            <a:off x="3425678" y="4047726"/>
            <a:ext cx="367313" cy="439592"/>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l-NL"/>
          </a:p>
        </p:txBody>
      </p:sp>
      <p:sp>
        <p:nvSpPr>
          <p:cNvPr id="14" name="Pijl: omlaag 13">
            <a:extLst>
              <a:ext uri="{FF2B5EF4-FFF2-40B4-BE49-F238E27FC236}">
                <a16:creationId xmlns:a16="http://schemas.microsoft.com/office/drawing/2014/main" id="{76975492-81AD-C121-42F5-1CF4DC70E30F}"/>
              </a:ext>
            </a:extLst>
          </p:cNvPr>
          <p:cNvSpPr/>
          <p:nvPr/>
        </p:nvSpPr>
        <p:spPr>
          <a:xfrm>
            <a:off x="7135284" y="4055293"/>
            <a:ext cx="367313" cy="439592"/>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l-NL"/>
          </a:p>
        </p:txBody>
      </p:sp>
      <p:sp>
        <p:nvSpPr>
          <p:cNvPr id="15" name="Pijl: omlaag 14">
            <a:extLst>
              <a:ext uri="{FF2B5EF4-FFF2-40B4-BE49-F238E27FC236}">
                <a16:creationId xmlns:a16="http://schemas.microsoft.com/office/drawing/2014/main" id="{14E1F639-1DDC-AB23-94DE-B3A729BD75E9}"/>
              </a:ext>
            </a:extLst>
          </p:cNvPr>
          <p:cNvSpPr/>
          <p:nvPr/>
        </p:nvSpPr>
        <p:spPr>
          <a:xfrm>
            <a:off x="3425678" y="5159607"/>
            <a:ext cx="367313" cy="439592"/>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l-NL"/>
          </a:p>
        </p:txBody>
      </p:sp>
      <p:sp>
        <p:nvSpPr>
          <p:cNvPr id="16" name="Pijl: omlaag 15">
            <a:extLst>
              <a:ext uri="{FF2B5EF4-FFF2-40B4-BE49-F238E27FC236}">
                <a16:creationId xmlns:a16="http://schemas.microsoft.com/office/drawing/2014/main" id="{1B0A4CBB-62CD-8B90-8564-F970F03A7155}"/>
              </a:ext>
            </a:extLst>
          </p:cNvPr>
          <p:cNvSpPr/>
          <p:nvPr/>
        </p:nvSpPr>
        <p:spPr>
          <a:xfrm>
            <a:off x="7201018" y="5159607"/>
            <a:ext cx="367313" cy="439592"/>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l-NL"/>
          </a:p>
        </p:txBody>
      </p:sp>
      <p:cxnSp>
        <p:nvCxnSpPr>
          <p:cNvPr id="17" name="Straight Connector 10">
            <a:extLst>
              <a:ext uri="{FF2B5EF4-FFF2-40B4-BE49-F238E27FC236}">
                <a16:creationId xmlns:a16="http://schemas.microsoft.com/office/drawing/2014/main" id="{F02BF37E-7785-438B-BD53-F30397959BE8}"/>
              </a:ext>
            </a:extLst>
          </p:cNvPr>
          <p:cNvCxnSpPr>
            <a:cxnSpLocks/>
          </p:cNvCxnSpPr>
          <p:nvPr/>
        </p:nvCxnSpPr>
        <p:spPr>
          <a:xfrm>
            <a:off x="1054180" y="775276"/>
            <a:ext cx="4378880" cy="0"/>
          </a:xfrm>
          <a:prstGeom prst="line">
            <a:avLst/>
          </a:prstGeom>
          <a:ln w="28575">
            <a:solidFill>
              <a:srgbClr val="FFCC00"/>
            </a:solidFill>
          </a:ln>
        </p:spPr>
        <p:style>
          <a:lnRef idx="1">
            <a:schemeClr val="accent1"/>
          </a:lnRef>
          <a:fillRef idx="0">
            <a:schemeClr val="accent1"/>
          </a:fillRef>
          <a:effectRef idx="0">
            <a:schemeClr val="accent1"/>
          </a:effectRef>
          <a:fontRef idx="minor">
            <a:schemeClr val="tx1"/>
          </a:fontRef>
        </p:style>
      </p:cxnSp>
      <p:sp>
        <p:nvSpPr>
          <p:cNvPr id="22" name="Pijl: omlaag 3">
            <a:extLst>
              <a:ext uri="{FF2B5EF4-FFF2-40B4-BE49-F238E27FC236}">
                <a16:creationId xmlns:a16="http://schemas.microsoft.com/office/drawing/2014/main" id="{941520D7-A1D0-4A84-B68D-B84E7B4826FF}"/>
              </a:ext>
            </a:extLst>
          </p:cNvPr>
          <p:cNvSpPr/>
          <p:nvPr/>
        </p:nvSpPr>
        <p:spPr>
          <a:xfrm>
            <a:off x="6995784" y="1866370"/>
            <a:ext cx="604130" cy="756730"/>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3048356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86D5821D-AC57-4786-A5A9-400B7BE9399D}"/>
              </a:ext>
            </a:extLst>
          </p:cNvPr>
          <p:cNvSpPr/>
          <p:nvPr/>
        </p:nvSpPr>
        <p:spPr>
          <a:xfrm>
            <a:off x="6409435" y="1888395"/>
            <a:ext cx="1515913" cy="23528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19" name="Rectangle 18">
            <a:extLst>
              <a:ext uri="{FF2B5EF4-FFF2-40B4-BE49-F238E27FC236}">
                <a16:creationId xmlns:a16="http://schemas.microsoft.com/office/drawing/2014/main" id="{24587A04-B0B0-4CE7-B889-0FCF0C7DB710}"/>
              </a:ext>
            </a:extLst>
          </p:cNvPr>
          <p:cNvSpPr/>
          <p:nvPr/>
        </p:nvSpPr>
        <p:spPr>
          <a:xfrm>
            <a:off x="3195027" y="1894318"/>
            <a:ext cx="1515913" cy="23528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Rectangle 6">
            <a:extLst>
              <a:ext uri="{FF2B5EF4-FFF2-40B4-BE49-F238E27FC236}">
                <a16:creationId xmlns:a16="http://schemas.microsoft.com/office/drawing/2014/main" id="{30F8A21C-67A6-46F2-9454-631AE1916243}"/>
              </a:ext>
            </a:extLst>
          </p:cNvPr>
          <p:cNvSpPr/>
          <p:nvPr/>
        </p:nvSpPr>
        <p:spPr>
          <a:xfrm>
            <a:off x="253568" y="1888395"/>
            <a:ext cx="1335615" cy="23528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 name="Pijl: rechts 2">
            <a:extLst>
              <a:ext uri="{FF2B5EF4-FFF2-40B4-BE49-F238E27FC236}">
                <a16:creationId xmlns:a16="http://schemas.microsoft.com/office/drawing/2014/main" id="{850BC8BE-7724-3514-21DC-66A4495C9A02}"/>
              </a:ext>
            </a:extLst>
          </p:cNvPr>
          <p:cNvSpPr/>
          <p:nvPr/>
        </p:nvSpPr>
        <p:spPr>
          <a:xfrm>
            <a:off x="253568" y="1274827"/>
            <a:ext cx="10599592" cy="833173"/>
          </a:xfrm>
          <a:prstGeom prst="rightArrow">
            <a:avLst/>
          </a:prstGeom>
          <a:scene3d>
            <a:camera prst="orthographicFront"/>
            <a:lightRig rig="threePt" dir="t"/>
          </a:scene3d>
          <a:sp3d>
            <a:bevelT/>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FEA5D63B-CB98-A5BF-9903-05FC91F98803}"/>
              </a:ext>
            </a:extLst>
          </p:cNvPr>
          <p:cNvSpPr>
            <a:spLocks noGrp="1"/>
          </p:cNvSpPr>
          <p:nvPr>
            <p:ph type="title"/>
          </p:nvPr>
        </p:nvSpPr>
        <p:spPr>
          <a:xfrm>
            <a:off x="518390" y="423890"/>
            <a:ext cx="10515600" cy="586220"/>
          </a:xfrm>
        </p:spPr>
        <p:txBody>
          <a:bodyPr>
            <a:normAutofit/>
          </a:bodyPr>
          <a:lstStyle/>
          <a:p>
            <a:r>
              <a:rPr lang="nl-NL" sz="3600" b="1" dirty="0">
                <a:latin typeface="Arial" panose="020B0604020202020204" pitchFamily="34" charset="0"/>
                <a:cs typeface="Arial" panose="020B0604020202020204" pitchFamily="34" charset="0"/>
              </a:rPr>
              <a:t>VIDA: PAST TIMELINE</a:t>
            </a:r>
          </a:p>
        </p:txBody>
      </p:sp>
      <p:sp>
        <p:nvSpPr>
          <p:cNvPr id="4" name="Tekstvak 3">
            <a:extLst>
              <a:ext uri="{FF2B5EF4-FFF2-40B4-BE49-F238E27FC236}">
                <a16:creationId xmlns:a16="http://schemas.microsoft.com/office/drawing/2014/main" id="{FFFBAD80-615A-6CC4-844C-8EBD2038C694}"/>
              </a:ext>
            </a:extLst>
          </p:cNvPr>
          <p:cNvSpPr txBox="1"/>
          <p:nvPr/>
        </p:nvSpPr>
        <p:spPr>
          <a:xfrm>
            <a:off x="220494" y="1948125"/>
            <a:ext cx="1368689" cy="1754326"/>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European Commission</a:t>
            </a:r>
          </a:p>
          <a:p>
            <a:pPr algn="ctr"/>
            <a:r>
              <a:rPr lang="en-US" sz="1200" dirty="0">
                <a:latin typeface="Arial" panose="020B0604020202020204" pitchFamily="34" charset="0"/>
                <a:cs typeface="Arial" panose="020B0604020202020204" pitchFamily="34" charset="0"/>
              </a:rPr>
              <a:t>adopted tax</a:t>
            </a:r>
          </a:p>
          <a:p>
            <a:pPr algn="ctr"/>
            <a:r>
              <a:rPr lang="en-US" sz="1200" dirty="0">
                <a:latin typeface="Arial" panose="020B0604020202020204" pitchFamily="34" charset="0"/>
                <a:cs typeface="Arial" panose="020B0604020202020204" pitchFamily="34" charset="0"/>
              </a:rPr>
              <a:t>action plan to</a:t>
            </a:r>
          </a:p>
          <a:p>
            <a:pPr algn="ctr"/>
            <a:r>
              <a:rPr lang="en-US" sz="1200" dirty="0">
                <a:latin typeface="Arial" panose="020B0604020202020204" pitchFamily="34" charset="0"/>
                <a:cs typeface="Arial" panose="020B0604020202020204" pitchFamily="34" charset="0"/>
              </a:rPr>
              <a:t>adapt taxation to</a:t>
            </a:r>
          </a:p>
          <a:p>
            <a:pPr algn="ctr"/>
            <a:r>
              <a:rPr lang="en-US" sz="1200" dirty="0">
                <a:latin typeface="Arial" panose="020B0604020202020204" pitchFamily="34" charset="0"/>
                <a:cs typeface="Arial" panose="020B0604020202020204" pitchFamily="34" charset="0"/>
              </a:rPr>
              <a:t>the modern</a:t>
            </a:r>
          </a:p>
          <a:p>
            <a:pPr algn="ctr"/>
            <a:r>
              <a:rPr lang="en-US" sz="1200" dirty="0">
                <a:latin typeface="Arial" panose="020B0604020202020204" pitchFamily="34" charset="0"/>
                <a:cs typeface="Arial" panose="020B0604020202020204" pitchFamily="34" charset="0"/>
              </a:rPr>
              <a:t>Economy. Most changes will impact VAT</a:t>
            </a:r>
            <a:endParaRPr lang="nl-NL" sz="1200" dirty="0">
              <a:latin typeface="Arial" panose="020B0604020202020204" pitchFamily="34" charset="0"/>
              <a:cs typeface="Arial" panose="020B0604020202020204" pitchFamily="34" charset="0"/>
            </a:endParaRPr>
          </a:p>
        </p:txBody>
      </p:sp>
      <p:sp>
        <p:nvSpPr>
          <p:cNvPr id="6" name="Tekstvak 5">
            <a:extLst>
              <a:ext uri="{FF2B5EF4-FFF2-40B4-BE49-F238E27FC236}">
                <a16:creationId xmlns:a16="http://schemas.microsoft.com/office/drawing/2014/main" id="{9FCA7DD4-0970-CC45-6838-8CA6E6C5C286}"/>
              </a:ext>
            </a:extLst>
          </p:cNvPr>
          <p:cNvSpPr txBox="1"/>
          <p:nvPr/>
        </p:nvSpPr>
        <p:spPr>
          <a:xfrm>
            <a:off x="1639572" y="1930351"/>
            <a:ext cx="1587717" cy="2308324"/>
          </a:xfrm>
          <a:prstGeom prst="rect">
            <a:avLst/>
          </a:prstGeom>
          <a:noFill/>
        </p:spPr>
        <p:txBody>
          <a:bodyPr wrap="square">
            <a:spAutoFit/>
          </a:bodyPr>
          <a:lstStyle/>
          <a:p>
            <a:pPr algn="ctr"/>
            <a:r>
              <a:rPr lang="en-US" sz="1200" dirty="0">
                <a:latin typeface="Arial" panose="020B0604020202020204" pitchFamily="34" charset="0"/>
                <a:cs typeface="Arial" panose="020B0604020202020204" pitchFamily="34" charset="0"/>
              </a:rPr>
              <a:t>European</a:t>
            </a:r>
          </a:p>
          <a:p>
            <a:pPr algn="ctr"/>
            <a:r>
              <a:rPr lang="en-US" sz="1200" dirty="0">
                <a:latin typeface="Arial" panose="020B0604020202020204" pitchFamily="34" charset="0"/>
                <a:cs typeface="Arial" panose="020B0604020202020204" pitchFamily="34" charset="0"/>
              </a:rPr>
              <a:t>Commission confirms focus</a:t>
            </a:r>
          </a:p>
          <a:p>
            <a:pPr algn="ctr"/>
            <a:r>
              <a:rPr lang="en-US" sz="1200" dirty="0">
                <a:latin typeface="Arial" panose="020B0604020202020204" pitchFamily="34" charset="0"/>
                <a:cs typeface="Arial" panose="020B0604020202020204" pitchFamily="34" charset="0"/>
              </a:rPr>
              <a:t>on </a:t>
            </a:r>
            <a:r>
              <a:rPr lang="en-US" sz="1200" dirty="0" err="1">
                <a:latin typeface="Arial" panose="020B0604020202020204" pitchFamily="34" charset="0"/>
                <a:cs typeface="Arial" panose="020B0604020202020204" pitchFamily="34" charset="0"/>
              </a:rPr>
              <a:t>ViDA</a:t>
            </a:r>
            <a:r>
              <a:rPr lang="en-US" sz="1200" dirty="0">
                <a:latin typeface="Arial" panose="020B0604020202020204" pitchFamily="34" charset="0"/>
                <a:cs typeface="Arial" panose="020B0604020202020204" pitchFamily="34" charset="0"/>
              </a:rPr>
              <a:t> as main initiative. A legislative proposal</a:t>
            </a:r>
          </a:p>
          <a:p>
            <a:pPr algn="ctr"/>
            <a:r>
              <a:rPr lang="en-US" sz="1200" dirty="0">
                <a:latin typeface="Arial" panose="020B0604020202020204" pitchFamily="34" charset="0"/>
                <a:cs typeface="Arial" panose="020B0604020202020204" pitchFamily="34" charset="0"/>
              </a:rPr>
              <a:t>is announced for 2022 covering, amongst others, VAT reporting obligations and e‐invoicing</a:t>
            </a:r>
            <a:endParaRPr lang="nl-NL" sz="1200" dirty="0">
              <a:latin typeface="Arial" panose="020B0604020202020204" pitchFamily="34" charset="0"/>
              <a:cs typeface="Arial" panose="020B0604020202020204" pitchFamily="34" charset="0"/>
            </a:endParaRPr>
          </a:p>
        </p:txBody>
      </p:sp>
      <p:sp>
        <p:nvSpPr>
          <p:cNvPr id="10" name="Tekstvak 9">
            <a:extLst>
              <a:ext uri="{FF2B5EF4-FFF2-40B4-BE49-F238E27FC236}">
                <a16:creationId xmlns:a16="http://schemas.microsoft.com/office/drawing/2014/main" id="{CC4EC04A-4E34-15CC-E352-B9186A58537F}"/>
              </a:ext>
            </a:extLst>
          </p:cNvPr>
          <p:cNvSpPr txBox="1"/>
          <p:nvPr/>
        </p:nvSpPr>
        <p:spPr>
          <a:xfrm>
            <a:off x="3179134" y="1948637"/>
            <a:ext cx="1496291" cy="1200329"/>
          </a:xfrm>
          <a:prstGeom prst="rect">
            <a:avLst/>
          </a:prstGeom>
          <a:noFill/>
        </p:spPr>
        <p:txBody>
          <a:bodyPr wrap="square">
            <a:spAutoFit/>
          </a:bodyPr>
          <a:lstStyle/>
          <a:p>
            <a:pPr algn="ctr"/>
            <a:r>
              <a:rPr lang="en-US" sz="1200" dirty="0">
                <a:latin typeface="Arial" panose="020B0604020202020204" pitchFamily="34" charset="0"/>
                <a:cs typeface="Arial" panose="020B0604020202020204" pitchFamily="34" charset="0"/>
              </a:rPr>
              <a:t>Feedback and</a:t>
            </a:r>
          </a:p>
          <a:p>
            <a:pPr algn="ctr"/>
            <a:r>
              <a:rPr lang="en-US" sz="1200" dirty="0">
                <a:latin typeface="Arial" panose="020B0604020202020204" pitchFamily="34" charset="0"/>
                <a:cs typeface="Arial" panose="020B0604020202020204" pitchFamily="34" charset="0"/>
              </a:rPr>
              <a:t>consultation period,</a:t>
            </a:r>
          </a:p>
          <a:p>
            <a:pPr algn="ctr"/>
            <a:r>
              <a:rPr lang="en-US" sz="1200" dirty="0">
                <a:latin typeface="Arial" panose="020B0604020202020204" pitchFamily="34" charset="0"/>
                <a:cs typeface="Arial" panose="020B0604020202020204" pitchFamily="34" charset="0"/>
              </a:rPr>
              <a:t>in order to obtain</a:t>
            </a:r>
          </a:p>
          <a:p>
            <a:pPr algn="ctr"/>
            <a:r>
              <a:rPr lang="en-US" sz="1200" dirty="0">
                <a:latin typeface="Arial" panose="020B0604020202020204" pitchFamily="34" charset="0"/>
                <a:cs typeface="Arial" panose="020B0604020202020204" pitchFamily="34" charset="0"/>
              </a:rPr>
              <a:t>views of stakeholders</a:t>
            </a:r>
            <a:endParaRPr lang="nl-NL" sz="1200" dirty="0">
              <a:latin typeface="Arial" panose="020B0604020202020204" pitchFamily="34" charset="0"/>
              <a:cs typeface="Arial" panose="020B0604020202020204" pitchFamily="34" charset="0"/>
            </a:endParaRPr>
          </a:p>
        </p:txBody>
      </p:sp>
      <p:sp>
        <p:nvSpPr>
          <p:cNvPr id="12" name="Tekstvak 11">
            <a:extLst>
              <a:ext uri="{FF2B5EF4-FFF2-40B4-BE49-F238E27FC236}">
                <a16:creationId xmlns:a16="http://schemas.microsoft.com/office/drawing/2014/main" id="{C6C95E03-4714-A063-D887-4A6EA1208D01}"/>
              </a:ext>
            </a:extLst>
          </p:cNvPr>
          <p:cNvSpPr txBox="1"/>
          <p:nvPr/>
        </p:nvSpPr>
        <p:spPr>
          <a:xfrm>
            <a:off x="4715889" y="1938859"/>
            <a:ext cx="1734606" cy="1384995"/>
          </a:xfrm>
          <a:prstGeom prst="rect">
            <a:avLst/>
          </a:prstGeom>
          <a:noFill/>
        </p:spPr>
        <p:txBody>
          <a:bodyPr wrap="square">
            <a:spAutoFit/>
          </a:bodyPr>
          <a:lstStyle/>
          <a:p>
            <a:pPr algn="ctr"/>
            <a:r>
              <a:rPr lang="en-US" sz="1200" dirty="0">
                <a:latin typeface="Arial" panose="020B0604020202020204" pitchFamily="34" charset="0"/>
                <a:cs typeface="Arial" panose="020B0604020202020204" pitchFamily="34" charset="0"/>
              </a:rPr>
              <a:t>Publication of the</a:t>
            </a:r>
          </a:p>
          <a:p>
            <a:pPr algn="ctr"/>
            <a:r>
              <a:rPr lang="en-US" sz="1200" dirty="0" err="1">
                <a:latin typeface="Arial" panose="020B0604020202020204" pitchFamily="34" charset="0"/>
                <a:cs typeface="Arial" panose="020B0604020202020204" pitchFamily="34" charset="0"/>
              </a:rPr>
              <a:t>ViDA</a:t>
            </a:r>
            <a:r>
              <a:rPr lang="en-US" sz="1200" dirty="0">
                <a:latin typeface="Arial" panose="020B0604020202020204" pitchFamily="34" charset="0"/>
                <a:cs typeface="Arial" panose="020B0604020202020204" pitchFamily="34" charset="0"/>
              </a:rPr>
              <a:t> study covering</a:t>
            </a:r>
          </a:p>
          <a:p>
            <a:pPr algn="ctr"/>
            <a:r>
              <a:rPr lang="en-US" sz="1200" dirty="0">
                <a:latin typeface="Arial" panose="020B0604020202020204" pitchFamily="34" charset="0"/>
                <a:cs typeface="Arial" panose="020B0604020202020204" pitchFamily="34" charset="0"/>
              </a:rPr>
              <a:t>(1) DRR; (2) VAT</a:t>
            </a:r>
          </a:p>
          <a:p>
            <a:pPr algn="ctr"/>
            <a:r>
              <a:rPr lang="en-US" sz="1200" dirty="0">
                <a:latin typeface="Arial" panose="020B0604020202020204" pitchFamily="34" charset="0"/>
                <a:cs typeface="Arial" panose="020B0604020202020204" pitchFamily="34" charset="0"/>
              </a:rPr>
              <a:t>Treatment of the</a:t>
            </a:r>
          </a:p>
          <a:p>
            <a:pPr algn="ctr"/>
            <a:r>
              <a:rPr lang="en-US" sz="1200" dirty="0">
                <a:latin typeface="Arial" panose="020B0604020202020204" pitchFamily="34" charset="0"/>
                <a:cs typeface="Arial" panose="020B0604020202020204" pitchFamily="34" charset="0"/>
              </a:rPr>
              <a:t>Platform Economy;</a:t>
            </a:r>
          </a:p>
          <a:p>
            <a:pPr algn="ctr"/>
            <a:r>
              <a:rPr lang="en-US" sz="1200" dirty="0">
                <a:latin typeface="Arial" panose="020B0604020202020204" pitchFamily="34" charset="0"/>
                <a:cs typeface="Arial" panose="020B0604020202020204" pitchFamily="34" charset="0"/>
              </a:rPr>
              <a:t>and (3) Single VAT</a:t>
            </a:r>
          </a:p>
          <a:p>
            <a:pPr algn="ctr"/>
            <a:r>
              <a:rPr lang="en-US" sz="1200" dirty="0">
                <a:latin typeface="Arial" panose="020B0604020202020204" pitchFamily="34" charset="0"/>
                <a:cs typeface="Arial" panose="020B0604020202020204" pitchFamily="34" charset="0"/>
              </a:rPr>
              <a:t>Registration and IOSS</a:t>
            </a:r>
            <a:endParaRPr lang="nl-NL" sz="1200" dirty="0">
              <a:latin typeface="Arial" panose="020B0604020202020204" pitchFamily="34" charset="0"/>
              <a:cs typeface="Arial" panose="020B0604020202020204" pitchFamily="34" charset="0"/>
            </a:endParaRPr>
          </a:p>
        </p:txBody>
      </p:sp>
      <p:sp>
        <p:nvSpPr>
          <p:cNvPr id="14" name="Tekstvak 13">
            <a:extLst>
              <a:ext uri="{FF2B5EF4-FFF2-40B4-BE49-F238E27FC236}">
                <a16:creationId xmlns:a16="http://schemas.microsoft.com/office/drawing/2014/main" id="{DCA675E0-72E6-D752-4ADF-29156BCA1695}"/>
              </a:ext>
            </a:extLst>
          </p:cNvPr>
          <p:cNvSpPr txBox="1"/>
          <p:nvPr/>
        </p:nvSpPr>
        <p:spPr>
          <a:xfrm>
            <a:off x="6466388" y="1948125"/>
            <a:ext cx="1443067" cy="1015663"/>
          </a:xfrm>
          <a:prstGeom prst="rect">
            <a:avLst/>
          </a:prstGeom>
          <a:noFill/>
        </p:spPr>
        <p:txBody>
          <a:bodyPr wrap="square">
            <a:spAutoFit/>
          </a:bodyPr>
          <a:lstStyle/>
          <a:p>
            <a:pPr algn="ctr"/>
            <a:r>
              <a:rPr lang="en-US" sz="1200" dirty="0">
                <a:latin typeface="Arial" panose="020B0604020202020204" pitchFamily="34" charset="0"/>
                <a:cs typeface="Arial" panose="020B0604020202020204" pitchFamily="34" charset="0"/>
              </a:rPr>
              <a:t>The European</a:t>
            </a:r>
          </a:p>
          <a:p>
            <a:pPr algn="ctr"/>
            <a:r>
              <a:rPr lang="en-US" sz="1200" dirty="0">
                <a:latin typeface="Arial" panose="020B0604020202020204" pitchFamily="34" charset="0"/>
                <a:cs typeface="Arial" panose="020B0604020202020204" pitchFamily="34" charset="0"/>
              </a:rPr>
              <a:t>Commission adopts</a:t>
            </a:r>
          </a:p>
          <a:p>
            <a:pPr algn="ctr"/>
            <a:r>
              <a:rPr lang="en-US" sz="1200" dirty="0">
                <a:latin typeface="Arial" panose="020B0604020202020204" pitchFamily="34" charset="0"/>
                <a:cs typeface="Arial" panose="020B0604020202020204" pitchFamily="34" charset="0"/>
              </a:rPr>
              <a:t>and publishes its</a:t>
            </a:r>
          </a:p>
          <a:p>
            <a:pPr algn="ctr"/>
            <a:r>
              <a:rPr lang="en-US" sz="1200" dirty="0" err="1">
                <a:latin typeface="Arial" panose="020B0604020202020204" pitchFamily="34" charset="0"/>
                <a:cs typeface="Arial" panose="020B0604020202020204" pitchFamily="34" charset="0"/>
              </a:rPr>
              <a:t>ViDA</a:t>
            </a:r>
            <a:r>
              <a:rPr lang="en-US" sz="1200" dirty="0">
                <a:latin typeface="Arial" panose="020B0604020202020204" pitchFamily="34" charset="0"/>
                <a:cs typeface="Arial" panose="020B0604020202020204" pitchFamily="34" charset="0"/>
              </a:rPr>
              <a:t> proposal</a:t>
            </a:r>
            <a:endParaRPr lang="nl-NL" sz="1200" dirty="0">
              <a:latin typeface="Arial" panose="020B0604020202020204" pitchFamily="34" charset="0"/>
              <a:cs typeface="Arial" panose="020B0604020202020204" pitchFamily="34" charset="0"/>
            </a:endParaRPr>
          </a:p>
        </p:txBody>
      </p:sp>
      <p:sp>
        <p:nvSpPr>
          <p:cNvPr id="16" name="Tekstvak 15">
            <a:extLst>
              <a:ext uri="{FF2B5EF4-FFF2-40B4-BE49-F238E27FC236}">
                <a16:creationId xmlns:a16="http://schemas.microsoft.com/office/drawing/2014/main" id="{8E79AC56-D42C-ED5E-286D-10FB9718EED9}"/>
              </a:ext>
            </a:extLst>
          </p:cNvPr>
          <p:cNvSpPr txBox="1"/>
          <p:nvPr/>
        </p:nvSpPr>
        <p:spPr>
          <a:xfrm>
            <a:off x="8124419" y="1938859"/>
            <a:ext cx="1875874" cy="2308324"/>
          </a:xfrm>
          <a:prstGeom prst="rect">
            <a:avLst/>
          </a:prstGeom>
          <a:noFill/>
        </p:spPr>
        <p:txBody>
          <a:bodyPr wrap="square">
            <a:spAutoFit/>
          </a:bodyPr>
          <a:lstStyle/>
          <a:p>
            <a:pPr algn="ctr"/>
            <a:r>
              <a:rPr lang="en-US" sz="1200" dirty="0">
                <a:latin typeface="Arial" panose="020B0604020202020204" pitchFamily="34" charset="0"/>
                <a:cs typeface="Arial" panose="020B0604020202020204" pitchFamily="34" charset="0"/>
              </a:rPr>
              <a:t>Close of feedback period on the adopted proposal (in 8 weeks documents will be published in all EU languages). Feedback to be summarized by European Commission and presented to European Parliament and Council for legislative debate</a:t>
            </a:r>
            <a:endParaRPr lang="nl-NL" sz="1200" dirty="0">
              <a:latin typeface="Arial" panose="020B0604020202020204" pitchFamily="34" charset="0"/>
              <a:cs typeface="Arial" panose="020B0604020202020204" pitchFamily="34" charset="0"/>
            </a:endParaRPr>
          </a:p>
        </p:txBody>
      </p:sp>
      <p:sp>
        <p:nvSpPr>
          <p:cNvPr id="24" name="Tekstvak 23">
            <a:extLst>
              <a:ext uri="{FF2B5EF4-FFF2-40B4-BE49-F238E27FC236}">
                <a16:creationId xmlns:a16="http://schemas.microsoft.com/office/drawing/2014/main" id="{D4EBADA7-C23C-EAE4-A6F5-56630853A439}"/>
              </a:ext>
            </a:extLst>
          </p:cNvPr>
          <p:cNvSpPr txBox="1"/>
          <p:nvPr/>
        </p:nvSpPr>
        <p:spPr>
          <a:xfrm>
            <a:off x="326425" y="1542678"/>
            <a:ext cx="1117956" cy="307777"/>
          </a:xfrm>
          <a:prstGeom prst="rect">
            <a:avLst/>
          </a:prstGeom>
          <a:noFill/>
        </p:spPr>
        <p:txBody>
          <a:bodyPr wrap="square">
            <a:spAutoFit/>
          </a:bodyPr>
          <a:lstStyle/>
          <a:p>
            <a:r>
              <a:rPr lang="nl-NL" sz="1400" b="1" dirty="0">
                <a:solidFill>
                  <a:schemeClr val="tx1">
                    <a:lumMod val="65000"/>
                    <a:lumOff val="35000"/>
                  </a:schemeClr>
                </a:solidFill>
                <a:latin typeface="Arial" panose="020B0604020202020204" pitchFamily="34" charset="0"/>
                <a:cs typeface="Arial" panose="020B0604020202020204" pitchFamily="34" charset="0"/>
              </a:rPr>
              <a:t>JULY 2020</a:t>
            </a:r>
          </a:p>
        </p:txBody>
      </p:sp>
      <p:sp>
        <p:nvSpPr>
          <p:cNvPr id="26" name="Tekstvak 25">
            <a:extLst>
              <a:ext uri="{FF2B5EF4-FFF2-40B4-BE49-F238E27FC236}">
                <a16:creationId xmlns:a16="http://schemas.microsoft.com/office/drawing/2014/main" id="{BC5D3706-B245-22CC-6B08-DA386C1E8EED}"/>
              </a:ext>
            </a:extLst>
          </p:cNvPr>
          <p:cNvSpPr txBox="1"/>
          <p:nvPr/>
        </p:nvSpPr>
        <p:spPr>
          <a:xfrm>
            <a:off x="1616641" y="1542678"/>
            <a:ext cx="1610649" cy="338554"/>
          </a:xfrm>
          <a:prstGeom prst="rect">
            <a:avLst/>
          </a:prstGeom>
          <a:noFill/>
        </p:spPr>
        <p:txBody>
          <a:bodyPr wrap="square">
            <a:spAutoFit/>
          </a:bodyPr>
          <a:lstStyle/>
          <a:p>
            <a:r>
              <a:rPr lang="nl-NL" sz="1400" b="1" dirty="0">
                <a:solidFill>
                  <a:schemeClr val="tx1">
                    <a:lumMod val="65000"/>
                    <a:lumOff val="35000"/>
                  </a:schemeClr>
                </a:solidFill>
                <a:latin typeface="Arial" panose="020B0604020202020204" pitchFamily="34" charset="0"/>
                <a:cs typeface="Arial" panose="020B0604020202020204" pitchFamily="34" charset="0"/>
              </a:rPr>
              <a:t>OCTOBER</a:t>
            </a:r>
            <a:r>
              <a:rPr lang="nl-NL" sz="1600" b="1" dirty="0">
                <a:solidFill>
                  <a:schemeClr val="tx1">
                    <a:lumMod val="65000"/>
                    <a:lumOff val="35000"/>
                  </a:schemeClr>
                </a:solidFill>
                <a:latin typeface="Arial" panose="020B0604020202020204" pitchFamily="34" charset="0"/>
                <a:cs typeface="Arial" panose="020B0604020202020204" pitchFamily="34" charset="0"/>
              </a:rPr>
              <a:t> 2021</a:t>
            </a:r>
          </a:p>
        </p:txBody>
      </p:sp>
      <p:sp>
        <p:nvSpPr>
          <p:cNvPr id="28" name="Tekstvak 27">
            <a:extLst>
              <a:ext uri="{FF2B5EF4-FFF2-40B4-BE49-F238E27FC236}">
                <a16:creationId xmlns:a16="http://schemas.microsoft.com/office/drawing/2014/main" id="{4B181C9B-1B53-6212-E9B8-F8D0063D55A1}"/>
              </a:ext>
            </a:extLst>
          </p:cNvPr>
          <p:cNvSpPr txBox="1"/>
          <p:nvPr/>
        </p:nvSpPr>
        <p:spPr>
          <a:xfrm>
            <a:off x="3243018" y="1549841"/>
            <a:ext cx="1692910" cy="307777"/>
          </a:xfrm>
          <a:prstGeom prst="rect">
            <a:avLst/>
          </a:prstGeom>
          <a:noFill/>
        </p:spPr>
        <p:txBody>
          <a:bodyPr wrap="square">
            <a:spAutoFit/>
          </a:bodyPr>
          <a:lstStyle/>
          <a:p>
            <a:r>
              <a:rPr lang="nl-NL" sz="1400" b="1" dirty="0">
                <a:solidFill>
                  <a:schemeClr val="tx1">
                    <a:lumMod val="65000"/>
                    <a:lumOff val="35000"/>
                  </a:schemeClr>
                </a:solidFill>
                <a:latin typeface="Arial" panose="020B0604020202020204" pitchFamily="34" charset="0"/>
                <a:cs typeface="Arial" panose="020B0604020202020204" pitchFamily="34" charset="0"/>
              </a:rPr>
              <a:t>JAN–MAY 2022</a:t>
            </a:r>
          </a:p>
        </p:txBody>
      </p:sp>
      <p:sp>
        <p:nvSpPr>
          <p:cNvPr id="30" name="Tekstvak 29">
            <a:extLst>
              <a:ext uri="{FF2B5EF4-FFF2-40B4-BE49-F238E27FC236}">
                <a16:creationId xmlns:a16="http://schemas.microsoft.com/office/drawing/2014/main" id="{1A42FDD9-D2ED-11EF-9FA6-B3F56424E517}"/>
              </a:ext>
            </a:extLst>
          </p:cNvPr>
          <p:cNvSpPr txBox="1"/>
          <p:nvPr/>
        </p:nvSpPr>
        <p:spPr>
          <a:xfrm>
            <a:off x="5020639" y="1542678"/>
            <a:ext cx="1368863" cy="307777"/>
          </a:xfrm>
          <a:prstGeom prst="rect">
            <a:avLst/>
          </a:prstGeom>
          <a:noFill/>
        </p:spPr>
        <p:txBody>
          <a:bodyPr wrap="square">
            <a:spAutoFit/>
          </a:bodyPr>
          <a:lstStyle/>
          <a:p>
            <a:r>
              <a:rPr lang="nl-NL" sz="1400" b="1" dirty="0">
                <a:solidFill>
                  <a:schemeClr val="tx1">
                    <a:lumMod val="65000"/>
                    <a:lumOff val="35000"/>
                  </a:schemeClr>
                </a:solidFill>
                <a:latin typeface="Arial" panose="020B0604020202020204" pitchFamily="34" charset="0"/>
                <a:cs typeface="Arial" panose="020B0604020202020204" pitchFamily="34" charset="0"/>
              </a:rPr>
              <a:t>JULY 2022</a:t>
            </a:r>
          </a:p>
        </p:txBody>
      </p:sp>
      <p:sp>
        <p:nvSpPr>
          <p:cNvPr id="34" name="Tekstvak 33">
            <a:extLst>
              <a:ext uri="{FF2B5EF4-FFF2-40B4-BE49-F238E27FC236}">
                <a16:creationId xmlns:a16="http://schemas.microsoft.com/office/drawing/2014/main" id="{988223CB-D1FB-BEA3-7A5A-98232FB910E0}"/>
              </a:ext>
            </a:extLst>
          </p:cNvPr>
          <p:cNvSpPr txBox="1"/>
          <p:nvPr/>
        </p:nvSpPr>
        <p:spPr>
          <a:xfrm>
            <a:off x="6538811" y="1531018"/>
            <a:ext cx="1716810" cy="307777"/>
          </a:xfrm>
          <a:prstGeom prst="rect">
            <a:avLst/>
          </a:prstGeom>
          <a:noFill/>
        </p:spPr>
        <p:txBody>
          <a:bodyPr wrap="square">
            <a:spAutoFit/>
          </a:bodyPr>
          <a:lstStyle/>
          <a:p>
            <a:r>
              <a:rPr lang="nl-NL" sz="1400" b="1" dirty="0">
                <a:solidFill>
                  <a:schemeClr val="tx1">
                    <a:lumMod val="65000"/>
                    <a:lumOff val="35000"/>
                  </a:schemeClr>
                </a:solidFill>
                <a:latin typeface="Arial" panose="020B0604020202020204" pitchFamily="34" charset="0"/>
                <a:cs typeface="Arial" panose="020B0604020202020204" pitchFamily="34" charset="0"/>
              </a:rPr>
              <a:t>8 DEC. 2022</a:t>
            </a:r>
          </a:p>
        </p:txBody>
      </p:sp>
      <p:sp>
        <p:nvSpPr>
          <p:cNvPr id="36" name="Tekstvak 35">
            <a:extLst>
              <a:ext uri="{FF2B5EF4-FFF2-40B4-BE49-F238E27FC236}">
                <a16:creationId xmlns:a16="http://schemas.microsoft.com/office/drawing/2014/main" id="{0BA9FF4B-D331-549F-F9BA-EA84BBA81D60}"/>
              </a:ext>
            </a:extLst>
          </p:cNvPr>
          <p:cNvSpPr txBox="1"/>
          <p:nvPr/>
        </p:nvSpPr>
        <p:spPr>
          <a:xfrm>
            <a:off x="8334964" y="1531018"/>
            <a:ext cx="1607648" cy="307777"/>
          </a:xfrm>
          <a:prstGeom prst="rect">
            <a:avLst/>
          </a:prstGeom>
          <a:noFill/>
        </p:spPr>
        <p:txBody>
          <a:bodyPr wrap="square">
            <a:spAutoFit/>
          </a:bodyPr>
          <a:lstStyle/>
          <a:p>
            <a:r>
              <a:rPr lang="nl-NL" sz="1400" b="1" dirty="0">
                <a:solidFill>
                  <a:schemeClr val="tx1">
                    <a:lumMod val="65000"/>
                    <a:lumOff val="35000"/>
                  </a:schemeClr>
                </a:solidFill>
                <a:latin typeface="Arial" panose="020B0604020202020204" pitchFamily="34" charset="0"/>
                <a:cs typeface="Arial" panose="020B0604020202020204" pitchFamily="34" charset="0"/>
              </a:rPr>
              <a:t>4 APRIL 2023</a:t>
            </a:r>
          </a:p>
        </p:txBody>
      </p:sp>
      <p:sp>
        <p:nvSpPr>
          <p:cNvPr id="5" name="Tekstvak 4">
            <a:extLst>
              <a:ext uri="{FF2B5EF4-FFF2-40B4-BE49-F238E27FC236}">
                <a16:creationId xmlns:a16="http://schemas.microsoft.com/office/drawing/2014/main" id="{33D90BD0-3391-C608-F862-091A95609260}"/>
              </a:ext>
            </a:extLst>
          </p:cNvPr>
          <p:cNvSpPr txBox="1"/>
          <p:nvPr/>
        </p:nvSpPr>
        <p:spPr>
          <a:xfrm>
            <a:off x="281026" y="4646439"/>
            <a:ext cx="11020814" cy="1323439"/>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To get adopted, the proposal will need to receive unanimous approval by all EU Member States, i.e. most likely some changes or additions to the proposed measures will occur (also due to discussion with impacted businesses) </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Post adoption implementation timeline will allow Member States to implement the changes into national VAT legislation</a:t>
            </a:r>
          </a:p>
          <a:p>
            <a:r>
              <a:rPr lang="en-US" sz="1600" dirty="0">
                <a:latin typeface="Arial" panose="020B0604020202020204" pitchFamily="34" charset="0"/>
                <a:cs typeface="Arial" panose="020B0604020202020204" pitchFamily="34" charset="0"/>
              </a:rPr>
              <a:t>Realistically, changes will start to apply in at least two or more years from now</a:t>
            </a:r>
          </a:p>
        </p:txBody>
      </p:sp>
      <p:cxnSp>
        <p:nvCxnSpPr>
          <p:cNvPr id="17" name="Straight Connector 10">
            <a:extLst>
              <a:ext uri="{FF2B5EF4-FFF2-40B4-BE49-F238E27FC236}">
                <a16:creationId xmlns:a16="http://schemas.microsoft.com/office/drawing/2014/main" id="{CC099FBF-79F2-4E9B-9C4A-91F9D3F8C4E9}"/>
              </a:ext>
            </a:extLst>
          </p:cNvPr>
          <p:cNvCxnSpPr>
            <a:cxnSpLocks/>
          </p:cNvCxnSpPr>
          <p:nvPr/>
        </p:nvCxnSpPr>
        <p:spPr>
          <a:xfrm>
            <a:off x="603327" y="1007173"/>
            <a:ext cx="4852593" cy="2937"/>
          </a:xfrm>
          <a:prstGeom prst="line">
            <a:avLst/>
          </a:prstGeom>
          <a:ln w="28575">
            <a:solidFill>
              <a:srgbClr val="FFC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5210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9" grpId="0" animBg="1"/>
      <p:bldP spid="7" grpId="0" animBg="1"/>
      <p:bldP spid="4" grpId="0"/>
      <p:bldP spid="6" grpId="0"/>
      <p:bldP spid="10" grpId="0"/>
      <p:bldP spid="12" grpId="0"/>
      <p:bldP spid="14" grpId="0"/>
      <p:bldP spid="16" grpId="0"/>
      <p:bldP spid="24" grpId="0"/>
      <p:bldP spid="26" grpId="0"/>
      <p:bldP spid="28" grpId="0"/>
      <p:bldP spid="30" grpId="0"/>
      <p:bldP spid="34" grpId="0"/>
      <p:bldP spid="36"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3FD8FA3-E217-44FD-91D1-1BB70CB2AF3A}"/>
              </a:ext>
            </a:extLst>
          </p:cNvPr>
          <p:cNvSpPr/>
          <p:nvPr/>
        </p:nvSpPr>
        <p:spPr>
          <a:xfrm>
            <a:off x="7469682" y="1573482"/>
            <a:ext cx="3452319" cy="43078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3" name="Rectangle 12">
            <a:extLst>
              <a:ext uri="{FF2B5EF4-FFF2-40B4-BE49-F238E27FC236}">
                <a16:creationId xmlns:a16="http://schemas.microsoft.com/office/drawing/2014/main" id="{E0BEB51A-C4FD-4F9A-9585-4CB141CB39F0}"/>
              </a:ext>
            </a:extLst>
          </p:cNvPr>
          <p:cNvSpPr/>
          <p:nvPr/>
        </p:nvSpPr>
        <p:spPr>
          <a:xfrm>
            <a:off x="555477" y="1601467"/>
            <a:ext cx="3452319" cy="43078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 name="Pijl: rechts 3">
            <a:extLst>
              <a:ext uri="{FF2B5EF4-FFF2-40B4-BE49-F238E27FC236}">
                <a16:creationId xmlns:a16="http://schemas.microsoft.com/office/drawing/2014/main" id="{46762929-3E88-C859-955A-EA88396EEDBD}"/>
              </a:ext>
            </a:extLst>
          </p:cNvPr>
          <p:cNvSpPr/>
          <p:nvPr/>
        </p:nvSpPr>
        <p:spPr>
          <a:xfrm>
            <a:off x="555477" y="1053283"/>
            <a:ext cx="10998437" cy="758425"/>
          </a:xfrm>
          <a:prstGeom prst="rightArrow">
            <a:avLst/>
          </a:prstGeom>
          <a:scene3d>
            <a:camera prst="orthographicFront"/>
            <a:lightRig rig="threePt" dir="t"/>
          </a:scene3d>
          <a:sp3d>
            <a:bevelT/>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9AABA441-9D5E-C960-DC5B-2B4AAC55F4FD}"/>
              </a:ext>
            </a:extLst>
          </p:cNvPr>
          <p:cNvSpPr>
            <a:spLocks noGrp="1"/>
          </p:cNvSpPr>
          <p:nvPr>
            <p:ph type="title"/>
          </p:nvPr>
        </p:nvSpPr>
        <p:spPr>
          <a:xfrm>
            <a:off x="406401" y="143790"/>
            <a:ext cx="10515600" cy="909493"/>
          </a:xfrm>
        </p:spPr>
        <p:txBody>
          <a:bodyPr>
            <a:normAutofit/>
          </a:bodyPr>
          <a:lstStyle/>
          <a:p>
            <a:r>
              <a:rPr lang="nl-NL" sz="3600" b="1" dirty="0">
                <a:latin typeface="Arial" panose="020B0604020202020204" pitchFamily="34" charset="0"/>
                <a:cs typeface="Arial" panose="020B0604020202020204" pitchFamily="34" charset="0"/>
              </a:rPr>
              <a:t>VIDA: FUTURE PROPOSED ROADMAP</a:t>
            </a:r>
          </a:p>
        </p:txBody>
      </p:sp>
      <p:sp>
        <p:nvSpPr>
          <p:cNvPr id="5" name="Tekstvak 4">
            <a:extLst>
              <a:ext uri="{FF2B5EF4-FFF2-40B4-BE49-F238E27FC236}">
                <a16:creationId xmlns:a16="http://schemas.microsoft.com/office/drawing/2014/main" id="{4F138FA5-9EF0-7380-F5A4-FD24FBDB508D}"/>
              </a:ext>
            </a:extLst>
          </p:cNvPr>
          <p:cNvSpPr txBox="1"/>
          <p:nvPr/>
        </p:nvSpPr>
        <p:spPr>
          <a:xfrm>
            <a:off x="770887" y="1811708"/>
            <a:ext cx="3157494" cy="3785652"/>
          </a:xfrm>
          <a:prstGeom prst="rect">
            <a:avLst/>
          </a:prstGeom>
          <a:noFill/>
        </p:spPr>
        <p:txBody>
          <a:bodyPr wrap="square">
            <a:spAutoFit/>
          </a:bodyPr>
          <a:lstStyle/>
          <a:p>
            <a:pPr marL="285750" indent="-285750">
              <a:buFont typeface="Wingdings" panose="05000000000000000000" pitchFamily="2" charset="2"/>
              <a:buChar char="§"/>
            </a:pPr>
            <a:endParaRPr lang="nl-NL" sz="1600" b="0" i="0" u="none" strike="noStrike" baseline="0" dirty="0">
              <a:solidFill>
                <a:schemeClr val="tx1">
                  <a:lumMod val="85000"/>
                  <a:lumOff val="15000"/>
                </a:schemeClr>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MS must allow EN 16931 standards if they implement new e-invoicing mandates</a:t>
            </a:r>
          </a:p>
          <a:p>
            <a:pPr marL="285750" indent="-285750">
              <a:buFont typeface="Wingdings" panose="05000000000000000000" pitchFamily="2" charset="2"/>
              <a:buChar char="§"/>
            </a:pPr>
            <a:endPar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E-invoicing mandates with preauthorization or</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verification of the e-invoice issuance by the tax authorities can no longer be introduced</a:t>
            </a:r>
          </a:p>
          <a:p>
            <a:pPr marL="285750" indent="-285750">
              <a:buFont typeface="Wingdings" panose="05000000000000000000" pitchFamily="2" charset="2"/>
              <a:buChar char="§"/>
            </a:pPr>
            <a:endPar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Domestic e-invoicing &amp; DRR obligations should be in line with EU principles</a:t>
            </a:r>
          </a:p>
        </p:txBody>
      </p:sp>
      <p:sp>
        <p:nvSpPr>
          <p:cNvPr id="9" name="Tekstvak 8">
            <a:extLst>
              <a:ext uri="{FF2B5EF4-FFF2-40B4-BE49-F238E27FC236}">
                <a16:creationId xmlns:a16="http://schemas.microsoft.com/office/drawing/2014/main" id="{86B12A13-762A-6A09-4BAC-1478E5D7B657}"/>
              </a:ext>
            </a:extLst>
          </p:cNvPr>
          <p:cNvSpPr txBox="1"/>
          <p:nvPr/>
        </p:nvSpPr>
        <p:spPr>
          <a:xfrm>
            <a:off x="4143791" y="1736879"/>
            <a:ext cx="2742670" cy="1323439"/>
          </a:xfrm>
          <a:prstGeom prst="rect">
            <a:avLst/>
          </a:prstGeom>
          <a:noFill/>
        </p:spPr>
        <p:txBody>
          <a:bodyPr wrap="square">
            <a:spAutoFit/>
          </a:bodyPr>
          <a:lstStyle/>
          <a:p>
            <a:pPr marL="285750" indent="-285750">
              <a:buFont typeface="Wingdings" panose="05000000000000000000" pitchFamily="2" charset="2"/>
              <a:buChar char="§"/>
            </a:pPr>
            <a:endParaRPr lang="nl-NL" sz="1600" b="0" i="0" u="none" strike="noStrike" baseline="0" dirty="0">
              <a:solidFill>
                <a:schemeClr val="tx1">
                  <a:lumMod val="85000"/>
                  <a:lumOff val="15000"/>
                </a:schemeClr>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Reporting of domestic reverse charge transactions (art. 194 VD) in ESL</a:t>
            </a:r>
          </a:p>
        </p:txBody>
      </p:sp>
      <p:sp>
        <p:nvSpPr>
          <p:cNvPr id="11" name="Tekstvak 10">
            <a:extLst>
              <a:ext uri="{FF2B5EF4-FFF2-40B4-BE49-F238E27FC236}">
                <a16:creationId xmlns:a16="http://schemas.microsoft.com/office/drawing/2014/main" id="{0534B65F-D8FF-B282-1993-D30456C161CB}"/>
              </a:ext>
            </a:extLst>
          </p:cNvPr>
          <p:cNvSpPr txBox="1"/>
          <p:nvPr/>
        </p:nvSpPr>
        <p:spPr>
          <a:xfrm>
            <a:off x="7764507" y="1736879"/>
            <a:ext cx="3157494" cy="3785652"/>
          </a:xfrm>
          <a:prstGeom prst="rect">
            <a:avLst/>
          </a:prstGeom>
          <a:noFill/>
        </p:spPr>
        <p:txBody>
          <a:bodyPr wrap="square">
            <a:spAutoFit/>
          </a:bodyPr>
          <a:lstStyle/>
          <a:p>
            <a:pPr marL="285750" indent="-285750">
              <a:buFont typeface="Wingdings" panose="05000000000000000000" pitchFamily="2" charset="2"/>
              <a:buChar char="§"/>
            </a:pPr>
            <a:endParaRPr lang="nl-NL" sz="1600" b="0" i="0" u="none" strike="noStrike" baseline="0" dirty="0">
              <a:solidFill>
                <a:schemeClr val="tx1">
                  <a:lumMod val="85000"/>
                  <a:lumOff val="15000"/>
                </a:schemeClr>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Digital reporting through e-invoicing for (almost) all </a:t>
            </a:r>
            <a:r>
              <a:rPr lang="en-US" sz="1600" b="0" i="0" u="sng" strike="noStrike" baseline="0" dirty="0">
                <a:solidFill>
                  <a:schemeClr val="tx1">
                    <a:lumMod val="85000"/>
                    <a:lumOff val="15000"/>
                  </a:schemeClr>
                </a:solidFill>
                <a:latin typeface="Arial" panose="020B0604020202020204" pitchFamily="34" charset="0"/>
                <a:cs typeface="Arial" panose="020B0604020202020204" pitchFamily="34" charset="0"/>
              </a:rPr>
              <a:t>cross-border supplies </a:t>
            </a:r>
            <a:r>
              <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of goods and services.</a:t>
            </a:r>
          </a:p>
          <a:p>
            <a:pPr marL="285750" indent="-285750">
              <a:buFont typeface="Wingdings" panose="05000000000000000000" pitchFamily="2" charset="2"/>
              <a:buChar char="§"/>
            </a:pPr>
            <a:endPar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Setup of Central VIES for tax authorities</a:t>
            </a:r>
          </a:p>
          <a:p>
            <a:pPr marL="285750" indent="-285750">
              <a:buFont typeface="Wingdings" panose="05000000000000000000" pitchFamily="2" charset="2"/>
              <a:buChar char="§"/>
            </a:pPr>
            <a:endPar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Domestic E-invoicing mandates that are not in line with EU standards should be phased out</a:t>
            </a:r>
          </a:p>
          <a:p>
            <a:pPr marL="285750" indent="-285750">
              <a:buFont typeface="Wingdings" panose="05000000000000000000" pitchFamily="2" charset="2"/>
              <a:buChar char="§"/>
            </a:pPr>
            <a:endPar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nl-NL" sz="1600" b="0" i="0" u="none" strike="noStrike" baseline="0" dirty="0" err="1">
                <a:solidFill>
                  <a:schemeClr val="tx1">
                    <a:lumMod val="85000"/>
                    <a:lumOff val="15000"/>
                  </a:schemeClr>
                </a:solidFill>
                <a:latin typeface="Arial" panose="020B0604020202020204" pitchFamily="34" charset="0"/>
                <a:cs typeface="Arial" panose="020B0604020202020204" pitchFamily="34" charset="0"/>
              </a:rPr>
              <a:t>Current</a:t>
            </a:r>
            <a:r>
              <a:rPr lang="nl-NL"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 ESL </a:t>
            </a:r>
            <a:r>
              <a:rPr lang="nl-NL" sz="1600" b="0" i="0" u="none" strike="noStrike" baseline="0" dirty="0" err="1">
                <a:solidFill>
                  <a:schemeClr val="tx1">
                    <a:lumMod val="85000"/>
                    <a:lumOff val="15000"/>
                  </a:schemeClr>
                </a:solidFill>
                <a:latin typeface="Arial" panose="020B0604020202020204" pitchFamily="34" charset="0"/>
                <a:cs typeface="Arial" panose="020B0604020202020204" pitchFamily="34" charset="0"/>
              </a:rPr>
              <a:t>abolished</a:t>
            </a:r>
            <a:endParaRPr lang="nl-NL" sz="1600" b="0" i="0" u="none" strike="noStrike" baseline="0" dirty="0">
              <a:solidFill>
                <a:schemeClr val="tx1">
                  <a:lumMod val="85000"/>
                  <a:lumOff val="15000"/>
                </a:schemeClr>
              </a:solidFill>
              <a:latin typeface="Arial" panose="020B0604020202020204" pitchFamily="34" charset="0"/>
              <a:cs typeface="Arial" panose="020B0604020202020204" pitchFamily="34" charset="0"/>
            </a:endParaRPr>
          </a:p>
        </p:txBody>
      </p:sp>
      <p:cxnSp>
        <p:nvCxnSpPr>
          <p:cNvPr id="7" name="Straight Connector 10">
            <a:extLst>
              <a:ext uri="{FF2B5EF4-FFF2-40B4-BE49-F238E27FC236}">
                <a16:creationId xmlns:a16="http://schemas.microsoft.com/office/drawing/2014/main" id="{F71119E7-22FB-410D-9234-AE1742680E12}"/>
              </a:ext>
            </a:extLst>
          </p:cNvPr>
          <p:cNvCxnSpPr>
            <a:cxnSpLocks/>
          </p:cNvCxnSpPr>
          <p:nvPr/>
        </p:nvCxnSpPr>
        <p:spPr>
          <a:xfrm>
            <a:off x="485775" y="874660"/>
            <a:ext cx="8481668" cy="0"/>
          </a:xfrm>
          <a:prstGeom prst="line">
            <a:avLst/>
          </a:prstGeom>
          <a:ln w="28575">
            <a:solidFill>
              <a:srgbClr val="FFCC00"/>
            </a:solidFill>
          </a:ln>
        </p:spPr>
        <p:style>
          <a:lnRef idx="1">
            <a:schemeClr val="accent1"/>
          </a:lnRef>
          <a:fillRef idx="0">
            <a:schemeClr val="accent1"/>
          </a:fillRef>
          <a:effectRef idx="0">
            <a:schemeClr val="accent1"/>
          </a:effectRef>
          <a:fontRef idx="minor">
            <a:schemeClr val="tx1"/>
          </a:fontRef>
        </p:style>
      </p:cxnSp>
      <p:sp>
        <p:nvSpPr>
          <p:cNvPr id="8" name="Tekstvak 23">
            <a:extLst>
              <a:ext uri="{FF2B5EF4-FFF2-40B4-BE49-F238E27FC236}">
                <a16:creationId xmlns:a16="http://schemas.microsoft.com/office/drawing/2014/main" id="{46105632-11FF-439D-9A51-A0B03B38C63C}"/>
              </a:ext>
            </a:extLst>
          </p:cNvPr>
          <p:cNvSpPr txBox="1"/>
          <p:nvPr/>
        </p:nvSpPr>
        <p:spPr>
          <a:xfrm>
            <a:off x="1447620" y="1291430"/>
            <a:ext cx="1969303" cy="307777"/>
          </a:xfrm>
          <a:prstGeom prst="rect">
            <a:avLst/>
          </a:prstGeom>
          <a:noFill/>
        </p:spPr>
        <p:txBody>
          <a:bodyPr wrap="square">
            <a:spAutoFit/>
          </a:bodyPr>
          <a:lstStyle/>
          <a:p>
            <a:r>
              <a:rPr lang="nl-NL" sz="1400" b="1" dirty="0">
                <a:solidFill>
                  <a:schemeClr val="tx1">
                    <a:lumMod val="65000"/>
                    <a:lumOff val="35000"/>
                  </a:schemeClr>
                </a:solidFill>
                <a:latin typeface="Arial" panose="020B0604020202020204" pitchFamily="34" charset="0"/>
                <a:cs typeface="Arial" panose="020B0604020202020204" pitchFamily="34" charset="0"/>
              </a:rPr>
              <a:t>JANUARY 2024</a:t>
            </a:r>
          </a:p>
        </p:txBody>
      </p:sp>
      <p:sp>
        <p:nvSpPr>
          <p:cNvPr id="10" name="Tekstvak 23">
            <a:extLst>
              <a:ext uri="{FF2B5EF4-FFF2-40B4-BE49-F238E27FC236}">
                <a16:creationId xmlns:a16="http://schemas.microsoft.com/office/drawing/2014/main" id="{6AA8E683-3D57-4FFC-AA6D-4EBD19022400}"/>
              </a:ext>
            </a:extLst>
          </p:cNvPr>
          <p:cNvSpPr txBox="1"/>
          <p:nvPr/>
        </p:nvSpPr>
        <p:spPr>
          <a:xfrm>
            <a:off x="4735451" y="1285429"/>
            <a:ext cx="1969303" cy="307777"/>
          </a:xfrm>
          <a:prstGeom prst="rect">
            <a:avLst/>
          </a:prstGeom>
          <a:noFill/>
        </p:spPr>
        <p:txBody>
          <a:bodyPr wrap="square">
            <a:spAutoFit/>
          </a:bodyPr>
          <a:lstStyle/>
          <a:p>
            <a:r>
              <a:rPr lang="nl-NL" sz="1400" b="1" dirty="0">
                <a:solidFill>
                  <a:schemeClr val="tx1">
                    <a:lumMod val="65000"/>
                    <a:lumOff val="35000"/>
                  </a:schemeClr>
                </a:solidFill>
                <a:latin typeface="Arial" panose="020B0604020202020204" pitchFamily="34" charset="0"/>
                <a:cs typeface="Arial" panose="020B0604020202020204" pitchFamily="34" charset="0"/>
              </a:rPr>
              <a:t>JANUARY 2025</a:t>
            </a:r>
          </a:p>
        </p:txBody>
      </p:sp>
      <p:sp>
        <p:nvSpPr>
          <p:cNvPr id="12" name="Tekstvak 23">
            <a:extLst>
              <a:ext uri="{FF2B5EF4-FFF2-40B4-BE49-F238E27FC236}">
                <a16:creationId xmlns:a16="http://schemas.microsoft.com/office/drawing/2014/main" id="{0A5C6319-EEE2-4D5A-84B7-6F60465F0499}"/>
              </a:ext>
            </a:extLst>
          </p:cNvPr>
          <p:cNvSpPr txBox="1"/>
          <p:nvPr/>
        </p:nvSpPr>
        <p:spPr>
          <a:xfrm>
            <a:off x="8358602" y="1293690"/>
            <a:ext cx="1969303" cy="307777"/>
          </a:xfrm>
          <a:prstGeom prst="rect">
            <a:avLst/>
          </a:prstGeom>
          <a:noFill/>
        </p:spPr>
        <p:txBody>
          <a:bodyPr wrap="square">
            <a:spAutoFit/>
          </a:bodyPr>
          <a:lstStyle/>
          <a:p>
            <a:r>
              <a:rPr lang="nl-NL" sz="1400" b="1" dirty="0">
                <a:solidFill>
                  <a:schemeClr val="tx1">
                    <a:lumMod val="65000"/>
                    <a:lumOff val="35000"/>
                  </a:schemeClr>
                </a:solidFill>
                <a:latin typeface="Arial" panose="020B0604020202020204" pitchFamily="34" charset="0"/>
                <a:cs typeface="Arial" panose="020B0604020202020204" pitchFamily="34" charset="0"/>
              </a:rPr>
              <a:t>JANUARY 2028</a:t>
            </a:r>
          </a:p>
        </p:txBody>
      </p:sp>
    </p:spTree>
    <p:extLst>
      <p:ext uri="{BB962C8B-B14F-4D97-AF65-F5344CB8AC3E}">
        <p14:creationId xmlns:p14="http://schemas.microsoft.com/office/powerpoint/2010/main" val="2753831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P spid="5" grpId="0"/>
      <p:bldP spid="9" grpId="0"/>
      <p:bldP spid="11" grpId="0"/>
      <p:bldP spid="8" grpId="0"/>
      <p:bldP spid="10"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2EC70AA0-E920-47EB-915A-1E87EB4EB452}"/>
              </a:ext>
            </a:extLst>
          </p:cNvPr>
          <p:cNvSpPr/>
          <p:nvPr/>
        </p:nvSpPr>
        <p:spPr>
          <a:xfrm>
            <a:off x="555476" y="4616154"/>
            <a:ext cx="11334769" cy="150857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0" name="Rectangle 19">
            <a:extLst>
              <a:ext uri="{FF2B5EF4-FFF2-40B4-BE49-F238E27FC236}">
                <a16:creationId xmlns:a16="http://schemas.microsoft.com/office/drawing/2014/main" id="{EC24FEFA-D8A9-472A-918D-47BA6780C093}"/>
              </a:ext>
            </a:extLst>
          </p:cNvPr>
          <p:cNvSpPr/>
          <p:nvPr/>
        </p:nvSpPr>
        <p:spPr>
          <a:xfrm>
            <a:off x="555477" y="1601466"/>
            <a:ext cx="11334769" cy="150857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6" name="Rectangle: Rounded Corners 15">
            <a:extLst>
              <a:ext uri="{FF2B5EF4-FFF2-40B4-BE49-F238E27FC236}">
                <a16:creationId xmlns:a16="http://schemas.microsoft.com/office/drawing/2014/main" id="{CEFBC51F-AE06-4282-B28A-0CD53AACE3C9}"/>
              </a:ext>
            </a:extLst>
          </p:cNvPr>
          <p:cNvSpPr/>
          <p:nvPr/>
        </p:nvSpPr>
        <p:spPr>
          <a:xfrm>
            <a:off x="1652005" y="975086"/>
            <a:ext cx="2107309" cy="485735"/>
          </a:xfrm>
          <a:prstGeom prst="roundRect">
            <a:avLst/>
          </a:prstGeom>
          <a:solidFill>
            <a:schemeClr val="bg1">
              <a:lumMod val="8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0B6E4142-8699-0C71-5471-D8259F3AF9D6}"/>
              </a:ext>
            </a:extLst>
          </p:cNvPr>
          <p:cNvSpPr>
            <a:spLocks noGrp="1"/>
          </p:cNvSpPr>
          <p:nvPr>
            <p:ph type="title"/>
          </p:nvPr>
        </p:nvSpPr>
        <p:spPr>
          <a:xfrm>
            <a:off x="348100" y="102417"/>
            <a:ext cx="10515600" cy="964911"/>
          </a:xfrm>
        </p:spPr>
        <p:txBody>
          <a:bodyPr>
            <a:normAutofit/>
          </a:bodyPr>
          <a:lstStyle/>
          <a:p>
            <a:r>
              <a:rPr lang="en-US" sz="3600" b="1" dirty="0">
                <a:latin typeface="Arial" panose="020B0604020202020204" pitchFamily="34" charset="0"/>
                <a:cs typeface="Arial" panose="020B0604020202020204" pitchFamily="34" charset="0"/>
              </a:rPr>
              <a:t>CORE VIDA PROPOSAL</a:t>
            </a:r>
            <a:endParaRPr lang="nl-NL" sz="3600" b="1" dirty="0">
              <a:latin typeface="Arial" panose="020B0604020202020204" pitchFamily="34" charset="0"/>
              <a:cs typeface="Arial" panose="020B0604020202020204" pitchFamily="34" charset="0"/>
            </a:endParaRPr>
          </a:p>
        </p:txBody>
      </p:sp>
      <p:sp>
        <p:nvSpPr>
          <p:cNvPr id="5" name="Tekstvak 4">
            <a:extLst>
              <a:ext uri="{FF2B5EF4-FFF2-40B4-BE49-F238E27FC236}">
                <a16:creationId xmlns:a16="http://schemas.microsoft.com/office/drawing/2014/main" id="{608D1618-5772-9EC1-7AFE-FF2E8192A0D8}"/>
              </a:ext>
            </a:extLst>
          </p:cNvPr>
          <p:cNvSpPr txBox="1"/>
          <p:nvPr/>
        </p:nvSpPr>
        <p:spPr>
          <a:xfrm>
            <a:off x="2065667" y="1031825"/>
            <a:ext cx="1432921" cy="338554"/>
          </a:xfrm>
          <a:prstGeom prst="rect">
            <a:avLst/>
          </a:prstGeom>
          <a:noFill/>
        </p:spPr>
        <p:txBody>
          <a:bodyPr wrap="square">
            <a:spAutoFit/>
          </a:bodyPr>
          <a:lstStyle/>
          <a:p>
            <a:r>
              <a:rPr lang="nl-NL" sz="1600" b="1" dirty="0">
                <a:latin typeface="Arial" panose="020B0604020202020204" pitchFamily="34" charset="0"/>
                <a:cs typeface="Arial" panose="020B0604020202020204" pitchFamily="34" charset="0"/>
              </a:rPr>
              <a:t>PROBLEMS</a:t>
            </a:r>
            <a:endParaRPr lang="nl-NL" b="1" dirty="0">
              <a:latin typeface="Arial" panose="020B0604020202020204" pitchFamily="34" charset="0"/>
              <a:cs typeface="Arial" panose="020B0604020202020204" pitchFamily="34" charset="0"/>
            </a:endParaRPr>
          </a:p>
        </p:txBody>
      </p:sp>
      <p:sp>
        <p:nvSpPr>
          <p:cNvPr id="7" name="Tekstvak 6">
            <a:extLst>
              <a:ext uri="{FF2B5EF4-FFF2-40B4-BE49-F238E27FC236}">
                <a16:creationId xmlns:a16="http://schemas.microsoft.com/office/drawing/2014/main" id="{6A60B899-B5FE-218A-6903-CFFBCA91E5DD}"/>
              </a:ext>
            </a:extLst>
          </p:cNvPr>
          <p:cNvSpPr txBox="1"/>
          <p:nvPr/>
        </p:nvSpPr>
        <p:spPr>
          <a:xfrm>
            <a:off x="689681" y="2002360"/>
            <a:ext cx="4103610" cy="954107"/>
          </a:xfrm>
          <a:prstGeom prst="rect">
            <a:avLst/>
          </a:prstGeom>
          <a:noFill/>
        </p:spPr>
        <p:txBody>
          <a:bodyPr wrap="square">
            <a:spAutoFit/>
          </a:bodyPr>
          <a:lstStyle/>
          <a:p>
            <a:pPr algn="ctr"/>
            <a:r>
              <a:rPr lang="en-US" sz="1400" dirty="0">
                <a:latin typeface="Arial" panose="020B0604020202020204" pitchFamily="34" charset="0"/>
                <a:cs typeface="Arial" panose="020B0604020202020204" pitchFamily="34" charset="0"/>
              </a:rPr>
              <a:t>Uncoordinated </a:t>
            </a:r>
            <a:r>
              <a:rPr lang="en-US" sz="1400" u="sng" dirty="0">
                <a:latin typeface="Arial" panose="020B0604020202020204" pitchFamily="34" charset="0"/>
                <a:cs typeface="Arial" panose="020B0604020202020204" pitchFamily="34" charset="0"/>
              </a:rPr>
              <a:t>digital reporting requirements</a:t>
            </a:r>
            <a:r>
              <a:rPr lang="en-US" sz="1400" dirty="0">
                <a:latin typeface="Arial" panose="020B0604020202020204" pitchFamily="34" charset="0"/>
                <a:cs typeface="Arial" panose="020B0604020202020204" pitchFamily="34" charset="0"/>
              </a:rPr>
              <a:t> (DRR) across EU MS, some having introduced their own (unilateral) versions and some having none at all</a:t>
            </a:r>
            <a:endParaRPr lang="nl-NL" sz="1400" dirty="0">
              <a:latin typeface="Arial" panose="020B0604020202020204" pitchFamily="34" charset="0"/>
              <a:cs typeface="Arial" panose="020B0604020202020204" pitchFamily="34" charset="0"/>
            </a:endParaRPr>
          </a:p>
        </p:txBody>
      </p:sp>
      <p:sp>
        <p:nvSpPr>
          <p:cNvPr id="11" name="Tekstvak 10">
            <a:extLst>
              <a:ext uri="{FF2B5EF4-FFF2-40B4-BE49-F238E27FC236}">
                <a16:creationId xmlns:a16="http://schemas.microsoft.com/office/drawing/2014/main" id="{6CE5F359-0DF2-5076-3637-DB87B8FF1934}"/>
              </a:ext>
            </a:extLst>
          </p:cNvPr>
          <p:cNvSpPr txBox="1"/>
          <p:nvPr/>
        </p:nvSpPr>
        <p:spPr>
          <a:xfrm>
            <a:off x="5507488" y="1851365"/>
            <a:ext cx="6332398" cy="1092607"/>
          </a:xfrm>
          <a:prstGeom prst="rect">
            <a:avLst/>
          </a:prstGeom>
          <a:noFill/>
        </p:spPr>
        <p:txBody>
          <a:bodyPr wrap="square">
            <a:spAutoFit/>
          </a:bodyPr>
          <a:lstStyle/>
          <a:p>
            <a:pPr marL="285750" indent="-285750">
              <a:buFont typeface="Wingdings" panose="05000000000000000000" pitchFamily="2" charset="2"/>
              <a:buChar char="§"/>
            </a:pPr>
            <a:r>
              <a:rPr lang="en-US" sz="1300" b="1" dirty="0">
                <a:latin typeface="Arial" panose="020B0604020202020204" pitchFamily="34" charset="0"/>
                <a:cs typeface="Arial" panose="020B0604020202020204" pitchFamily="34" charset="0"/>
              </a:rPr>
              <a:t>DRR</a:t>
            </a:r>
          </a:p>
          <a:p>
            <a:r>
              <a:rPr lang="en-US" sz="1300" dirty="0">
                <a:latin typeface="Arial" panose="020B0604020202020204" pitchFamily="34" charset="0"/>
                <a:cs typeface="Arial" panose="020B0604020202020204" pitchFamily="34" charset="0"/>
              </a:rPr>
              <a:t>Introduce </a:t>
            </a:r>
            <a:r>
              <a:rPr lang="en-US" sz="1300" b="1" dirty="0">
                <a:latin typeface="Arial" panose="020B0604020202020204" pitchFamily="34" charset="0"/>
                <a:cs typeface="Arial" panose="020B0604020202020204" pitchFamily="34" charset="0"/>
              </a:rPr>
              <a:t>real‐time digital reporting </a:t>
            </a:r>
            <a:r>
              <a:rPr lang="en-US" sz="1300" dirty="0">
                <a:latin typeface="Arial" panose="020B0604020202020204" pitchFamily="34" charset="0"/>
                <a:cs typeface="Arial" panose="020B0604020202020204" pitchFamily="34" charset="0"/>
              </a:rPr>
              <a:t>based </a:t>
            </a:r>
            <a:r>
              <a:rPr lang="en-US" sz="1300" b="1" u="sng" dirty="0">
                <a:latin typeface="Arial" panose="020B0604020202020204" pitchFamily="34" charset="0"/>
                <a:cs typeface="Arial" panose="020B0604020202020204" pitchFamily="34" charset="0"/>
              </a:rPr>
              <a:t>on structured e‐invoicing </a:t>
            </a:r>
            <a:r>
              <a:rPr lang="en-US" sz="1300" dirty="0">
                <a:latin typeface="Arial" panose="020B0604020202020204" pitchFamily="34" charset="0"/>
                <a:cs typeface="Arial" panose="020B0604020202020204" pitchFamily="34" charset="0"/>
              </a:rPr>
              <a:t>for businesses that </a:t>
            </a:r>
            <a:r>
              <a:rPr lang="en-US" sz="1300" u="sng" dirty="0">
                <a:latin typeface="Arial" panose="020B0604020202020204" pitchFamily="34" charset="0"/>
                <a:cs typeface="Arial" panose="020B0604020202020204" pitchFamily="34" charset="0"/>
              </a:rPr>
              <a:t>operate </a:t>
            </a:r>
            <a:r>
              <a:rPr lang="en-US" sz="1300" b="1" u="sng" dirty="0">
                <a:latin typeface="Arial" panose="020B0604020202020204" pitchFamily="34" charset="0"/>
                <a:cs typeface="Arial" panose="020B0604020202020204" pitchFamily="34" charset="0"/>
              </a:rPr>
              <a:t>cross‐border </a:t>
            </a:r>
            <a:r>
              <a:rPr lang="en-US" sz="1300" u="sng" dirty="0">
                <a:latin typeface="Arial" panose="020B0604020202020204" pitchFamily="34" charset="0"/>
                <a:cs typeface="Arial" panose="020B0604020202020204" pitchFamily="34" charset="0"/>
              </a:rPr>
              <a:t>in the EU</a:t>
            </a:r>
            <a:r>
              <a:rPr lang="en-US" sz="1300" dirty="0">
                <a:latin typeface="Arial" panose="020B0604020202020204" pitchFamily="34" charset="0"/>
                <a:cs typeface="Arial" panose="020B0604020202020204" pitchFamily="34" charset="0"/>
              </a:rPr>
              <a:t>, going into central data warehouse, and </a:t>
            </a:r>
            <a:r>
              <a:rPr lang="en-US" sz="1300" u="sng" dirty="0">
                <a:latin typeface="Arial" panose="020B0604020202020204" pitchFamily="34" charset="0"/>
                <a:cs typeface="Arial" panose="020B0604020202020204" pitchFamily="34" charset="0"/>
              </a:rPr>
              <a:t>harmonized e‐invoicing and DRR </a:t>
            </a:r>
            <a:r>
              <a:rPr lang="en-US" sz="1300" b="1" u="sng" dirty="0">
                <a:latin typeface="Arial" panose="020B0604020202020204" pitchFamily="34" charset="0"/>
                <a:cs typeface="Arial" panose="020B0604020202020204" pitchFamily="34" charset="0"/>
              </a:rPr>
              <a:t>framework</a:t>
            </a:r>
            <a:r>
              <a:rPr lang="en-US" sz="1300" u="sng" dirty="0">
                <a:latin typeface="Arial" panose="020B0604020202020204" pitchFamily="34" charset="0"/>
                <a:cs typeface="Arial" panose="020B0604020202020204" pitchFamily="34" charset="0"/>
              </a:rPr>
              <a:t> for </a:t>
            </a:r>
            <a:r>
              <a:rPr lang="en-US" sz="1300" b="1" u="sng" dirty="0">
                <a:latin typeface="Arial" panose="020B0604020202020204" pitchFamily="34" charset="0"/>
                <a:cs typeface="Arial" panose="020B0604020202020204" pitchFamily="34" charset="0"/>
              </a:rPr>
              <a:t>domestic</a:t>
            </a:r>
            <a:r>
              <a:rPr lang="en-US" sz="1300" u="sng" dirty="0">
                <a:latin typeface="Arial" panose="020B0604020202020204" pitchFamily="34" charset="0"/>
                <a:cs typeface="Arial" panose="020B0604020202020204" pitchFamily="34" charset="0"/>
              </a:rPr>
              <a:t> transactions</a:t>
            </a:r>
            <a:endParaRPr lang="nl-NL" sz="1300" u="sng" dirty="0">
              <a:latin typeface="Arial" panose="020B0604020202020204" pitchFamily="34" charset="0"/>
              <a:cs typeface="Arial" panose="020B0604020202020204" pitchFamily="34" charset="0"/>
            </a:endParaRPr>
          </a:p>
        </p:txBody>
      </p:sp>
      <p:sp>
        <p:nvSpPr>
          <p:cNvPr id="13" name="Tekstvak 12">
            <a:extLst>
              <a:ext uri="{FF2B5EF4-FFF2-40B4-BE49-F238E27FC236}">
                <a16:creationId xmlns:a16="http://schemas.microsoft.com/office/drawing/2014/main" id="{45ED0BEC-4204-9319-C791-B1890FF2D324}"/>
              </a:ext>
            </a:extLst>
          </p:cNvPr>
          <p:cNvSpPr txBox="1"/>
          <p:nvPr/>
        </p:nvSpPr>
        <p:spPr>
          <a:xfrm>
            <a:off x="689681" y="3510153"/>
            <a:ext cx="4056239" cy="954107"/>
          </a:xfrm>
          <a:prstGeom prst="rect">
            <a:avLst/>
          </a:prstGeom>
          <a:noFill/>
        </p:spPr>
        <p:txBody>
          <a:bodyPr wrap="square">
            <a:spAutoFit/>
          </a:bodyPr>
          <a:lstStyle/>
          <a:p>
            <a:pPr algn="ctr"/>
            <a:r>
              <a:rPr lang="en-US" sz="1400" dirty="0">
                <a:latin typeface="Arial" panose="020B0604020202020204" pitchFamily="34" charset="0"/>
                <a:cs typeface="Arial" panose="020B0604020202020204" pitchFamily="34" charset="0"/>
              </a:rPr>
              <a:t>Requirement of VAT registration in more than one </a:t>
            </a:r>
            <a:r>
              <a:rPr lang="en-US" sz="1400" dirty="0">
                <a:solidFill>
                  <a:schemeClr val="tx1">
                    <a:lumMod val="85000"/>
                    <a:lumOff val="15000"/>
                  </a:schemeClr>
                </a:solidFill>
                <a:latin typeface="Arial" panose="020B0604020202020204" pitchFamily="34" charset="0"/>
                <a:cs typeface="Arial" panose="020B0604020202020204" pitchFamily="34" charset="0"/>
              </a:rPr>
              <a:t>MS can still be reduced, </a:t>
            </a:r>
            <a:r>
              <a:rPr lang="en-US" sz="1400" b="0" i="0" u="none" strike="noStrike" baseline="0" dirty="0">
                <a:solidFill>
                  <a:schemeClr val="tx1">
                    <a:lumMod val="85000"/>
                    <a:lumOff val="15000"/>
                  </a:schemeClr>
                </a:solidFill>
                <a:latin typeface="Arial" panose="020B0604020202020204" pitchFamily="34" charset="0"/>
                <a:cs typeface="Arial" panose="020B0604020202020204" pitchFamily="34" charset="0"/>
              </a:rPr>
              <a:t>being particularly burdensome for cross-border operations and SMEs</a:t>
            </a:r>
            <a:endParaRPr lang="nl-NL" sz="140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15" name="Tekstvak 14">
            <a:extLst>
              <a:ext uri="{FF2B5EF4-FFF2-40B4-BE49-F238E27FC236}">
                <a16:creationId xmlns:a16="http://schemas.microsoft.com/office/drawing/2014/main" id="{DC237E28-0ED0-2F5A-88E8-84F91E782912}"/>
              </a:ext>
            </a:extLst>
          </p:cNvPr>
          <p:cNvSpPr txBox="1"/>
          <p:nvPr/>
        </p:nvSpPr>
        <p:spPr>
          <a:xfrm>
            <a:off x="5405952" y="3318890"/>
            <a:ext cx="5957553" cy="1092607"/>
          </a:xfrm>
          <a:prstGeom prst="rect">
            <a:avLst/>
          </a:prstGeom>
          <a:noFill/>
        </p:spPr>
        <p:txBody>
          <a:bodyPr wrap="square">
            <a:spAutoFit/>
          </a:bodyPr>
          <a:lstStyle/>
          <a:p>
            <a:pPr marL="285750" indent="-285750">
              <a:buFont typeface="Wingdings" panose="05000000000000000000" pitchFamily="2" charset="2"/>
              <a:buChar char="§"/>
            </a:pPr>
            <a:r>
              <a:rPr lang="en-US" sz="1300" b="1" dirty="0">
                <a:latin typeface="Arial" panose="020B0604020202020204" pitchFamily="34" charset="0"/>
                <a:cs typeface="Arial" panose="020B0604020202020204" pitchFamily="34" charset="0"/>
              </a:rPr>
              <a:t>Single VAT registration</a:t>
            </a:r>
          </a:p>
          <a:p>
            <a:r>
              <a:rPr lang="en-US" sz="1300" dirty="0">
                <a:latin typeface="Arial" panose="020B0604020202020204" pitchFamily="34" charset="0"/>
                <a:cs typeface="Arial" panose="020B0604020202020204" pitchFamily="34" charset="0"/>
              </a:rPr>
              <a:t>Extend already existing schemes resulting in less local VAT registrations in MS where taxable person is not established, i.e. via  extended One‐Stop Shop (OSS), Import One‐Stop Shop (IOSS) and local reverse charge (RC) mechanism</a:t>
            </a:r>
            <a:endParaRPr lang="nl-NL" sz="1300" dirty="0">
              <a:latin typeface="Arial" panose="020B0604020202020204" pitchFamily="34" charset="0"/>
              <a:cs typeface="Arial" panose="020B0604020202020204" pitchFamily="34" charset="0"/>
            </a:endParaRPr>
          </a:p>
        </p:txBody>
      </p:sp>
      <p:sp>
        <p:nvSpPr>
          <p:cNvPr id="17" name="Tekstvak 16">
            <a:extLst>
              <a:ext uri="{FF2B5EF4-FFF2-40B4-BE49-F238E27FC236}">
                <a16:creationId xmlns:a16="http://schemas.microsoft.com/office/drawing/2014/main" id="{BE332594-0409-5383-1999-CE6C7BF57735}"/>
              </a:ext>
            </a:extLst>
          </p:cNvPr>
          <p:cNvSpPr txBox="1"/>
          <p:nvPr/>
        </p:nvSpPr>
        <p:spPr>
          <a:xfrm>
            <a:off x="639609" y="4998040"/>
            <a:ext cx="4175261" cy="738664"/>
          </a:xfrm>
          <a:prstGeom prst="rect">
            <a:avLst/>
          </a:prstGeom>
          <a:noFill/>
        </p:spPr>
        <p:txBody>
          <a:bodyPr wrap="square">
            <a:spAutoFit/>
          </a:bodyPr>
          <a:lstStyle/>
          <a:p>
            <a:pPr algn="ctr"/>
            <a:r>
              <a:rPr lang="en-US" sz="1400" dirty="0">
                <a:latin typeface="Arial" panose="020B0604020202020204" pitchFamily="34" charset="0"/>
                <a:cs typeface="Arial" panose="020B0604020202020204" pitchFamily="34" charset="0"/>
              </a:rPr>
              <a:t>Traditional and digital businesses are not treated equally = distortion of</a:t>
            </a:r>
          </a:p>
          <a:p>
            <a:pPr algn="ctr"/>
            <a:r>
              <a:rPr lang="en-US" sz="1400" dirty="0">
                <a:latin typeface="Arial" panose="020B0604020202020204" pitchFamily="34" charset="0"/>
                <a:cs typeface="Arial" panose="020B0604020202020204" pitchFamily="34" charset="0"/>
              </a:rPr>
              <a:t>competition</a:t>
            </a:r>
            <a:endParaRPr lang="nl-NL" sz="1400" dirty="0">
              <a:latin typeface="Arial" panose="020B0604020202020204" pitchFamily="34" charset="0"/>
              <a:cs typeface="Arial" panose="020B0604020202020204" pitchFamily="34" charset="0"/>
            </a:endParaRPr>
          </a:p>
        </p:txBody>
      </p:sp>
      <p:sp>
        <p:nvSpPr>
          <p:cNvPr id="19" name="Tekstvak 18">
            <a:extLst>
              <a:ext uri="{FF2B5EF4-FFF2-40B4-BE49-F238E27FC236}">
                <a16:creationId xmlns:a16="http://schemas.microsoft.com/office/drawing/2014/main" id="{38643007-6667-A3B0-481A-BFF74CD31EA2}"/>
              </a:ext>
            </a:extLst>
          </p:cNvPr>
          <p:cNvSpPr txBox="1"/>
          <p:nvPr/>
        </p:nvSpPr>
        <p:spPr>
          <a:xfrm>
            <a:off x="5507488" y="4822812"/>
            <a:ext cx="6238880" cy="892552"/>
          </a:xfrm>
          <a:prstGeom prst="rect">
            <a:avLst/>
          </a:prstGeom>
          <a:noFill/>
        </p:spPr>
        <p:txBody>
          <a:bodyPr wrap="square">
            <a:spAutoFit/>
          </a:bodyPr>
          <a:lstStyle/>
          <a:p>
            <a:pPr marL="285750" indent="-285750">
              <a:buFont typeface="Wingdings" panose="05000000000000000000" pitchFamily="2" charset="2"/>
              <a:buChar char="§"/>
            </a:pPr>
            <a:r>
              <a:rPr lang="en-US" sz="1300" b="1" dirty="0">
                <a:latin typeface="Arial" panose="020B0604020202020204" pitchFamily="34" charset="0"/>
                <a:cs typeface="Arial" panose="020B0604020202020204" pitchFamily="34" charset="0"/>
              </a:rPr>
              <a:t>Platform economy</a:t>
            </a:r>
          </a:p>
          <a:p>
            <a:r>
              <a:rPr lang="en-US" sz="1300" dirty="0">
                <a:latin typeface="Arial" panose="020B0604020202020204" pitchFamily="34" charset="0"/>
                <a:cs typeface="Arial" panose="020B0604020202020204" pitchFamily="34" charset="0"/>
              </a:rPr>
              <a:t>New liabilities for VAT collection imposed on platforms facilitating</a:t>
            </a:r>
          </a:p>
          <a:p>
            <a:r>
              <a:rPr lang="en-US" sz="1300" dirty="0">
                <a:latin typeface="Arial" panose="020B0604020202020204" pitchFamily="34" charset="0"/>
                <a:cs typeface="Arial" panose="020B0604020202020204" pitchFamily="34" charset="0"/>
              </a:rPr>
              <a:t>short term accommodation, passenger transport and e‐commerce marketplaces (extending current 2021 ‘deemed supplier’ rule to all marketplaces)</a:t>
            </a:r>
            <a:endParaRPr lang="nl-NL" sz="1300" dirty="0">
              <a:latin typeface="Arial" panose="020B0604020202020204" pitchFamily="34" charset="0"/>
              <a:cs typeface="Arial" panose="020B0604020202020204" pitchFamily="34" charset="0"/>
            </a:endParaRPr>
          </a:p>
        </p:txBody>
      </p:sp>
      <p:cxnSp>
        <p:nvCxnSpPr>
          <p:cNvPr id="3" name="Straight Connector 10">
            <a:extLst>
              <a:ext uri="{FF2B5EF4-FFF2-40B4-BE49-F238E27FC236}">
                <a16:creationId xmlns:a16="http://schemas.microsoft.com/office/drawing/2014/main" id="{9F97847C-1C9B-18C7-1698-8C1ACDD624F3}"/>
              </a:ext>
            </a:extLst>
          </p:cNvPr>
          <p:cNvCxnSpPr>
            <a:cxnSpLocks/>
          </p:cNvCxnSpPr>
          <p:nvPr/>
        </p:nvCxnSpPr>
        <p:spPr>
          <a:xfrm>
            <a:off x="438411" y="832868"/>
            <a:ext cx="5215629" cy="0"/>
          </a:xfrm>
          <a:prstGeom prst="line">
            <a:avLst/>
          </a:prstGeom>
          <a:ln w="28575">
            <a:solidFill>
              <a:srgbClr val="FFCC00"/>
            </a:solidFill>
          </a:ln>
        </p:spPr>
        <p:style>
          <a:lnRef idx="1">
            <a:schemeClr val="accent1"/>
          </a:lnRef>
          <a:fillRef idx="0">
            <a:schemeClr val="accent1"/>
          </a:fillRef>
          <a:effectRef idx="0">
            <a:schemeClr val="accent1"/>
          </a:effectRef>
          <a:fontRef idx="minor">
            <a:schemeClr val="tx1"/>
          </a:fontRef>
        </p:style>
      </p:cxnSp>
      <p:sp>
        <p:nvSpPr>
          <p:cNvPr id="6" name="Tekstvak 5">
            <a:extLst>
              <a:ext uri="{FF2B5EF4-FFF2-40B4-BE49-F238E27FC236}">
                <a16:creationId xmlns:a16="http://schemas.microsoft.com/office/drawing/2014/main" id="{B6FFA9CE-2EBC-A4D8-A170-097B82F28AC1}"/>
              </a:ext>
            </a:extLst>
          </p:cNvPr>
          <p:cNvSpPr txBox="1"/>
          <p:nvPr/>
        </p:nvSpPr>
        <p:spPr>
          <a:xfrm>
            <a:off x="-344650" y="1609701"/>
            <a:ext cx="6100618" cy="369332"/>
          </a:xfrm>
          <a:prstGeom prst="rect">
            <a:avLst/>
          </a:prstGeom>
          <a:noFill/>
        </p:spPr>
        <p:txBody>
          <a:bodyPr wrap="square">
            <a:spAutoFit/>
          </a:bodyPr>
          <a:lstStyle/>
          <a:p>
            <a:pPr algn="ctr"/>
            <a:r>
              <a:rPr lang="nl-NL" b="1" dirty="0" err="1">
                <a:solidFill>
                  <a:srgbClr val="FFC000"/>
                </a:solidFill>
              </a:rPr>
              <a:t>Pillar</a:t>
            </a:r>
            <a:r>
              <a:rPr lang="nl-NL" b="1" dirty="0">
                <a:solidFill>
                  <a:srgbClr val="FFC000"/>
                </a:solidFill>
              </a:rPr>
              <a:t> 1</a:t>
            </a:r>
          </a:p>
        </p:txBody>
      </p:sp>
      <p:sp>
        <p:nvSpPr>
          <p:cNvPr id="10" name="Tekstvak 9">
            <a:extLst>
              <a:ext uri="{FF2B5EF4-FFF2-40B4-BE49-F238E27FC236}">
                <a16:creationId xmlns:a16="http://schemas.microsoft.com/office/drawing/2014/main" id="{3B0B99AD-88D7-040D-4C1C-57511653CF65}"/>
              </a:ext>
            </a:extLst>
          </p:cNvPr>
          <p:cNvSpPr txBox="1"/>
          <p:nvPr/>
        </p:nvSpPr>
        <p:spPr>
          <a:xfrm>
            <a:off x="2275803" y="3122597"/>
            <a:ext cx="6100618" cy="369332"/>
          </a:xfrm>
          <a:prstGeom prst="rect">
            <a:avLst/>
          </a:prstGeom>
          <a:noFill/>
        </p:spPr>
        <p:txBody>
          <a:bodyPr wrap="square">
            <a:spAutoFit/>
          </a:bodyPr>
          <a:lstStyle/>
          <a:p>
            <a:r>
              <a:rPr lang="nl-NL" b="1" dirty="0" err="1">
                <a:solidFill>
                  <a:srgbClr val="FFC000"/>
                </a:solidFill>
              </a:rPr>
              <a:t>Pillar</a:t>
            </a:r>
            <a:r>
              <a:rPr lang="nl-NL" b="1" dirty="0">
                <a:solidFill>
                  <a:srgbClr val="FFC000"/>
                </a:solidFill>
              </a:rPr>
              <a:t> 2</a:t>
            </a:r>
          </a:p>
        </p:txBody>
      </p:sp>
      <p:sp>
        <p:nvSpPr>
          <p:cNvPr id="14" name="Tekstvak 13">
            <a:extLst>
              <a:ext uri="{FF2B5EF4-FFF2-40B4-BE49-F238E27FC236}">
                <a16:creationId xmlns:a16="http://schemas.microsoft.com/office/drawing/2014/main" id="{53166FCE-2A39-77B1-333C-44BE7FDDEB5F}"/>
              </a:ext>
            </a:extLst>
          </p:cNvPr>
          <p:cNvSpPr txBox="1"/>
          <p:nvPr/>
        </p:nvSpPr>
        <p:spPr>
          <a:xfrm>
            <a:off x="2303097" y="4655203"/>
            <a:ext cx="2906907" cy="369332"/>
          </a:xfrm>
          <a:prstGeom prst="rect">
            <a:avLst/>
          </a:prstGeom>
          <a:noFill/>
        </p:spPr>
        <p:txBody>
          <a:bodyPr wrap="square">
            <a:spAutoFit/>
          </a:bodyPr>
          <a:lstStyle/>
          <a:p>
            <a:r>
              <a:rPr lang="nl-NL" b="1" dirty="0" err="1">
                <a:solidFill>
                  <a:srgbClr val="FFC000"/>
                </a:solidFill>
              </a:rPr>
              <a:t>Pillar</a:t>
            </a:r>
            <a:r>
              <a:rPr lang="nl-NL" b="1" dirty="0">
                <a:solidFill>
                  <a:srgbClr val="FFC000"/>
                </a:solidFill>
              </a:rPr>
              <a:t> 3</a:t>
            </a:r>
          </a:p>
        </p:txBody>
      </p:sp>
      <p:sp>
        <p:nvSpPr>
          <p:cNvPr id="18" name="Rectangle: Rounded Corners 17">
            <a:extLst>
              <a:ext uri="{FF2B5EF4-FFF2-40B4-BE49-F238E27FC236}">
                <a16:creationId xmlns:a16="http://schemas.microsoft.com/office/drawing/2014/main" id="{569CB5A4-409F-4408-A51B-1241920DDCF8}"/>
              </a:ext>
            </a:extLst>
          </p:cNvPr>
          <p:cNvSpPr/>
          <p:nvPr/>
        </p:nvSpPr>
        <p:spPr>
          <a:xfrm>
            <a:off x="6963978" y="980056"/>
            <a:ext cx="2841503" cy="485735"/>
          </a:xfrm>
          <a:prstGeom prst="roundRect">
            <a:avLst/>
          </a:prstGeom>
          <a:solidFill>
            <a:schemeClr val="bg1">
              <a:lumMod val="8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Tekstvak 8">
            <a:extLst>
              <a:ext uri="{FF2B5EF4-FFF2-40B4-BE49-F238E27FC236}">
                <a16:creationId xmlns:a16="http://schemas.microsoft.com/office/drawing/2014/main" id="{DF784D87-BA59-CA1F-C6C4-ECE6E280AE1E}"/>
              </a:ext>
            </a:extLst>
          </p:cNvPr>
          <p:cNvSpPr txBox="1"/>
          <p:nvPr/>
        </p:nvSpPr>
        <p:spPr>
          <a:xfrm>
            <a:off x="7155397" y="1053646"/>
            <a:ext cx="2458664" cy="338554"/>
          </a:xfrm>
          <a:prstGeom prst="rect">
            <a:avLst/>
          </a:prstGeom>
          <a:noFill/>
        </p:spPr>
        <p:txBody>
          <a:bodyPr wrap="square">
            <a:spAutoFit/>
          </a:bodyPr>
          <a:lstStyle/>
          <a:p>
            <a:r>
              <a:rPr lang="nl-NL" sz="1600" b="1" dirty="0">
                <a:latin typeface="Arial" panose="020B0604020202020204" pitchFamily="34" charset="0"/>
                <a:cs typeface="Arial" panose="020B0604020202020204" pitchFamily="34" charset="0"/>
              </a:rPr>
              <a:t>PROPOSED SOLUTION</a:t>
            </a:r>
          </a:p>
        </p:txBody>
      </p:sp>
      <p:sp>
        <p:nvSpPr>
          <p:cNvPr id="4" name="Rectangle: Rounded Corners 3">
            <a:extLst>
              <a:ext uri="{FF2B5EF4-FFF2-40B4-BE49-F238E27FC236}">
                <a16:creationId xmlns:a16="http://schemas.microsoft.com/office/drawing/2014/main" id="{18DBB959-8192-41A0-A4DE-A868D241F8E5}"/>
              </a:ext>
            </a:extLst>
          </p:cNvPr>
          <p:cNvSpPr/>
          <p:nvPr/>
        </p:nvSpPr>
        <p:spPr>
          <a:xfrm>
            <a:off x="618029" y="1605259"/>
            <a:ext cx="4175262" cy="4451151"/>
          </a:xfrm>
          <a:prstGeom prst="roundRect">
            <a:avLst/>
          </a:prstGeom>
          <a:noFill/>
          <a:ln w="28575">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2" name="Rectangle: Rounded Corners 21">
            <a:extLst>
              <a:ext uri="{FF2B5EF4-FFF2-40B4-BE49-F238E27FC236}">
                <a16:creationId xmlns:a16="http://schemas.microsoft.com/office/drawing/2014/main" id="{684997BE-65C5-43F9-8903-0B3306E91848}"/>
              </a:ext>
            </a:extLst>
          </p:cNvPr>
          <p:cNvSpPr/>
          <p:nvPr/>
        </p:nvSpPr>
        <p:spPr>
          <a:xfrm>
            <a:off x="5033127" y="1588912"/>
            <a:ext cx="6756399" cy="4451151"/>
          </a:xfrm>
          <a:prstGeom prst="roundRect">
            <a:avLst/>
          </a:prstGeom>
          <a:noFill/>
          <a:ln w="28575">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423983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3BC2B0-F20D-8531-0E3C-720F1EE8C371}"/>
              </a:ext>
            </a:extLst>
          </p:cNvPr>
          <p:cNvSpPr>
            <a:spLocks noGrp="1"/>
          </p:cNvSpPr>
          <p:nvPr>
            <p:ph type="title"/>
          </p:nvPr>
        </p:nvSpPr>
        <p:spPr>
          <a:xfrm>
            <a:off x="246572" y="-127307"/>
            <a:ext cx="10515600" cy="1325563"/>
          </a:xfrm>
        </p:spPr>
        <p:txBody>
          <a:bodyPr>
            <a:normAutofit/>
          </a:bodyPr>
          <a:lstStyle/>
          <a:p>
            <a:r>
              <a:rPr lang="en-US" sz="3600" b="1" dirty="0">
                <a:latin typeface="Arial" panose="020B0604020202020204" pitchFamily="34" charset="0"/>
                <a:cs typeface="Arial" panose="020B0604020202020204" pitchFamily="34" charset="0"/>
              </a:rPr>
              <a:t>CORE VIDA PROPOSAL</a:t>
            </a:r>
            <a:endParaRPr lang="nl-NL" sz="3600" b="1" dirty="0">
              <a:latin typeface="Arial" panose="020B0604020202020204" pitchFamily="34" charset="0"/>
              <a:cs typeface="Arial" panose="020B0604020202020204" pitchFamily="34" charset="0"/>
            </a:endParaRPr>
          </a:p>
        </p:txBody>
      </p:sp>
      <p:sp>
        <p:nvSpPr>
          <p:cNvPr id="11" name="Pijl: rechts 10">
            <a:extLst>
              <a:ext uri="{FF2B5EF4-FFF2-40B4-BE49-F238E27FC236}">
                <a16:creationId xmlns:a16="http://schemas.microsoft.com/office/drawing/2014/main" id="{C202F7DB-D615-6EED-84F5-1E5469D7FCD1}"/>
              </a:ext>
            </a:extLst>
          </p:cNvPr>
          <p:cNvSpPr/>
          <p:nvPr/>
        </p:nvSpPr>
        <p:spPr>
          <a:xfrm>
            <a:off x="414231" y="770438"/>
            <a:ext cx="10180281" cy="1767523"/>
          </a:xfrm>
          <a:prstGeom prst="rightArrow">
            <a:avLst/>
          </a:prstGeom>
          <a:solidFill>
            <a:srgbClr val="FFCC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1400" b="1" i="0" u="none" strike="noStrike" baseline="0" dirty="0">
                <a:solidFill>
                  <a:schemeClr val="tx1">
                    <a:lumMod val="85000"/>
                    <a:lumOff val="15000"/>
                  </a:schemeClr>
                </a:solidFill>
                <a:latin typeface="Arial" panose="020B0604020202020204" pitchFamily="34" charset="0"/>
                <a:cs typeface="Arial" panose="020B0604020202020204" pitchFamily="34" charset="0"/>
              </a:rPr>
              <a:t>Move to real‐time digital VAT reporting (DRR) based on </a:t>
            </a:r>
            <a:r>
              <a:rPr lang="en-US" sz="1400" b="1" dirty="0">
                <a:solidFill>
                  <a:schemeClr val="tx1">
                    <a:lumMod val="85000"/>
                    <a:lumOff val="15000"/>
                  </a:schemeClr>
                </a:solidFill>
                <a:latin typeface="Arial" panose="020B0604020202020204" pitchFamily="34" charset="0"/>
                <a:cs typeface="Arial" panose="020B0604020202020204" pitchFamily="34" charset="0"/>
              </a:rPr>
              <a:t>i</a:t>
            </a:r>
            <a:r>
              <a:rPr lang="en-US" sz="1400" b="1" i="0" u="none" strike="noStrike" baseline="0" dirty="0">
                <a:solidFill>
                  <a:schemeClr val="tx1">
                    <a:lumMod val="85000"/>
                    <a:lumOff val="15000"/>
                  </a:schemeClr>
                </a:solidFill>
                <a:latin typeface="Arial" panose="020B0604020202020204" pitchFamily="34" charset="0"/>
                <a:cs typeface="Arial" panose="020B0604020202020204" pitchFamily="34" charset="0"/>
              </a:rPr>
              <a:t>) standardized structured e‐invoicing for businesses that operate cross‐border in the EU and ii) a harmonized framework for domestic transactions</a:t>
            </a:r>
            <a:endParaRPr lang="nl-NL" sz="1400" b="1"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13" name="Pijl: rechts 12">
            <a:extLst>
              <a:ext uri="{FF2B5EF4-FFF2-40B4-BE49-F238E27FC236}">
                <a16:creationId xmlns:a16="http://schemas.microsoft.com/office/drawing/2014/main" id="{056B20E6-85E6-4A14-D606-65EA928D47D2}"/>
              </a:ext>
            </a:extLst>
          </p:cNvPr>
          <p:cNvSpPr/>
          <p:nvPr/>
        </p:nvSpPr>
        <p:spPr>
          <a:xfrm>
            <a:off x="953262" y="2105883"/>
            <a:ext cx="10023262" cy="1643242"/>
          </a:xfrm>
          <a:prstGeom prst="rightArrow">
            <a:avLst/>
          </a:prstGeom>
          <a:solidFill>
            <a:schemeClr val="bg2">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400" b="1" dirty="0">
                <a:solidFill>
                  <a:schemeClr val="tx1">
                    <a:lumMod val="85000"/>
                    <a:lumOff val="15000"/>
                  </a:schemeClr>
                </a:solidFill>
                <a:latin typeface="Arial" panose="020B0604020202020204" pitchFamily="34" charset="0"/>
                <a:cs typeface="Arial" panose="020B0604020202020204" pitchFamily="34" charset="0"/>
              </a:rPr>
              <a:t>Harmonization: </a:t>
            </a:r>
            <a:r>
              <a:rPr lang="en-US" sz="1400" b="1" dirty="0">
                <a:solidFill>
                  <a:schemeClr val="tx1">
                    <a:lumMod val="85000"/>
                    <a:lumOff val="15000"/>
                  </a:schemeClr>
                </a:solidFill>
                <a:latin typeface="Arial" panose="020B0604020202020204" pitchFamily="34" charset="0"/>
                <a:cs typeface="Arial" panose="020B0604020202020204" pitchFamily="34" charset="0"/>
              </a:rPr>
              <a:t>EU Member States that already implemented DRR (in various ways) must apply EU </a:t>
            </a:r>
            <a:r>
              <a:rPr lang="nl-NL" sz="1400" b="1" dirty="0" err="1">
                <a:solidFill>
                  <a:schemeClr val="tx1">
                    <a:lumMod val="85000"/>
                    <a:lumOff val="15000"/>
                  </a:schemeClr>
                </a:solidFill>
                <a:latin typeface="Arial" panose="020B0604020202020204" pitchFamily="34" charset="0"/>
                <a:cs typeface="Arial" panose="020B0604020202020204" pitchFamily="34" charset="0"/>
              </a:rPr>
              <a:t>standards</a:t>
            </a:r>
            <a:r>
              <a:rPr lang="nl-NL" sz="1400" b="1" dirty="0">
                <a:solidFill>
                  <a:schemeClr val="tx1">
                    <a:lumMod val="85000"/>
                    <a:lumOff val="15000"/>
                  </a:schemeClr>
                </a:solidFill>
                <a:latin typeface="Arial" panose="020B0604020202020204" pitchFamily="34" charset="0"/>
                <a:cs typeface="Arial" panose="020B0604020202020204" pitchFamily="34" charset="0"/>
              </a:rPr>
              <a:t> as </a:t>
            </a:r>
            <a:r>
              <a:rPr lang="nl-NL" sz="1400" b="1" dirty="0" err="1">
                <a:solidFill>
                  <a:schemeClr val="tx1">
                    <a:lumMod val="85000"/>
                    <a:lumOff val="15000"/>
                  </a:schemeClr>
                </a:solidFill>
                <a:latin typeface="Arial" panose="020B0604020202020204" pitchFamily="34" charset="0"/>
                <a:cs typeface="Arial" panose="020B0604020202020204" pitchFamily="34" charset="0"/>
              </a:rPr>
              <a:t>from</a:t>
            </a:r>
            <a:r>
              <a:rPr lang="nl-NL" sz="1400" b="1" dirty="0">
                <a:solidFill>
                  <a:schemeClr val="tx1">
                    <a:lumMod val="85000"/>
                    <a:lumOff val="15000"/>
                  </a:schemeClr>
                </a:solidFill>
                <a:latin typeface="Arial" panose="020B0604020202020204" pitchFamily="34" charset="0"/>
                <a:cs typeface="Arial" panose="020B0604020202020204" pitchFamily="34" charset="0"/>
              </a:rPr>
              <a:t> 2028</a:t>
            </a:r>
          </a:p>
        </p:txBody>
      </p:sp>
      <p:sp>
        <p:nvSpPr>
          <p:cNvPr id="21" name="Pijl: rechts 20">
            <a:extLst>
              <a:ext uri="{FF2B5EF4-FFF2-40B4-BE49-F238E27FC236}">
                <a16:creationId xmlns:a16="http://schemas.microsoft.com/office/drawing/2014/main" id="{A01EA73A-53BE-1297-A8A2-D967346A63A5}"/>
              </a:ext>
            </a:extLst>
          </p:cNvPr>
          <p:cNvSpPr/>
          <p:nvPr/>
        </p:nvSpPr>
        <p:spPr>
          <a:xfrm>
            <a:off x="1349051" y="3317047"/>
            <a:ext cx="10023262" cy="1643242"/>
          </a:xfrm>
          <a:prstGeom prst="rightArrow">
            <a:avLst/>
          </a:prstGeom>
          <a:solidFill>
            <a:srgbClr val="FFCC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tx1">
                    <a:lumMod val="85000"/>
                    <a:lumOff val="15000"/>
                  </a:schemeClr>
                </a:solidFill>
                <a:latin typeface="Arial" panose="020B0604020202020204" pitchFamily="34" charset="0"/>
                <a:cs typeface="Arial" panose="020B0604020202020204" pitchFamily="34" charset="0"/>
              </a:rPr>
              <a:t>Eliminating need for multiple VAT registration via </a:t>
            </a:r>
            <a:r>
              <a:rPr lang="nl-NL" sz="1400" b="1" dirty="0" err="1">
                <a:solidFill>
                  <a:schemeClr val="tx1">
                    <a:lumMod val="85000"/>
                    <a:lumOff val="15000"/>
                  </a:schemeClr>
                </a:solidFill>
                <a:latin typeface="Arial" panose="020B0604020202020204" pitchFamily="34" charset="0"/>
                <a:cs typeface="Arial" panose="020B0604020202020204" pitchFamily="34" charset="0"/>
              </a:rPr>
              <a:t>expansion</a:t>
            </a:r>
            <a:r>
              <a:rPr lang="nl-NL" sz="1400" b="1" dirty="0">
                <a:solidFill>
                  <a:schemeClr val="tx1">
                    <a:lumMod val="85000"/>
                    <a:lumOff val="15000"/>
                  </a:schemeClr>
                </a:solidFill>
                <a:latin typeface="Arial" panose="020B0604020202020204" pitchFamily="34" charset="0"/>
                <a:cs typeface="Arial" panose="020B0604020202020204" pitchFamily="34" charset="0"/>
              </a:rPr>
              <a:t> of </a:t>
            </a:r>
            <a:r>
              <a:rPr lang="nl-NL" sz="1400" b="1" dirty="0" err="1">
                <a:solidFill>
                  <a:schemeClr val="tx1">
                    <a:lumMod val="85000"/>
                    <a:lumOff val="15000"/>
                  </a:schemeClr>
                </a:solidFill>
                <a:latin typeface="Arial" panose="020B0604020202020204" pitchFamily="34" charset="0"/>
                <a:cs typeface="Arial" panose="020B0604020202020204" pitchFamily="34" charset="0"/>
              </a:rPr>
              <a:t>existing</a:t>
            </a:r>
            <a:r>
              <a:rPr lang="nl-NL" sz="1400" b="1" dirty="0">
                <a:solidFill>
                  <a:schemeClr val="tx1">
                    <a:lumMod val="85000"/>
                    <a:lumOff val="15000"/>
                  </a:schemeClr>
                </a:solidFill>
                <a:latin typeface="Arial" panose="020B0604020202020204" pitchFamily="34" charset="0"/>
                <a:cs typeface="Arial" panose="020B0604020202020204" pitchFamily="34" charset="0"/>
              </a:rPr>
              <a:t> OSS, IOSS, </a:t>
            </a:r>
            <a:r>
              <a:rPr lang="nl-NL" sz="1400" b="1" dirty="0" err="1">
                <a:solidFill>
                  <a:schemeClr val="tx1">
                    <a:lumMod val="85000"/>
                    <a:lumOff val="15000"/>
                  </a:schemeClr>
                </a:solidFill>
                <a:latin typeface="Arial" panose="020B0604020202020204" pitchFamily="34" charset="0"/>
                <a:cs typeface="Arial" panose="020B0604020202020204" pitchFamily="34" charset="0"/>
              </a:rPr>
              <a:t>local</a:t>
            </a:r>
            <a:r>
              <a:rPr lang="nl-NL" sz="1400" b="1" dirty="0">
                <a:solidFill>
                  <a:schemeClr val="tx1">
                    <a:lumMod val="85000"/>
                    <a:lumOff val="15000"/>
                  </a:schemeClr>
                </a:solidFill>
                <a:latin typeface="Arial" panose="020B0604020202020204" pitchFamily="34" charset="0"/>
                <a:cs typeface="Arial" panose="020B0604020202020204" pitchFamily="34" charset="0"/>
              </a:rPr>
              <a:t> RC,                    </a:t>
            </a:r>
            <a:br>
              <a:rPr lang="nl-NL" sz="1400" b="1" dirty="0">
                <a:solidFill>
                  <a:schemeClr val="tx1">
                    <a:lumMod val="85000"/>
                    <a:lumOff val="15000"/>
                  </a:schemeClr>
                </a:solidFill>
                <a:latin typeface="Arial" panose="020B0604020202020204" pitchFamily="34" charset="0"/>
                <a:cs typeface="Arial" panose="020B0604020202020204" pitchFamily="34" charset="0"/>
              </a:rPr>
            </a:br>
            <a:r>
              <a:rPr lang="nl-NL" sz="1400" b="1" dirty="0">
                <a:solidFill>
                  <a:schemeClr val="tx1">
                    <a:lumMod val="85000"/>
                    <a:lumOff val="15000"/>
                  </a:schemeClr>
                </a:solidFill>
                <a:latin typeface="Arial" panose="020B0604020202020204" pitchFamily="34" charset="0"/>
                <a:cs typeface="Arial" panose="020B0604020202020204" pitchFamily="34" charset="0"/>
              </a:rPr>
              <a:t>+ </a:t>
            </a:r>
            <a:r>
              <a:rPr lang="en-US" sz="1400" b="1" dirty="0">
                <a:solidFill>
                  <a:schemeClr val="tx1">
                    <a:lumMod val="85000"/>
                    <a:lumOff val="15000"/>
                  </a:schemeClr>
                </a:solidFill>
                <a:latin typeface="Arial" panose="020B0604020202020204" pitchFamily="34" charset="0"/>
                <a:cs typeface="Arial" panose="020B0604020202020204" pitchFamily="34" charset="0"/>
              </a:rPr>
              <a:t>new scheme for transfer of own goods and abolition of the “quick-fix” call-off stock system</a:t>
            </a:r>
            <a:endParaRPr lang="nl-NL" sz="1400" b="1"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23" name="Pijl: rechts 22">
            <a:extLst>
              <a:ext uri="{FF2B5EF4-FFF2-40B4-BE49-F238E27FC236}">
                <a16:creationId xmlns:a16="http://schemas.microsoft.com/office/drawing/2014/main" id="{A99DFC3B-4F07-18BD-5FF0-6FB9829568A8}"/>
              </a:ext>
            </a:extLst>
          </p:cNvPr>
          <p:cNvSpPr/>
          <p:nvPr/>
        </p:nvSpPr>
        <p:spPr>
          <a:xfrm>
            <a:off x="1744840" y="4528211"/>
            <a:ext cx="10023262" cy="1643242"/>
          </a:xfrm>
          <a:prstGeom prst="rightArrow">
            <a:avLst/>
          </a:prstGeom>
          <a:solidFill>
            <a:schemeClr val="bg2">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tx1">
                    <a:lumMod val="85000"/>
                    <a:lumOff val="15000"/>
                  </a:schemeClr>
                </a:solidFill>
                <a:latin typeface="Arial" panose="020B0604020202020204" pitchFamily="34" charset="0"/>
                <a:cs typeface="Arial" panose="020B0604020202020204" pitchFamily="34" charset="0"/>
              </a:rPr>
              <a:t>Extension deemed supplier rules for platforms</a:t>
            </a:r>
            <a:r>
              <a:rPr lang="en-US" sz="1400" b="1">
                <a:solidFill>
                  <a:schemeClr val="tx1">
                    <a:lumMod val="85000"/>
                    <a:lumOff val="15000"/>
                  </a:schemeClr>
                </a:solidFill>
                <a:latin typeface="Arial" panose="020B0604020202020204" pitchFamily="34" charset="0"/>
                <a:cs typeface="Arial" panose="020B0604020202020204" pitchFamily="34" charset="0"/>
              </a:rPr>
              <a:t>: s</a:t>
            </a:r>
            <a:r>
              <a:rPr lang="en-US" sz="1400" b="1" dirty="0">
                <a:solidFill>
                  <a:schemeClr val="tx1">
                    <a:lumMod val="85000"/>
                    <a:lumOff val="15000"/>
                  </a:schemeClr>
                </a:solidFill>
                <a:latin typeface="Arial" panose="020B0604020202020204" pitchFamily="34" charset="0"/>
                <a:cs typeface="Arial" panose="020B0604020202020204" pitchFamily="34" charset="0"/>
              </a:rPr>
              <a:t>afeguarding VAT collection </a:t>
            </a:r>
            <a:r>
              <a:rPr lang="en-US" sz="1400" b="1">
                <a:solidFill>
                  <a:schemeClr val="tx1">
                    <a:lumMod val="85000"/>
                    <a:lumOff val="15000"/>
                  </a:schemeClr>
                </a:solidFill>
                <a:latin typeface="Arial" panose="020B0604020202020204" pitchFamily="34" charset="0"/>
                <a:cs typeface="Arial" panose="020B0604020202020204" pitchFamily="34" charset="0"/>
              </a:rPr>
              <a:t>digital economy</a:t>
            </a:r>
            <a:endParaRPr lang="nl-NL" sz="1400" b="1" dirty="0">
              <a:solidFill>
                <a:schemeClr val="tx1">
                  <a:lumMod val="85000"/>
                  <a:lumOff val="15000"/>
                </a:schemeClr>
              </a:solidFill>
              <a:latin typeface="Arial" panose="020B0604020202020204" pitchFamily="34" charset="0"/>
              <a:cs typeface="Arial" panose="020B0604020202020204" pitchFamily="34" charset="0"/>
            </a:endParaRPr>
          </a:p>
        </p:txBody>
      </p:sp>
      <p:cxnSp>
        <p:nvCxnSpPr>
          <p:cNvPr id="3" name="Straight Connector 10">
            <a:extLst>
              <a:ext uri="{FF2B5EF4-FFF2-40B4-BE49-F238E27FC236}">
                <a16:creationId xmlns:a16="http://schemas.microsoft.com/office/drawing/2014/main" id="{614163A4-092F-CA01-F0E4-7B928E649F46}"/>
              </a:ext>
            </a:extLst>
          </p:cNvPr>
          <p:cNvCxnSpPr>
            <a:cxnSpLocks/>
          </p:cNvCxnSpPr>
          <p:nvPr/>
        </p:nvCxnSpPr>
        <p:spPr>
          <a:xfrm>
            <a:off x="387136" y="814322"/>
            <a:ext cx="5190704" cy="0"/>
          </a:xfrm>
          <a:prstGeom prst="line">
            <a:avLst/>
          </a:prstGeom>
          <a:ln w="28575">
            <a:solidFill>
              <a:srgbClr val="FFC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401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21" grpId="0" animBg="1"/>
      <p:bldP spid="2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187DA8-C6C7-C7E4-654A-566D90786FAD}"/>
              </a:ext>
            </a:extLst>
          </p:cNvPr>
          <p:cNvSpPr>
            <a:spLocks noGrp="1"/>
          </p:cNvSpPr>
          <p:nvPr>
            <p:ph type="title"/>
          </p:nvPr>
        </p:nvSpPr>
        <p:spPr>
          <a:xfrm>
            <a:off x="399983" y="-119486"/>
            <a:ext cx="10356792" cy="1188348"/>
          </a:xfrm>
        </p:spPr>
        <p:txBody>
          <a:bodyPr>
            <a:normAutofit/>
          </a:bodyPr>
          <a:lstStyle/>
          <a:p>
            <a:r>
              <a:rPr lang="nl-NL" sz="3600" b="1" dirty="0">
                <a:solidFill>
                  <a:schemeClr val="tx1">
                    <a:lumMod val="85000"/>
                    <a:lumOff val="15000"/>
                  </a:schemeClr>
                </a:solidFill>
                <a:latin typeface="Arial" panose="020B0604020202020204" pitchFamily="34" charset="0"/>
                <a:cs typeface="Arial" panose="020B0604020202020204" pitchFamily="34" charset="0"/>
              </a:rPr>
              <a:t>IN SUMMARY</a:t>
            </a:r>
          </a:p>
        </p:txBody>
      </p:sp>
      <p:sp>
        <p:nvSpPr>
          <p:cNvPr id="3" name="Tijdelijke aanduiding voor inhoud 2">
            <a:extLst>
              <a:ext uri="{FF2B5EF4-FFF2-40B4-BE49-F238E27FC236}">
                <a16:creationId xmlns:a16="http://schemas.microsoft.com/office/drawing/2014/main" id="{B00E365D-B555-57D9-F45E-6DCB34EB6507}"/>
              </a:ext>
            </a:extLst>
          </p:cNvPr>
          <p:cNvSpPr>
            <a:spLocks noGrp="1"/>
          </p:cNvSpPr>
          <p:nvPr>
            <p:ph idx="1"/>
          </p:nvPr>
        </p:nvSpPr>
        <p:spPr>
          <a:xfrm>
            <a:off x="399983" y="993620"/>
            <a:ext cx="10515600" cy="5864380"/>
          </a:xfrm>
        </p:spPr>
        <p:txBody>
          <a:bodyPr>
            <a:noAutofit/>
          </a:bodyPr>
          <a:lstStyle/>
          <a:p>
            <a:pPr marL="0" indent="0">
              <a:buNone/>
            </a:pPr>
            <a:r>
              <a:rPr lang="nl-NL" sz="1400" b="1" i="0" u="none" strike="noStrike" baseline="0" dirty="0" err="1">
                <a:solidFill>
                  <a:schemeClr val="tx1">
                    <a:lumMod val="85000"/>
                    <a:lumOff val="15000"/>
                  </a:schemeClr>
                </a:solidFill>
                <a:latin typeface="Arial" panose="020B0604020202020204" pitchFamily="34" charset="0"/>
                <a:cs typeface="Arial" panose="020B0604020202020204" pitchFamily="34" charset="0"/>
              </a:rPr>
              <a:t>Mandatory</a:t>
            </a:r>
            <a:r>
              <a:rPr lang="nl-NL" sz="1400" b="1" i="0" u="none" strike="noStrike" baseline="0" dirty="0">
                <a:solidFill>
                  <a:schemeClr val="tx1">
                    <a:lumMod val="85000"/>
                    <a:lumOff val="15000"/>
                  </a:schemeClr>
                </a:solidFill>
                <a:latin typeface="Arial" panose="020B0604020202020204" pitchFamily="34" charset="0"/>
                <a:cs typeface="Arial" panose="020B0604020202020204" pitchFamily="34" charset="0"/>
              </a:rPr>
              <a:t> DRR </a:t>
            </a:r>
            <a:r>
              <a:rPr lang="nl-NL" sz="1400" b="1" i="0" u="none" strike="noStrike" baseline="0" dirty="0" err="1">
                <a:solidFill>
                  <a:schemeClr val="tx1">
                    <a:lumMod val="85000"/>
                    <a:lumOff val="15000"/>
                  </a:schemeClr>
                </a:solidFill>
                <a:latin typeface="Arial" panose="020B0604020202020204" pitchFamily="34" charset="0"/>
                <a:cs typeface="Arial" panose="020B0604020202020204" pitchFamily="34" charset="0"/>
              </a:rPr>
              <a:t>for</a:t>
            </a:r>
            <a:r>
              <a:rPr lang="nl-NL" sz="1400" b="1" i="0" u="none" strike="noStrike" baseline="0" dirty="0">
                <a:solidFill>
                  <a:schemeClr val="tx1">
                    <a:lumMod val="85000"/>
                    <a:lumOff val="15000"/>
                  </a:schemeClr>
                </a:solidFill>
                <a:latin typeface="Arial" panose="020B0604020202020204" pitchFamily="34" charset="0"/>
                <a:cs typeface="Arial" panose="020B0604020202020204" pitchFamily="34" charset="0"/>
              </a:rPr>
              <a:t> EU cross-border B2B transactions </a:t>
            </a:r>
            <a:r>
              <a:rPr lang="nl-NL" sz="1400" i="0" u="none" strike="noStrike" baseline="0" dirty="0">
                <a:solidFill>
                  <a:schemeClr val="tx1">
                    <a:lumMod val="85000"/>
                    <a:lumOff val="15000"/>
                  </a:schemeClr>
                </a:solidFill>
                <a:latin typeface="Arial" panose="020B0604020202020204" pitchFamily="34" charset="0"/>
                <a:cs typeface="Arial" panose="020B0604020202020204" pitchFamily="34" charset="0"/>
              </a:rPr>
              <a:t>(as of 1 </a:t>
            </a:r>
            <a:r>
              <a:rPr lang="nl-NL" sz="1400" i="0" u="none" strike="noStrike" baseline="0" dirty="0" err="1">
                <a:solidFill>
                  <a:schemeClr val="tx1">
                    <a:lumMod val="85000"/>
                    <a:lumOff val="15000"/>
                  </a:schemeClr>
                </a:solidFill>
                <a:latin typeface="Arial" panose="020B0604020202020204" pitchFamily="34" charset="0"/>
                <a:cs typeface="Arial" panose="020B0604020202020204" pitchFamily="34" charset="0"/>
              </a:rPr>
              <a:t>January</a:t>
            </a:r>
            <a:r>
              <a:rPr lang="nl-NL" sz="1400" i="0" u="none" strike="noStrike" baseline="0" dirty="0">
                <a:solidFill>
                  <a:schemeClr val="tx1">
                    <a:lumMod val="85000"/>
                    <a:lumOff val="15000"/>
                  </a:schemeClr>
                </a:solidFill>
                <a:latin typeface="Arial" panose="020B0604020202020204" pitchFamily="34" charset="0"/>
                <a:cs typeface="Arial" panose="020B0604020202020204" pitchFamily="34" charset="0"/>
              </a:rPr>
              <a:t> 2028):</a:t>
            </a:r>
          </a:p>
          <a:p>
            <a:pPr>
              <a:spcBef>
                <a:spcPts val="600"/>
              </a:spcBef>
              <a:buFont typeface="Wingdings" panose="05000000000000000000" pitchFamily="2" charset="2"/>
              <a:buChar char="§"/>
            </a:pPr>
            <a:r>
              <a:rPr lang="en-US" sz="1400" b="0" i="0" u="none" strike="noStrike" baseline="0" dirty="0">
                <a:solidFill>
                  <a:schemeClr val="tx1">
                    <a:lumMod val="85000"/>
                    <a:lumOff val="15000"/>
                  </a:schemeClr>
                </a:solidFill>
                <a:latin typeface="Arial" panose="020B0604020202020204" pitchFamily="34" charset="0"/>
                <a:cs typeface="Arial" panose="020B0604020202020204" pitchFamily="34" charset="0"/>
              </a:rPr>
              <a:t>What transactions fall in the under the intra-EU DRR:</a:t>
            </a:r>
          </a:p>
          <a:p>
            <a:pPr lvl="1">
              <a:buFont typeface="Wingdings" panose="05000000000000000000" pitchFamily="2" charset="2"/>
              <a:buChar char="q"/>
            </a:pPr>
            <a:r>
              <a:rPr lang="en-US" sz="1400" b="0" i="0" u="none" strike="noStrike" baseline="0" dirty="0">
                <a:solidFill>
                  <a:schemeClr val="tx1">
                    <a:lumMod val="85000"/>
                    <a:lumOff val="15000"/>
                  </a:schemeClr>
                </a:solidFill>
                <a:latin typeface="Arial" panose="020B0604020202020204" pitchFamily="34" charset="0"/>
                <a:cs typeface="Arial" panose="020B0604020202020204" pitchFamily="34" charset="0"/>
              </a:rPr>
              <a:t>EU cross-border supplies and acquisitions of goods</a:t>
            </a:r>
          </a:p>
          <a:p>
            <a:pPr lvl="1">
              <a:buFont typeface="Wingdings" panose="05000000000000000000" pitchFamily="2" charset="2"/>
              <a:buChar char="q"/>
            </a:pPr>
            <a:r>
              <a:rPr lang="en-US" sz="1400" b="0" i="0" u="none" strike="noStrike" baseline="0" dirty="0">
                <a:solidFill>
                  <a:schemeClr val="tx1">
                    <a:lumMod val="85000"/>
                    <a:lumOff val="15000"/>
                  </a:schemeClr>
                </a:solidFill>
                <a:latin typeface="Arial" panose="020B0604020202020204" pitchFamily="34" charset="0"/>
                <a:cs typeface="Arial" panose="020B0604020202020204" pitchFamily="34" charset="0"/>
              </a:rPr>
              <a:t>EU cross-border supplies of “general” B2B services</a:t>
            </a:r>
          </a:p>
          <a:p>
            <a:pPr lvl="1">
              <a:buFont typeface="Wingdings" panose="05000000000000000000" pitchFamily="2" charset="2"/>
              <a:buChar char="q"/>
            </a:pPr>
            <a:r>
              <a:rPr lang="en-US" sz="1400" b="0" i="0" u="none" strike="noStrike" baseline="0" dirty="0">
                <a:solidFill>
                  <a:schemeClr val="tx1">
                    <a:lumMod val="85000"/>
                    <a:lumOff val="15000"/>
                  </a:schemeClr>
                </a:solidFill>
                <a:latin typeface="Arial" panose="020B0604020202020204" pitchFamily="34" charset="0"/>
                <a:cs typeface="Arial" panose="020B0604020202020204" pitchFamily="34" charset="0"/>
              </a:rPr>
              <a:t>Transactions subject to the domestic reverse charge if </a:t>
            </a:r>
            <a:r>
              <a:rPr lang="en-US" sz="1400" b="0" i="0" u="sng" strike="noStrike" baseline="0" dirty="0">
                <a:solidFill>
                  <a:schemeClr val="tx1">
                    <a:lumMod val="85000"/>
                    <a:lumOff val="15000"/>
                  </a:schemeClr>
                </a:solidFill>
                <a:latin typeface="Arial" panose="020B0604020202020204" pitchFamily="34" charset="0"/>
                <a:cs typeface="Arial" panose="020B0604020202020204" pitchFamily="34" charset="0"/>
              </a:rPr>
              <a:t>non-established</a:t>
            </a:r>
            <a:r>
              <a:rPr lang="en-US" sz="1400" b="0" i="0" u="none" strike="noStrike" baseline="0" dirty="0">
                <a:solidFill>
                  <a:schemeClr val="tx1">
                    <a:lumMod val="85000"/>
                    <a:lumOff val="15000"/>
                  </a:schemeClr>
                </a:solidFill>
                <a:latin typeface="Arial" panose="020B0604020202020204" pitchFamily="34" charset="0"/>
                <a:cs typeface="Arial" panose="020B0604020202020204" pitchFamily="34" charset="0"/>
              </a:rPr>
              <a:t> supplier (art. 194 VAT Directive).</a:t>
            </a:r>
            <a:endParaRPr lang="en-US" sz="1400" dirty="0">
              <a:solidFill>
                <a:schemeClr val="tx1">
                  <a:lumMod val="85000"/>
                  <a:lumOff val="15000"/>
                </a:schemeClr>
              </a:solidFill>
              <a:latin typeface="Arial" panose="020B0604020202020204" pitchFamily="34" charset="0"/>
              <a:cs typeface="Arial" panose="020B0604020202020204" pitchFamily="34" charset="0"/>
            </a:endParaRPr>
          </a:p>
          <a:p>
            <a:pPr>
              <a:buFont typeface="Wingdings" panose="05000000000000000000" pitchFamily="2" charset="2"/>
              <a:buChar char="§"/>
            </a:pPr>
            <a:r>
              <a:rPr lang="en-US" sz="1400" dirty="0">
                <a:solidFill>
                  <a:schemeClr val="tx1">
                    <a:lumMod val="85000"/>
                    <a:lumOff val="15000"/>
                  </a:schemeClr>
                </a:solidFill>
                <a:latin typeface="Arial" panose="020B0604020202020204" pitchFamily="34" charset="0"/>
                <a:cs typeface="Arial" panose="020B0604020202020204" pitchFamily="34" charset="0"/>
              </a:rPr>
              <a:t>E-invoices in scope must be issued within 2 days following tax point and data transmission made within 2 days following the invoice</a:t>
            </a:r>
          </a:p>
          <a:p>
            <a:pPr>
              <a:spcBef>
                <a:spcPts val="600"/>
              </a:spcBef>
              <a:buFont typeface="Wingdings" panose="05000000000000000000" pitchFamily="2" charset="2"/>
              <a:buChar char="§"/>
            </a:pPr>
            <a:r>
              <a:rPr lang="en-US" sz="1400" dirty="0">
                <a:solidFill>
                  <a:schemeClr val="tx1">
                    <a:lumMod val="85000"/>
                    <a:lumOff val="15000"/>
                  </a:schemeClr>
                </a:solidFill>
                <a:latin typeface="Arial" panose="020B0604020202020204" pitchFamily="34" charset="0"/>
                <a:cs typeface="Arial" panose="020B0604020202020204" pitchFamily="34" charset="0"/>
              </a:rPr>
              <a:t>Mandatory e-invoice in B2B cross-border setting: Businesses must have the option to apply EU standard EN 16931</a:t>
            </a:r>
          </a:p>
          <a:p>
            <a:pPr>
              <a:spcBef>
                <a:spcPts val="600"/>
              </a:spcBef>
              <a:buFont typeface="Wingdings" panose="05000000000000000000" pitchFamily="2" charset="2"/>
              <a:buChar char="§"/>
            </a:pPr>
            <a:r>
              <a:rPr lang="en-US" sz="1400" dirty="0">
                <a:solidFill>
                  <a:schemeClr val="tx1">
                    <a:lumMod val="85000"/>
                    <a:lumOff val="15000"/>
                  </a:schemeClr>
                </a:solidFill>
                <a:latin typeface="Arial" panose="020B0604020202020204" pitchFamily="34" charset="0"/>
                <a:cs typeface="Arial" panose="020B0604020202020204" pitchFamily="34" charset="0"/>
              </a:rPr>
              <a:t>(almost) Real-time digital data transmission per transaction (without preclearance by authorities)</a:t>
            </a:r>
            <a:endParaRPr lang="en-US" sz="1400" b="0" i="0" u="none" strike="noStrike" baseline="0" dirty="0">
              <a:solidFill>
                <a:schemeClr val="tx1">
                  <a:lumMod val="85000"/>
                  <a:lumOff val="15000"/>
                </a:schemeClr>
              </a:solidFill>
              <a:latin typeface="Arial" panose="020B0604020202020204" pitchFamily="34" charset="0"/>
              <a:cs typeface="Arial" panose="020B0604020202020204" pitchFamily="34" charset="0"/>
            </a:endParaRPr>
          </a:p>
          <a:p>
            <a:pPr>
              <a:spcBef>
                <a:spcPts val="600"/>
              </a:spcBef>
              <a:buFont typeface="Wingdings" panose="05000000000000000000" pitchFamily="2" charset="2"/>
              <a:buChar char="§"/>
            </a:pPr>
            <a:r>
              <a:rPr lang="en-US" sz="1400" b="0" i="0" u="none" strike="noStrike" baseline="0" dirty="0">
                <a:solidFill>
                  <a:schemeClr val="tx1">
                    <a:lumMod val="85000"/>
                    <a:lumOff val="15000"/>
                  </a:schemeClr>
                </a:solidFill>
                <a:latin typeface="Arial" panose="020B0604020202020204" pitchFamily="34" charset="0"/>
                <a:cs typeface="Arial" panose="020B0604020202020204" pitchFamily="34" charset="0"/>
              </a:rPr>
              <a:t>Data transmission by supplier of goods and services as </a:t>
            </a:r>
            <a:r>
              <a:rPr lang="en-US" sz="1400" b="0" i="0" u="sng" strike="noStrike" baseline="0" dirty="0">
                <a:solidFill>
                  <a:schemeClr val="tx1">
                    <a:lumMod val="85000"/>
                    <a:lumOff val="15000"/>
                  </a:schemeClr>
                </a:solidFill>
                <a:latin typeface="Arial" panose="020B0604020202020204" pitchFamily="34" charset="0"/>
                <a:cs typeface="Arial" panose="020B0604020202020204" pitchFamily="34" charset="0"/>
              </a:rPr>
              <a:t>well as (for certain flows) by purchaser</a:t>
            </a:r>
            <a:r>
              <a:rPr lang="en-US" sz="1400" b="0" i="0" strike="noStrike" baseline="0" dirty="0">
                <a:solidFill>
                  <a:schemeClr val="tx1">
                    <a:lumMod val="85000"/>
                    <a:lumOff val="15000"/>
                  </a:schemeClr>
                </a:solidFill>
                <a:latin typeface="Arial" panose="020B0604020202020204" pitchFamily="34" charset="0"/>
                <a:cs typeface="Arial" panose="020B0604020202020204" pitchFamily="34" charset="0"/>
              </a:rPr>
              <a:t>: </a:t>
            </a:r>
            <a:r>
              <a:rPr lang="en-US" sz="1400" b="0" i="0" u="none" strike="noStrike" baseline="0" dirty="0">
                <a:solidFill>
                  <a:schemeClr val="tx1">
                    <a:lumMod val="85000"/>
                    <a:lumOff val="15000"/>
                  </a:schemeClr>
                </a:solidFill>
                <a:latin typeface="Arial" panose="020B0604020202020204" pitchFamily="34" charset="0"/>
                <a:cs typeface="Arial" panose="020B0604020202020204" pitchFamily="34" charset="0"/>
              </a:rPr>
              <a:t>subset of data from e-invoices according to European standard.</a:t>
            </a:r>
          </a:p>
          <a:p>
            <a:pPr>
              <a:spcBef>
                <a:spcPts val="600"/>
              </a:spcBef>
              <a:buFont typeface="Wingdings" panose="05000000000000000000" pitchFamily="2" charset="2"/>
              <a:buChar char="§"/>
            </a:pPr>
            <a:r>
              <a:rPr lang="en-US" sz="1400" b="0" i="0" u="none" strike="noStrike" baseline="0" dirty="0">
                <a:solidFill>
                  <a:schemeClr val="tx1">
                    <a:lumMod val="85000"/>
                    <a:lumOff val="15000"/>
                  </a:schemeClr>
                </a:solidFill>
                <a:latin typeface="Arial" panose="020B0604020202020204" pitchFamily="34" charset="0"/>
                <a:cs typeface="Arial" panose="020B0604020202020204" pitchFamily="34" charset="0"/>
              </a:rPr>
              <a:t>Abolishment of the existing European Sales Listings</a:t>
            </a:r>
          </a:p>
          <a:p>
            <a:pPr marL="0" indent="0">
              <a:spcBef>
                <a:spcPts val="1200"/>
              </a:spcBef>
              <a:buNone/>
            </a:pPr>
            <a:r>
              <a:rPr lang="en-US" sz="1400" dirty="0">
                <a:latin typeface="Arial" panose="020B0604020202020204" pitchFamily="34" charset="0"/>
                <a:cs typeface="Arial" panose="020B0604020202020204" pitchFamily="34" charset="0"/>
              </a:rPr>
              <a:t>Re. </a:t>
            </a:r>
            <a:r>
              <a:rPr lang="en-US" sz="1400" b="1" dirty="0">
                <a:latin typeface="Arial" panose="020B0604020202020204" pitchFamily="34" charset="0"/>
                <a:cs typeface="Arial" panose="020B0604020202020204" pitchFamily="34" charset="0"/>
              </a:rPr>
              <a:t>(e-)invoicing</a:t>
            </a:r>
            <a:r>
              <a:rPr lang="en-US" sz="1400" dirty="0">
                <a:latin typeface="Arial" panose="020B0604020202020204" pitchFamily="34" charset="0"/>
                <a:cs typeface="Arial" panose="020B0604020202020204" pitchFamily="34" charset="0"/>
              </a:rPr>
              <a:t>, at the latest in 2028 this </a:t>
            </a:r>
            <a:r>
              <a:rPr lang="en-US" sz="1400" b="1" dirty="0">
                <a:latin typeface="Arial" panose="020B0604020202020204" pitchFamily="34" charset="0"/>
                <a:cs typeface="Arial" panose="020B0604020202020204" pitchFamily="34" charset="0"/>
              </a:rPr>
              <a:t>should become the standard</a:t>
            </a:r>
            <a:r>
              <a:rPr lang="en-US" sz="1400" dirty="0">
                <a:latin typeface="Arial" panose="020B0604020202020204" pitchFamily="34" charset="0"/>
                <a:cs typeface="Arial" panose="020B0604020202020204" pitchFamily="34" charset="0"/>
              </a:rPr>
              <a:t>:</a:t>
            </a:r>
          </a:p>
          <a:p>
            <a:pPr>
              <a:spcBef>
                <a:spcPts val="600"/>
              </a:spcBef>
              <a:buFont typeface="Wingdings" panose="05000000000000000000" pitchFamily="2" charset="2"/>
              <a:buChar char="§"/>
            </a:pPr>
            <a:r>
              <a:rPr lang="nl-NL" sz="1400" b="1" dirty="0">
                <a:solidFill>
                  <a:schemeClr val="tx1">
                    <a:lumMod val="85000"/>
                    <a:lumOff val="15000"/>
                  </a:schemeClr>
                </a:solidFill>
                <a:latin typeface="Arial" panose="020B0604020202020204" pitchFamily="34" charset="0"/>
                <a:cs typeface="Arial" panose="020B0604020202020204" pitchFamily="34" charset="0"/>
              </a:rPr>
              <a:t>Cross-border </a:t>
            </a:r>
            <a:r>
              <a:rPr lang="nl-NL" sz="1400" b="1" i="0" u="none" strike="noStrike" baseline="0" dirty="0">
                <a:solidFill>
                  <a:schemeClr val="tx1">
                    <a:lumMod val="85000"/>
                    <a:lumOff val="15000"/>
                  </a:schemeClr>
                </a:solidFill>
                <a:latin typeface="Arial" panose="020B0604020202020204" pitchFamily="34" charset="0"/>
                <a:cs typeface="Arial" panose="020B0604020202020204" pitchFamily="34" charset="0"/>
              </a:rPr>
              <a:t>EU</a:t>
            </a:r>
            <a:r>
              <a:rPr lang="nl-NL" sz="1400" dirty="0">
                <a:solidFill>
                  <a:schemeClr val="tx1">
                    <a:lumMod val="85000"/>
                    <a:lumOff val="15000"/>
                  </a:schemeClr>
                </a:solidFill>
                <a:latin typeface="Arial" panose="020B0604020202020204" pitchFamily="34" charset="0"/>
                <a:cs typeface="Arial" panose="020B0604020202020204" pitchFamily="34" charset="0"/>
              </a:rPr>
              <a:t>: </a:t>
            </a:r>
            <a:r>
              <a:rPr lang="en-US" sz="1400" b="0" i="0" u="none" strike="noStrike" baseline="0" dirty="0">
                <a:solidFill>
                  <a:schemeClr val="tx1">
                    <a:lumMod val="85000"/>
                    <a:lumOff val="15000"/>
                  </a:schemeClr>
                </a:solidFill>
                <a:latin typeface="Arial" panose="020B0604020202020204" pitchFamily="34" charset="0"/>
                <a:cs typeface="Arial" panose="020B0604020202020204" pitchFamily="34" charset="0"/>
              </a:rPr>
              <a:t>All invoices should be structured e-invoices for intra-EU transactions.</a:t>
            </a:r>
          </a:p>
          <a:p>
            <a:pPr lvl="1">
              <a:spcBef>
                <a:spcPts val="600"/>
              </a:spcBef>
              <a:buFont typeface="Wingdings" panose="05000000000000000000" pitchFamily="2" charset="2"/>
              <a:buChar char="§"/>
            </a:pPr>
            <a:r>
              <a:rPr lang="nl-NL" sz="1400" dirty="0">
                <a:solidFill>
                  <a:schemeClr val="tx1">
                    <a:lumMod val="85000"/>
                    <a:lumOff val="15000"/>
                  </a:schemeClr>
                </a:solidFill>
                <a:latin typeface="Arial" panose="020B0604020202020204" pitchFamily="34" charset="0"/>
                <a:cs typeface="Arial" panose="020B0604020202020204" pitchFamily="34" charset="0"/>
              </a:rPr>
              <a:t>Definition: </a:t>
            </a:r>
            <a:r>
              <a:rPr lang="en-US" sz="1400" dirty="0">
                <a:solidFill>
                  <a:schemeClr val="tx1">
                    <a:lumMod val="85000"/>
                    <a:lumOff val="15000"/>
                  </a:schemeClr>
                </a:solidFill>
                <a:latin typeface="Arial" panose="020B0604020202020204" pitchFamily="34" charset="0"/>
                <a:cs typeface="Arial" panose="020B0604020202020204" pitchFamily="34" charset="0"/>
              </a:rPr>
              <a:t>“</a:t>
            </a:r>
            <a:r>
              <a:rPr lang="en-US" sz="1400" i="1" dirty="0">
                <a:solidFill>
                  <a:schemeClr val="tx1">
                    <a:lumMod val="85000"/>
                    <a:lumOff val="15000"/>
                  </a:schemeClr>
                </a:solidFill>
                <a:latin typeface="Arial" panose="020B0604020202020204" pitchFamily="34" charset="0"/>
                <a:cs typeface="Arial" panose="020B0604020202020204" pitchFamily="34" charset="0"/>
              </a:rPr>
              <a:t>An invoice that has been issued, transmitted and received in a structured electronic format which allows for its automatic and electronic processing</a:t>
            </a:r>
            <a:r>
              <a:rPr lang="en-US" sz="1400" dirty="0">
                <a:solidFill>
                  <a:schemeClr val="tx1">
                    <a:lumMod val="85000"/>
                    <a:lumOff val="15000"/>
                  </a:schemeClr>
                </a:solidFill>
                <a:latin typeface="Arial" panose="020B0604020202020204" pitchFamily="34" charset="0"/>
                <a:cs typeface="Arial" panose="020B0604020202020204" pitchFamily="34" charset="0"/>
              </a:rPr>
              <a:t>”</a:t>
            </a:r>
          </a:p>
          <a:p>
            <a:pPr>
              <a:spcBef>
                <a:spcPts val="600"/>
              </a:spcBef>
              <a:buFont typeface="Wingdings" panose="05000000000000000000" pitchFamily="2" charset="2"/>
              <a:buChar char="§"/>
            </a:pPr>
            <a:r>
              <a:rPr lang="nl-NL" sz="1400" b="1" i="0" u="none" strike="noStrike" baseline="0" dirty="0" err="1">
                <a:solidFill>
                  <a:schemeClr val="tx1">
                    <a:lumMod val="85000"/>
                    <a:lumOff val="15000"/>
                  </a:schemeClr>
                </a:solidFill>
                <a:latin typeface="Arial" panose="020B0604020202020204" pitchFamily="34" charset="0"/>
                <a:cs typeface="Arial" panose="020B0604020202020204" pitchFamily="34" charset="0"/>
              </a:rPr>
              <a:t>Domestic</a:t>
            </a:r>
            <a:r>
              <a:rPr lang="nl-NL" sz="1400" dirty="0">
                <a:solidFill>
                  <a:schemeClr val="tx1">
                    <a:lumMod val="85000"/>
                    <a:lumOff val="15000"/>
                  </a:schemeClr>
                </a:solidFill>
                <a:latin typeface="Arial" panose="020B0604020202020204" pitchFamily="34" charset="0"/>
                <a:cs typeface="Arial" panose="020B0604020202020204" pitchFamily="34" charset="0"/>
              </a:rPr>
              <a:t>: </a:t>
            </a:r>
            <a:r>
              <a:rPr lang="en-US" sz="1400" b="0" i="0" u="none" strike="noStrike" baseline="0" dirty="0">
                <a:solidFill>
                  <a:schemeClr val="tx1">
                    <a:lumMod val="85000"/>
                    <a:lumOff val="15000"/>
                  </a:schemeClr>
                </a:solidFill>
                <a:latin typeface="Arial" panose="020B0604020202020204" pitchFamily="34" charset="0"/>
                <a:cs typeface="Arial" panose="020B0604020202020204" pitchFamily="34" charset="0"/>
              </a:rPr>
              <a:t>MS have the possibility to allow invoicing in other formats (e.g. paper) for domestic transactions</a:t>
            </a:r>
            <a:r>
              <a:rPr lang="en-US" sz="1400" dirty="0">
                <a:solidFill>
                  <a:schemeClr val="tx1">
                    <a:lumMod val="85000"/>
                    <a:lumOff val="15000"/>
                  </a:schemeClr>
                </a:solidFill>
                <a:latin typeface="Arial" panose="020B0604020202020204" pitchFamily="34" charset="0"/>
                <a:cs typeface="Arial" panose="020B0604020202020204" pitchFamily="34" charset="0"/>
              </a:rPr>
              <a:t> </a:t>
            </a:r>
            <a:endParaRPr lang="nl-NL" sz="1400" b="1" i="0" u="none" strike="noStrike" baseline="0" dirty="0">
              <a:solidFill>
                <a:schemeClr val="tx1">
                  <a:lumMod val="85000"/>
                  <a:lumOff val="15000"/>
                </a:schemeClr>
              </a:solidFill>
              <a:latin typeface="Arial" panose="020B0604020202020204" pitchFamily="34" charset="0"/>
              <a:cs typeface="Arial" panose="020B0604020202020204" pitchFamily="34" charset="0"/>
            </a:endParaRPr>
          </a:p>
          <a:p>
            <a:pPr>
              <a:spcBef>
                <a:spcPts val="600"/>
              </a:spcBef>
              <a:buFont typeface="Wingdings" panose="05000000000000000000" pitchFamily="2" charset="2"/>
              <a:buChar char="§"/>
            </a:pPr>
            <a:r>
              <a:rPr lang="en-US" sz="1400" b="1" i="0" u="none" strike="noStrike" baseline="0" dirty="0">
                <a:solidFill>
                  <a:schemeClr val="tx1">
                    <a:lumMod val="85000"/>
                    <a:lumOff val="15000"/>
                  </a:schemeClr>
                </a:solidFill>
                <a:latin typeface="Arial" panose="020B0604020202020204" pitchFamily="34" charset="0"/>
                <a:cs typeface="Arial" panose="020B0604020202020204" pitchFamily="34" charset="0"/>
              </a:rPr>
              <a:t>New mandatory invoice </a:t>
            </a:r>
            <a:r>
              <a:rPr lang="en-US" sz="1400" b="1" dirty="0">
                <a:solidFill>
                  <a:schemeClr val="tx1">
                    <a:lumMod val="85000"/>
                    <a:lumOff val="15000"/>
                  </a:schemeClr>
                </a:solidFill>
                <a:latin typeface="Arial" panose="020B0604020202020204" pitchFamily="34" charset="0"/>
                <a:cs typeface="Arial" panose="020B0604020202020204" pitchFamily="34" charset="0"/>
              </a:rPr>
              <a:t>mentions</a:t>
            </a:r>
            <a:r>
              <a:rPr lang="en-US" sz="1400" dirty="0">
                <a:solidFill>
                  <a:schemeClr val="tx1">
                    <a:lumMod val="85000"/>
                    <a:lumOff val="15000"/>
                  </a:schemeClr>
                </a:solidFill>
                <a:latin typeface="Arial" panose="020B0604020202020204" pitchFamily="34" charset="0"/>
                <a:cs typeface="Arial" panose="020B0604020202020204" pitchFamily="34" charset="0"/>
              </a:rPr>
              <a:t>: </a:t>
            </a:r>
            <a:r>
              <a:rPr lang="en-US" sz="1400" b="0" i="0" u="none" strike="noStrike" baseline="0" dirty="0">
                <a:solidFill>
                  <a:schemeClr val="tx1">
                    <a:lumMod val="85000"/>
                    <a:lumOff val="15000"/>
                  </a:schemeClr>
                </a:solidFill>
                <a:latin typeface="Arial" panose="020B0604020202020204" pitchFamily="34" charset="0"/>
                <a:cs typeface="Arial" panose="020B0604020202020204" pitchFamily="34" charset="0"/>
              </a:rPr>
              <a:t>IBAN of the supplier, due date for payment and identification of rectified invoice</a:t>
            </a:r>
          </a:p>
          <a:p>
            <a:pPr>
              <a:spcBef>
                <a:spcPts val="600"/>
              </a:spcBef>
              <a:buFont typeface="Wingdings" panose="05000000000000000000" pitchFamily="2" charset="2"/>
              <a:buChar char="§"/>
            </a:pPr>
            <a:r>
              <a:rPr lang="en-US" sz="1400" b="0" i="0" u="none" strike="noStrike" baseline="0" dirty="0">
                <a:solidFill>
                  <a:schemeClr val="tx1">
                    <a:lumMod val="85000"/>
                    <a:lumOff val="15000"/>
                  </a:schemeClr>
                </a:solidFill>
                <a:latin typeface="Arial" panose="020B0604020202020204" pitchFamily="34" charset="0"/>
                <a:cs typeface="Arial" panose="020B0604020202020204" pitchFamily="34" charset="0"/>
              </a:rPr>
              <a:t>Summary invoices covering multiple supplies during the same calendar month are no longer allowed</a:t>
            </a:r>
          </a:p>
        </p:txBody>
      </p:sp>
      <p:cxnSp>
        <p:nvCxnSpPr>
          <p:cNvPr id="4" name="Straight Connector 10">
            <a:extLst>
              <a:ext uri="{FF2B5EF4-FFF2-40B4-BE49-F238E27FC236}">
                <a16:creationId xmlns:a16="http://schemas.microsoft.com/office/drawing/2014/main" id="{DB588891-0751-FA18-53D1-FA058B270E94}"/>
              </a:ext>
            </a:extLst>
          </p:cNvPr>
          <p:cNvCxnSpPr>
            <a:cxnSpLocks/>
          </p:cNvCxnSpPr>
          <p:nvPr/>
        </p:nvCxnSpPr>
        <p:spPr>
          <a:xfrm>
            <a:off x="399983" y="769679"/>
            <a:ext cx="3097597" cy="0"/>
          </a:xfrm>
          <a:prstGeom prst="line">
            <a:avLst/>
          </a:prstGeom>
          <a:ln w="28575">
            <a:solidFill>
              <a:srgbClr val="FFC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91225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543E75-1B33-7F7E-EDC1-94F616B3EB41}"/>
              </a:ext>
            </a:extLst>
          </p:cNvPr>
          <p:cNvSpPr>
            <a:spLocks noGrp="1"/>
          </p:cNvSpPr>
          <p:nvPr>
            <p:ph type="title"/>
          </p:nvPr>
        </p:nvSpPr>
        <p:spPr>
          <a:xfrm>
            <a:off x="575917" y="0"/>
            <a:ext cx="10669424" cy="1325563"/>
          </a:xfrm>
        </p:spPr>
        <p:txBody>
          <a:bodyPr>
            <a:normAutofit/>
          </a:bodyPr>
          <a:lstStyle/>
          <a:p>
            <a:r>
              <a:rPr lang="nl-NL" sz="2400" b="1" dirty="0">
                <a:latin typeface="Arial" panose="020B0604020202020204" pitchFamily="34" charset="0"/>
                <a:cs typeface="Arial" panose="020B0604020202020204" pitchFamily="34" charset="0"/>
              </a:rPr>
              <a:t>AS OF 1 JANUARY 2024 TILL 2028 : </a:t>
            </a:r>
            <a:r>
              <a:rPr lang="en-US" sz="2400" b="1" dirty="0">
                <a:latin typeface="Arial" panose="020B0604020202020204" pitchFamily="34" charset="0"/>
                <a:cs typeface="Arial" panose="020B0604020202020204" pitchFamily="34" charset="0"/>
              </a:rPr>
              <a:t>INTRODUCTION OF DRR &amp;             E-INVOICING FOR EU CROSS-BORDER TRANSACTIONS</a:t>
            </a:r>
            <a:endParaRPr lang="nl-NL" sz="2400" b="1" dirty="0">
              <a:latin typeface="Arial" panose="020B0604020202020204" pitchFamily="34" charset="0"/>
              <a:cs typeface="Arial" panose="020B0604020202020204" pitchFamily="34" charset="0"/>
            </a:endParaRPr>
          </a:p>
        </p:txBody>
      </p:sp>
      <p:sp>
        <p:nvSpPr>
          <p:cNvPr id="3" name="Tijdelijke aanduiding voor inhoud 2">
            <a:extLst>
              <a:ext uri="{FF2B5EF4-FFF2-40B4-BE49-F238E27FC236}">
                <a16:creationId xmlns:a16="http://schemas.microsoft.com/office/drawing/2014/main" id="{27C9DED6-0402-71E2-8689-3B23D2B38ED7}"/>
              </a:ext>
            </a:extLst>
          </p:cNvPr>
          <p:cNvSpPr>
            <a:spLocks noGrp="1"/>
          </p:cNvSpPr>
          <p:nvPr>
            <p:ph idx="1"/>
          </p:nvPr>
        </p:nvSpPr>
        <p:spPr>
          <a:xfrm>
            <a:off x="667283" y="1490063"/>
            <a:ext cx="11031909" cy="4351338"/>
          </a:xfrm>
        </p:spPr>
        <p:txBody>
          <a:bodyPr>
            <a:normAutofit fontScale="92500"/>
          </a:bodyPr>
          <a:lstStyle/>
          <a:p>
            <a:pPr marL="0" indent="0">
              <a:buNone/>
            </a:pPr>
            <a:r>
              <a:rPr lang="en-US" sz="1700" b="1" i="0" u="none" strike="noStrike" baseline="0" dirty="0">
                <a:solidFill>
                  <a:schemeClr val="tx1">
                    <a:lumMod val="85000"/>
                    <a:lumOff val="15000"/>
                  </a:schemeClr>
                </a:solidFill>
                <a:latin typeface="Arial" panose="020B0604020202020204" pitchFamily="34" charset="0"/>
                <a:cs typeface="Arial" panose="020B0604020202020204" pitchFamily="34" charset="0"/>
              </a:rPr>
              <a:t>Mandatory</a:t>
            </a:r>
            <a:r>
              <a:rPr lang="en-US" sz="1700" b="0" i="0" u="none" strike="noStrike" baseline="0" dirty="0">
                <a:solidFill>
                  <a:schemeClr val="tx1">
                    <a:lumMod val="85000"/>
                    <a:lumOff val="15000"/>
                  </a:schemeClr>
                </a:solidFill>
                <a:latin typeface="Arial" panose="020B0604020202020204" pitchFamily="34" charset="0"/>
                <a:cs typeface="Arial" panose="020B0604020202020204" pitchFamily="34" charset="0"/>
              </a:rPr>
              <a:t> transaction-based </a:t>
            </a:r>
            <a:r>
              <a:rPr lang="en-US" sz="1700" b="1" i="0" u="none" strike="noStrike" baseline="0" dirty="0">
                <a:solidFill>
                  <a:schemeClr val="tx1">
                    <a:lumMod val="85000"/>
                    <a:lumOff val="15000"/>
                  </a:schemeClr>
                </a:solidFill>
                <a:latin typeface="Arial" panose="020B0604020202020204" pitchFamily="34" charset="0"/>
                <a:cs typeface="Arial" panose="020B0604020202020204" pitchFamily="34" charset="0"/>
              </a:rPr>
              <a:t>Digital Reporting Requirement (DRR) for IC transactions </a:t>
            </a:r>
            <a:r>
              <a:rPr lang="en-US" sz="1700" b="0" i="0" u="none" strike="noStrike" baseline="0" dirty="0">
                <a:solidFill>
                  <a:schemeClr val="tx1">
                    <a:lumMod val="85000"/>
                    <a:lumOff val="15000"/>
                  </a:schemeClr>
                </a:solidFill>
                <a:latin typeface="Arial" panose="020B0604020202020204" pitchFamily="34" charset="0"/>
                <a:cs typeface="Arial" panose="020B0604020202020204" pitchFamily="34" charset="0"/>
              </a:rPr>
              <a:t>replacing monthly/quarterly ESL (VIES will play important role) and </a:t>
            </a:r>
            <a:r>
              <a:rPr lang="en-US" sz="1700" b="1" i="0" u="none" strike="noStrike" baseline="0" dirty="0">
                <a:solidFill>
                  <a:schemeClr val="tx1">
                    <a:lumMod val="85000"/>
                    <a:lumOff val="15000"/>
                  </a:schemeClr>
                </a:solidFill>
                <a:latin typeface="Arial" panose="020B0604020202020204" pitchFamily="34" charset="0"/>
                <a:cs typeface="Arial" panose="020B0604020202020204" pitchFamily="34" charset="0"/>
              </a:rPr>
              <a:t>e-invoicing</a:t>
            </a:r>
            <a:r>
              <a:rPr lang="en-US" sz="1700" b="0" i="0" u="none" strike="noStrike" baseline="0" dirty="0">
                <a:solidFill>
                  <a:schemeClr val="tx1">
                    <a:lumMod val="85000"/>
                    <a:lumOff val="15000"/>
                  </a:schemeClr>
                </a:solidFill>
                <a:latin typeface="Arial" panose="020B0604020202020204" pitchFamily="34" charset="0"/>
                <a:cs typeface="Arial" panose="020B0604020202020204" pitchFamily="34" charset="0"/>
              </a:rPr>
              <a:t> (in structured format) the default system for issuing invoices</a:t>
            </a:r>
            <a:endParaRPr lang="en-US" sz="1700" dirty="0">
              <a:solidFill>
                <a:schemeClr val="tx1">
                  <a:lumMod val="85000"/>
                  <a:lumOff val="15000"/>
                </a:schemeClr>
              </a:solidFill>
              <a:latin typeface="Arial" panose="020B0604020202020204" pitchFamily="34" charset="0"/>
              <a:cs typeface="Arial" panose="020B0604020202020204" pitchFamily="34" charset="0"/>
            </a:endParaRPr>
          </a:p>
          <a:p>
            <a:pPr marL="0" indent="0">
              <a:buNone/>
            </a:pPr>
            <a:r>
              <a:rPr lang="en-US" sz="1700" b="0" i="0" u="none" strike="noStrike" baseline="0" dirty="0">
                <a:solidFill>
                  <a:schemeClr val="tx1">
                    <a:lumMod val="85000"/>
                    <a:lumOff val="15000"/>
                  </a:schemeClr>
                </a:solidFill>
                <a:latin typeface="Arial" panose="020B0604020202020204" pitchFamily="34" charset="0"/>
                <a:cs typeface="Arial" panose="020B0604020202020204" pitchFamily="34" charset="0"/>
              </a:rPr>
              <a:t>As of 2024, EU Member State willing to implement Digital Reporting Requirements (DRR) should </a:t>
            </a:r>
            <a:r>
              <a:rPr lang="en-US" sz="1700" b="0" i="0" u="sng" strike="noStrike" baseline="0" dirty="0">
                <a:solidFill>
                  <a:schemeClr val="tx1">
                    <a:lumMod val="85000"/>
                    <a:lumOff val="15000"/>
                  </a:schemeClr>
                </a:solidFill>
                <a:latin typeface="Arial" panose="020B0604020202020204" pitchFamily="34" charset="0"/>
                <a:cs typeface="Arial" panose="020B0604020202020204" pitchFamily="34" charset="0"/>
              </a:rPr>
              <a:t>no longer ask for a derogation from the VAT Directive</a:t>
            </a:r>
            <a:r>
              <a:rPr lang="en-US" sz="1700" b="0" i="0" strike="noStrike" baseline="0" dirty="0">
                <a:solidFill>
                  <a:schemeClr val="tx1">
                    <a:lumMod val="85000"/>
                    <a:lumOff val="15000"/>
                  </a:schemeClr>
                </a:solidFill>
                <a:latin typeface="Arial" panose="020B0604020202020204" pitchFamily="34" charset="0"/>
                <a:cs typeface="Arial" panose="020B0604020202020204" pitchFamily="34" charset="0"/>
              </a:rPr>
              <a:t>, but </a:t>
            </a:r>
            <a:r>
              <a:rPr lang="en-US" sz="1700" b="0" i="0" u="none" strike="noStrike" baseline="0" dirty="0">
                <a:solidFill>
                  <a:schemeClr val="tx1">
                    <a:lumMod val="85000"/>
                    <a:lumOff val="15000"/>
                  </a:schemeClr>
                </a:solidFill>
                <a:latin typeface="Arial" panose="020B0604020202020204" pitchFamily="34" charset="0"/>
                <a:cs typeface="Arial" panose="020B0604020202020204" pitchFamily="34" charset="0"/>
              </a:rPr>
              <a:t>should </a:t>
            </a:r>
            <a:r>
              <a:rPr lang="en-US" sz="1700" b="0" i="0" u="sng" strike="noStrike" baseline="0" dirty="0">
                <a:solidFill>
                  <a:schemeClr val="tx1">
                    <a:lumMod val="85000"/>
                    <a:lumOff val="15000"/>
                  </a:schemeClr>
                </a:solidFill>
                <a:latin typeface="Arial" panose="020B0604020202020204" pitchFamily="34" charset="0"/>
                <a:cs typeface="Arial" panose="020B0604020202020204" pitchFamily="34" charset="0"/>
              </a:rPr>
              <a:t>respect the EU framework</a:t>
            </a:r>
            <a:r>
              <a:rPr lang="en-US" sz="1700" b="0" i="0" u="none" strike="noStrike" baseline="0" dirty="0">
                <a:solidFill>
                  <a:schemeClr val="tx1">
                    <a:lumMod val="85000"/>
                    <a:lumOff val="15000"/>
                  </a:schemeClr>
                </a:solidFill>
                <a:latin typeface="Arial" panose="020B0604020202020204" pitchFamily="34" charset="0"/>
                <a:cs typeface="Arial" panose="020B0604020202020204" pitchFamily="34" charset="0"/>
              </a:rPr>
              <a:t>.</a:t>
            </a:r>
            <a:endParaRPr lang="en-US" sz="1700" b="1" i="0" u="none" strike="noStrike" baseline="0" dirty="0">
              <a:solidFill>
                <a:schemeClr val="tx1">
                  <a:lumMod val="85000"/>
                  <a:lumOff val="15000"/>
                </a:schemeClr>
              </a:solidFill>
              <a:latin typeface="Arial" panose="020B0604020202020204" pitchFamily="34" charset="0"/>
              <a:cs typeface="Arial" panose="020B0604020202020204" pitchFamily="34" charset="0"/>
            </a:endParaRPr>
          </a:p>
          <a:p>
            <a:pPr marL="0" indent="0">
              <a:buNone/>
            </a:pPr>
            <a:r>
              <a:rPr lang="en-US" sz="1700" b="1" i="0" u="none" strike="noStrike" baseline="0" dirty="0">
                <a:solidFill>
                  <a:schemeClr val="tx1">
                    <a:lumMod val="85000"/>
                    <a:lumOff val="15000"/>
                  </a:schemeClr>
                </a:solidFill>
                <a:latin typeface="Arial" panose="020B0604020202020204" pitchFamily="34" charset="0"/>
                <a:cs typeface="Arial" panose="020B0604020202020204" pitchFamily="34" charset="0"/>
              </a:rPr>
              <a:t>Domestic B2B &amp; B2C DRR &amp; e-invoicing</a:t>
            </a:r>
            <a:r>
              <a:rPr lang="en-US" sz="1700" i="0" u="none" strike="noStrike" baseline="0" dirty="0">
                <a:solidFill>
                  <a:schemeClr val="tx1">
                    <a:lumMod val="85000"/>
                    <a:lumOff val="15000"/>
                  </a:schemeClr>
                </a:solidFill>
                <a:latin typeface="Arial" panose="020B0604020202020204" pitchFamily="34" charset="0"/>
                <a:cs typeface="Arial" panose="020B0604020202020204" pitchFamily="34" charset="0"/>
              </a:rPr>
              <a:t> remains </a:t>
            </a:r>
            <a:r>
              <a:rPr lang="en-US" sz="1700" b="1" i="0" u="none" strike="noStrike" baseline="0" dirty="0">
                <a:solidFill>
                  <a:schemeClr val="tx1">
                    <a:lumMod val="85000"/>
                    <a:lumOff val="15000"/>
                  </a:schemeClr>
                </a:solidFill>
                <a:latin typeface="Arial" panose="020B0604020202020204" pitchFamily="34" charset="0"/>
                <a:cs typeface="Arial" panose="020B0604020202020204" pitchFamily="34" charset="0"/>
              </a:rPr>
              <a:t>optional</a:t>
            </a:r>
            <a:r>
              <a:rPr lang="en-US" sz="1700" i="0" u="none" strike="noStrike" baseline="0" dirty="0">
                <a:solidFill>
                  <a:schemeClr val="tx1">
                    <a:lumMod val="85000"/>
                    <a:lumOff val="15000"/>
                  </a:schemeClr>
                </a:solidFill>
                <a:latin typeface="Arial" panose="020B0604020202020204" pitchFamily="34" charset="0"/>
                <a:cs typeface="Arial" panose="020B0604020202020204" pitchFamily="34" charset="0"/>
              </a:rPr>
              <a:t> for EU Member States (can decide which taxpayers and transactions covered), but then must respect features of harmonized EU DRR:</a:t>
            </a:r>
          </a:p>
          <a:p>
            <a:pPr>
              <a:buFont typeface="Wingdings" panose="05000000000000000000" pitchFamily="2" charset="2"/>
              <a:buChar char="§"/>
            </a:pPr>
            <a:r>
              <a:rPr lang="nl-NL" sz="1700" dirty="0" err="1">
                <a:solidFill>
                  <a:schemeClr val="tx1">
                    <a:lumMod val="85000"/>
                    <a:lumOff val="15000"/>
                  </a:schemeClr>
                </a:solidFill>
                <a:latin typeface="Arial" panose="020B0604020202020204" pitchFamily="34" charset="0"/>
                <a:cs typeface="Arial" panose="020B0604020202020204" pitchFamily="34" charset="0"/>
              </a:rPr>
              <a:t>r</a:t>
            </a:r>
            <a:r>
              <a:rPr lang="nl-NL" sz="1700" b="0" i="0" u="none" strike="noStrike" baseline="0" dirty="0" err="1">
                <a:solidFill>
                  <a:schemeClr val="tx1">
                    <a:lumMod val="85000"/>
                    <a:lumOff val="15000"/>
                  </a:schemeClr>
                </a:solidFill>
                <a:latin typeface="Arial" panose="020B0604020202020204" pitchFamily="34" charset="0"/>
                <a:cs typeface="Arial" panose="020B0604020202020204" pitchFamily="34" charset="0"/>
              </a:rPr>
              <a:t>eporting</a:t>
            </a:r>
            <a:r>
              <a:rPr lang="nl-NL" sz="1700" b="0" i="0" u="none" strike="noStrike" baseline="0" dirty="0">
                <a:solidFill>
                  <a:schemeClr val="tx1">
                    <a:lumMod val="85000"/>
                    <a:lumOff val="15000"/>
                  </a:schemeClr>
                </a:solidFill>
                <a:latin typeface="Arial" panose="020B0604020202020204" pitchFamily="34" charset="0"/>
                <a:cs typeface="Arial" panose="020B0604020202020204" pitchFamily="34" charset="0"/>
              </a:rPr>
              <a:t> on </a:t>
            </a:r>
            <a:r>
              <a:rPr lang="nl-NL" sz="1700" b="0" i="0" u="none" strike="noStrike" baseline="0" dirty="0" err="1">
                <a:solidFill>
                  <a:schemeClr val="tx1">
                    <a:lumMod val="85000"/>
                    <a:lumOff val="15000"/>
                  </a:schemeClr>
                </a:solidFill>
                <a:latin typeface="Arial" panose="020B0604020202020204" pitchFamily="34" charset="0"/>
                <a:cs typeface="Arial" panose="020B0604020202020204" pitchFamily="34" charset="0"/>
              </a:rPr>
              <a:t>transactional</a:t>
            </a:r>
            <a:r>
              <a:rPr lang="nl-NL" sz="1700" b="0" i="0" u="none" strike="noStrike" baseline="0" dirty="0">
                <a:solidFill>
                  <a:schemeClr val="tx1">
                    <a:lumMod val="85000"/>
                    <a:lumOff val="15000"/>
                  </a:schemeClr>
                </a:solidFill>
                <a:latin typeface="Arial" panose="020B0604020202020204" pitchFamily="34" charset="0"/>
                <a:cs typeface="Arial" panose="020B0604020202020204" pitchFamily="34" charset="0"/>
              </a:rPr>
              <a:t> basis</a:t>
            </a:r>
          </a:p>
          <a:p>
            <a:pPr>
              <a:buFont typeface="Wingdings" panose="05000000000000000000" pitchFamily="2" charset="2"/>
              <a:buChar char="§"/>
            </a:pPr>
            <a:r>
              <a:rPr lang="en-US" sz="1700" dirty="0">
                <a:solidFill>
                  <a:schemeClr val="tx1">
                    <a:lumMod val="85000"/>
                    <a:lumOff val="15000"/>
                  </a:schemeClr>
                </a:solidFill>
                <a:latin typeface="Arial" panose="020B0604020202020204" pitchFamily="34" charset="0"/>
                <a:cs typeface="Arial" panose="020B0604020202020204" pitchFamily="34" charset="0"/>
              </a:rPr>
              <a:t>n</a:t>
            </a:r>
            <a:r>
              <a:rPr lang="en-US" sz="1700" b="0" i="0" u="none" strike="noStrike" baseline="0" dirty="0">
                <a:solidFill>
                  <a:schemeClr val="tx1">
                    <a:lumMod val="85000"/>
                    <a:lumOff val="15000"/>
                  </a:schemeClr>
                </a:solidFill>
                <a:latin typeface="Arial" panose="020B0604020202020204" pitchFamily="34" charset="0"/>
                <a:cs typeface="Arial" panose="020B0604020202020204" pitchFamily="34" charset="0"/>
              </a:rPr>
              <a:t>o preclearance by authorities allowed</a:t>
            </a:r>
          </a:p>
          <a:p>
            <a:pPr>
              <a:buFont typeface="Wingdings" panose="05000000000000000000" pitchFamily="2" charset="2"/>
              <a:buChar char="§"/>
            </a:pPr>
            <a:r>
              <a:rPr lang="en-US" sz="1700" b="0" i="0" u="none" strike="noStrike" baseline="0" dirty="0">
                <a:solidFill>
                  <a:schemeClr val="tx1">
                    <a:lumMod val="85000"/>
                    <a:lumOff val="15000"/>
                  </a:schemeClr>
                </a:solidFill>
                <a:latin typeface="Arial" panose="020B0604020202020204" pitchFamily="34" charset="0"/>
                <a:cs typeface="Arial" panose="020B0604020202020204" pitchFamily="34" charset="0"/>
              </a:rPr>
              <a:t>Transmission to tax authorities 2 days after invoice issuance</a:t>
            </a:r>
          </a:p>
          <a:p>
            <a:pPr>
              <a:buFont typeface="Wingdings" panose="05000000000000000000" pitchFamily="2" charset="2"/>
              <a:buChar char="§"/>
            </a:pPr>
            <a:r>
              <a:rPr lang="en-US" sz="1700" b="0" i="0" u="none" strike="noStrike" baseline="0" dirty="0">
                <a:solidFill>
                  <a:schemeClr val="tx1">
                    <a:lumMod val="85000"/>
                    <a:lumOff val="15000"/>
                  </a:schemeClr>
                </a:solidFill>
                <a:latin typeface="Arial" panose="020B0604020202020204" pitchFamily="34" charset="0"/>
                <a:cs typeface="Arial" panose="020B0604020202020204" pitchFamily="34" charset="0"/>
              </a:rPr>
              <a:t>EU standard EN 16931 must be </a:t>
            </a:r>
            <a:r>
              <a:rPr lang="en-US" sz="1700" dirty="0">
                <a:solidFill>
                  <a:schemeClr val="tx1">
                    <a:lumMod val="85000"/>
                    <a:lumOff val="15000"/>
                  </a:schemeClr>
                </a:solidFill>
                <a:latin typeface="Arial" panose="020B0604020202020204" pitchFamily="34" charset="0"/>
                <a:cs typeface="Arial" panose="020B0604020202020204" pitchFamily="34" charset="0"/>
              </a:rPr>
              <a:t>allowed (EU standard on e-invoicing EN 16931 was developed and published by European Committee for Standardization (CEN), per request of European Commission) </a:t>
            </a:r>
          </a:p>
          <a:p>
            <a:pPr marL="457200" lvl="1" indent="0">
              <a:buNone/>
            </a:pPr>
            <a:r>
              <a:rPr lang="en-US" sz="1700" dirty="0">
                <a:solidFill>
                  <a:schemeClr val="tx1">
                    <a:lumMod val="85000"/>
                    <a:lumOff val="15000"/>
                  </a:schemeClr>
                </a:solidFill>
                <a:latin typeface="Arial" panose="020B0604020202020204" pitchFamily="34" charset="0"/>
                <a:cs typeface="Arial" panose="020B0604020202020204" pitchFamily="34" charset="0"/>
                <a:hlinkClick r:id="rId2"/>
              </a:rPr>
              <a:t>https://ec.europa.eu/digital-building-blocks/wikis/display/DIGITAL/EN+16931+compliance</a:t>
            </a:r>
            <a:endParaRPr lang="en-US" sz="1700" dirty="0">
              <a:solidFill>
                <a:schemeClr val="tx1">
                  <a:lumMod val="85000"/>
                  <a:lumOff val="15000"/>
                </a:schemeClr>
              </a:solidFill>
              <a:latin typeface="Arial" panose="020B0604020202020204" pitchFamily="34" charset="0"/>
              <a:cs typeface="Arial" panose="020B0604020202020204" pitchFamily="34" charset="0"/>
            </a:endParaRPr>
          </a:p>
          <a:p>
            <a:pPr>
              <a:buFont typeface="Wingdings" panose="05000000000000000000" pitchFamily="2" charset="2"/>
              <a:buChar char="§"/>
            </a:pPr>
            <a:r>
              <a:rPr lang="en-US" sz="1700" dirty="0">
                <a:solidFill>
                  <a:schemeClr val="tx1">
                    <a:lumMod val="85000"/>
                    <a:lumOff val="15000"/>
                  </a:schemeClr>
                </a:solidFill>
                <a:latin typeface="Arial" panose="020B0604020202020204" pitchFamily="34" charset="0"/>
                <a:cs typeface="Arial" panose="020B0604020202020204" pitchFamily="34" charset="0"/>
              </a:rPr>
              <a:t>No other reporting obligations outside those allowed by modified VAT Directive</a:t>
            </a:r>
          </a:p>
          <a:p>
            <a:pPr marL="0" indent="0">
              <a:spcBef>
                <a:spcPts val="1800"/>
              </a:spcBef>
              <a:buNone/>
            </a:pPr>
            <a:r>
              <a:rPr lang="en-US" sz="1700" b="0" i="0" u="none" strike="noStrike" baseline="0" dirty="0">
                <a:solidFill>
                  <a:schemeClr val="tx1">
                    <a:lumMod val="85000"/>
                    <a:lumOff val="15000"/>
                  </a:schemeClr>
                </a:solidFill>
                <a:latin typeface="Arial" panose="020B0604020202020204" pitchFamily="34" charset="0"/>
                <a:cs typeface="Arial" panose="020B0604020202020204" pitchFamily="34" charset="0"/>
              </a:rPr>
              <a:t>EU Member State that already implemented DRR (in various ways) should </a:t>
            </a:r>
            <a:r>
              <a:rPr lang="en-US" sz="1700" b="1" i="0" u="none" strike="noStrike" baseline="0" dirty="0">
                <a:solidFill>
                  <a:schemeClr val="tx1">
                    <a:lumMod val="85000"/>
                    <a:lumOff val="15000"/>
                  </a:schemeClr>
                </a:solidFill>
                <a:latin typeface="Arial" panose="020B0604020202020204" pitchFamily="34" charset="0"/>
                <a:cs typeface="Arial" panose="020B0604020202020204" pitchFamily="34" charset="0"/>
              </a:rPr>
              <a:t>converge to these EU standards by 2028</a:t>
            </a:r>
            <a:r>
              <a:rPr lang="en-US" sz="1700" b="0" i="0" u="none" strike="noStrike" baseline="0" dirty="0">
                <a:solidFill>
                  <a:schemeClr val="tx1">
                    <a:lumMod val="85000"/>
                    <a:lumOff val="15000"/>
                  </a:schemeClr>
                </a:solidFill>
                <a:latin typeface="Arial" panose="020B0604020202020204" pitchFamily="34" charset="0"/>
                <a:cs typeface="Arial" panose="020B0604020202020204" pitchFamily="34" charset="0"/>
              </a:rPr>
              <a:t>.</a:t>
            </a:r>
          </a:p>
          <a:p>
            <a:pPr marL="0" indent="0">
              <a:buNone/>
            </a:pPr>
            <a:endParaRPr lang="nl-NL" dirty="0">
              <a:latin typeface="Arial" panose="020B0604020202020204" pitchFamily="34" charset="0"/>
              <a:cs typeface="Arial" panose="020B0604020202020204" pitchFamily="34" charset="0"/>
            </a:endParaRPr>
          </a:p>
        </p:txBody>
      </p:sp>
      <p:cxnSp>
        <p:nvCxnSpPr>
          <p:cNvPr id="4" name="Straight Connector 10">
            <a:extLst>
              <a:ext uri="{FF2B5EF4-FFF2-40B4-BE49-F238E27FC236}">
                <a16:creationId xmlns:a16="http://schemas.microsoft.com/office/drawing/2014/main" id="{6A6F9327-9511-40EE-B28D-FE098787BFD1}"/>
              </a:ext>
            </a:extLst>
          </p:cNvPr>
          <p:cNvCxnSpPr>
            <a:cxnSpLocks/>
          </p:cNvCxnSpPr>
          <p:nvPr/>
        </p:nvCxnSpPr>
        <p:spPr>
          <a:xfrm>
            <a:off x="667283" y="1092799"/>
            <a:ext cx="9191092" cy="0"/>
          </a:xfrm>
          <a:prstGeom prst="line">
            <a:avLst/>
          </a:prstGeom>
          <a:ln w="28575">
            <a:solidFill>
              <a:srgbClr val="FFC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29632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Rounded Corners 28">
            <a:extLst>
              <a:ext uri="{FF2B5EF4-FFF2-40B4-BE49-F238E27FC236}">
                <a16:creationId xmlns:a16="http://schemas.microsoft.com/office/drawing/2014/main" id="{F200273B-B07C-4D73-BC56-6EDC8321AD20}"/>
              </a:ext>
            </a:extLst>
          </p:cNvPr>
          <p:cNvSpPr/>
          <p:nvPr/>
        </p:nvSpPr>
        <p:spPr>
          <a:xfrm>
            <a:off x="10829807" y="2875864"/>
            <a:ext cx="1114322" cy="1326569"/>
          </a:xfrm>
          <a:prstGeom prst="roundRect">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7" name="Rectangle: Rounded Corners 26">
            <a:extLst>
              <a:ext uri="{FF2B5EF4-FFF2-40B4-BE49-F238E27FC236}">
                <a16:creationId xmlns:a16="http://schemas.microsoft.com/office/drawing/2014/main" id="{2DE52EDC-30EF-471E-8A53-1BE9C952DB7B}"/>
              </a:ext>
            </a:extLst>
          </p:cNvPr>
          <p:cNvSpPr/>
          <p:nvPr/>
        </p:nvSpPr>
        <p:spPr>
          <a:xfrm>
            <a:off x="5868810" y="3516370"/>
            <a:ext cx="4893871" cy="1768211"/>
          </a:xfrm>
          <a:prstGeom prst="roundRect">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5" name="Rectangle: Rounded Corners 24">
            <a:extLst>
              <a:ext uri="{FF2B5EF4-FFF2-40B4-BE49-F238E27FC236}">
                <a16:creationId xmlns:a16="http://schemas.microsoft.com/office/drawing/2014/main" id="{3D90D688-134B-4E45-B963-56B14B4BE110}"/>
              </a:ext>
            </a:extLst>
          </p:cNvPr>
          <p:cNvSpPr/>
          <p:nvPr/>
        </p:nvSpPr>
        <p:spPr>
          <a:xfrm>
            <a:off x="5868810" y="1599874"/>
            <a:ext cx="4893871" cy="1768211"/>
          </a:xfrm>
          <a:prstGeom prst="roundRect">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46157A45-107C-58EB-8CB5-4FE1BE162A4B}"/>
              </a:ext>
            </a:extLst>
          </p:cNvPr>
          <p:cNvSpPr>
            <a:spLocks noGrp="1"/>
          </p:cNvSpPr>
          <p:nvPr>
            <p:ph type="title"/>
          </p:nvPr>
        </p:nvSpPr>
        <p:spPr>
          <a:xfrm>
            <a:off x="431800" y="65273"/>
            <a:ext cx="10515600" cy="1325563"/>
          </a:xfrm>
        </p:spPr>
        <p:txBody>
          <a:bodyPr>
            <a:normAutofit/>
          </a:bodyPr>
          <a:lstStyle/>
          <a:p>
            <a:r>
              <a:rPr lang="en-US" sz="3600" b="1" dirty="0">
                <a:latin typeface="Arial" panose="020B0604020202020204" pitchFamily="34" charset="0"/>
                <a:cs typeface="Arial" panose="020B0604020202020204" pitchFamily="34" charset="0"/>
              </a:rPr>
              <a:t>CROSS BORDER SUPPLY </a:t>
            </a:r>
            <a:endParaRPr lang="nl-NL" sz="3600" b="1" dirty="0">
              <a:latin typeface="Arial" panose="020B0604020202020204" pitchFamily="34" charset="0"/>
              <a:cs typeface="Arial" panose="020B0604020202020204" pitchFamily="34" charset="0"/>
            </a:endParaRPr>
          </a:p>
        </p:txBody>
      </p:sp>
      <p:sp>
        <p:nvSpPr>
          <p:cNvPr id="3" name="Tijdelijke aanduiding voor inhoud 2">
            <a:extLst>
              <a:ext uri="{FF2B5EF4-FFF2-40B4-BE49-F238E27FC236}">
                <a16:creationId xmlns:a16="http://schemas.microsoft.com/office/drawing/2014/main" id="{BFEE11C5-3CA7-0861-B4C3-16B64B280AE9}"/>
              </a:ext>
            </a:extLst>
          </p:cNvPr>
          <p:cNvSpPr>
            <a:spLocks noGrp="1"/>
          </p:cNvSpPr>
          <p:nvPr>
            <p:ph idx="1"/>
          </p:nvPr>
        </p:nvSpPr>
        <p:spPr>
          <a:xfrm>
            <a:off x="247567" y="1577604"/>
            <a:ext cx="5155164" cy="4351338"/>
          </a:xfrm>
        </p:spPr>
        <p:txBody>
          <a:bodyPr>
            <a:normAutofit/>
          </a:bodyPr>
          <a:lstStyle/>
          <a:p>
            <a:pPr marL="0" indent="0">
              <a:buNone/>
            </a:pPr>
            <a:r>
              <a:rPr lang="en-US" sz="1600" b="1" i="0" u="none" strike="noStrike" baseline="0" dirty="0">
                <a:solidFill>
                  <a:srgbClr val="FFC000"/>
                </a:solidFill>
                <a:latin typeface="Arial" panose="020B0604020202020204" pitchFamily="34" charset="0"/>
                <a:cs typeface="Arial" panose="020B0604020202020204" pitchFamily="34" charset="0"/>
              </a:rPr>
              <a:t>Structured e‐invoice and near‐real time e‐reportin</a:t>
            </a:r>
            <a:r>
              <a:rPr lang="en-US" sz="1600" b="1" dirty="0">
                <a:solidFill>
                  <a:srgbClr val="FFC000"/>
                </a:solidFill>
                <a:latin typeface="Arial" panose="020B0604020202020204" pitchFamily="34" charset="0"/>
                <a:cs typeface="Arial" panose="020B0604020202020204" pitchFamily="34" charset="0"/>
              </a:rPr>
              <a:t>g</a:t>
            </a:r>
            <a:endParaRPr lang="nl-NL" sz="1600" b="1" i="0" u="none" strike="noStrike" baseline="0" dirty="0">
              <a:solidFill>
                <a:srgbClr val="FFC000"/>
              </a:solidFill>
              <a:latin typeface="Arial" panose="020B0604020202020204" pitchFamily="34" charset="0"/>
              <a:cs typeface="Arial" panose="020B0604020202020204" pitchFamily="34" charset="0"/>
            </a:endParaRPr>
          </a:p>
          <a:p>
            <a:pPr marL="0" indent="0">
              <a:spcBef>
                <a:spcPts val="600"/>
              </a:spcBef>
              <a:buNone/>
            </a:pPr>
            <a:r>
              <a:rPr lang="nl-NL" sz="1600" b="1" i="0" u="none" strike="noStrike" baseline="0" dirty="0">
                <a:solidFill>
                  <a:srgbClr val="FFC000"/>
                </a:solidFill>
                <a:latin typeface="Arial" panose="020B0604020202020204" pitchFamily="34" charset="0"/>
                <a:cs typeface="Arial" panose="020B0604020202020204" pitchFamily="34" charset="0"/>
              </a:rPr>
              <a:t>+ establishmen</a:t>
            </a:r>
            <a:r>
              <a:rPr lang="nl-NL" sz="1600" b="1" dirty="0">
                <a:solidFill>
                  <a:srgbClr val="FFC000"/>
                </a:solidFill>
                <a:latin typeface="Arial" panose="020B0604020202020204" pitchFamily="34" charset="0"/>
                <a:cs typeface="Arial" panose="020B0604020202020204" pitchFamily="34" charset="0"/>
              </a:rPr>
              <a:t>t </a:t>
            </a:r>
            <a:r>
              <a:rPr lang="nl-NL" sz="1600" b="1" i="0" u="none" strike="noStrike" baseline="0" dirty="0">
                <a:solidFill>
                  <a:srgbClr val="FFC000"/>
                </a:solidFill>
                <a:latin typeface="Arial" panose="020B0604020202020204" pitchFamily="34" charset="0"/>
                <a:cs typeface="Arial" panose="020B0604020202020204" pitchFamily="34" charset="0"/>
              </a:rPr>
              <a:t>of ‘Central VIES’:</a:t>
            </a:r>
          </a:p>
          <a:p>
            <a:pPr algn="l">
              <a:buFont typeface="Wingdings" panose="05000000000000000000" pitchFamily="2" charset="2"/>
              <a:buChar char="§"/>
            </a:pPr>
            <a:r>
              <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Data to be reported will be the same in all MS (within max 4 days of tax point and in EU standard or other interoperable formats)</a:t>
            </a:r>
          </a:p>
          <a:p>
            <a:pPr algn="l">
              <a:buFont typeface="Wingdings" panose="05000000000000000000" pitchFamily="2" charset="2"/>
              <a:buChar char="§"/>
            </a:pPr>
            <a:r>
              <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Gathering of intra‐EU trade data submitted by national tax authorities</a:t>
            </a:r>
          </a:p>
          <a:p>
            <a:pPr algn="l">
              <a:buFont typeface="Wingdings" panose="05000000000000000000" pitchFamily="2" charset="2"/>
              <a:buChar char="§"/>
            </a:pPr>
            <a:r>
              <a:rPr lang="en-US" sz="1600" dirty="0">
                <a:solidFill>
                  <a:schemeClr val="tx1">
                    <a:lumMod val="85000"/>
                    <a:lumOff val="15000"/>
                  </a:schemeClr>
                </a:solidFill>
                <a:latin typeface="Arial" panose="020B0604020202020204" pitchFamily="34" charset="0"/>
                <a:cs typeface="Arial" panose="020B0604020202020204" pitchFamily="34" charset="0"/>
              </a:rPr>
              <a:t>This </a:t>
            </a:r>
            <a:r>
              <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data is available for tax authorities for crosscheck of reported supplies and acquisitions</a:t>
            </a:r>
          </a:p>
          <a:p>
            <a:pPr algn="l">
              <a:buFont typeface="Wingdings" panose="05000000000000000000" pitchFamily="2" charset="2"/>
              <a:buChar char="§"/>
            </a:pPr>
            <a:r>
              <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Data retention for 5 years</a:t>
            </a:r>
          </a:p>
          <a:p>
            <a:pPr algn="l">
              <a:buFont typeface="Wingdings" panose="05000000000000000000" pitchFamily="2" charset="2"/>
              <a:buChar char="§"/>
            </a:pPr>
            <a:r>
              <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Central VIES system (VAT Information Exchange System) also contains VAT registration data re. taxable persons</a:t>
            </a:r>
          </a:p>
          <a:p>
            <a:pPr algn="l">
              <a:buFont typeface="Wingdings" panose="05000000000000000000" pitchFamily="2" charset="2"/>
              <a:buChar char="§"/>
            </a:pPr>
            <a:r>
              <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Access to ‘Central VIES’ limited to specific categories of people</a:t>
            </a:r>
          </a:p>
        </p:txBody>
      </p:sp>
      <p:pic>
        <p:nvPicPr>
          <p:cNvPr id="5" name="Graphic 4" descr="Browservenster met effen opvulling">
            <a:extLst>
              <a:ext uri="{FF2B5EF4-FFF2-40B4-BE49-F238E27FC236}">
                <a16:creationId xmlns:a16="http://schemas.microsoft.com/office/drawing/2014/main" id="{B03D7438-60D5-C99C-7248-FCA8044B370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47095" y="2845440"/>
            <a:ext cx="914400" cy="914400"/>
          </a:xfrm>
          <a:prstGeom prst="rect">
            <a:avLst/>
          </a:prstGeom>
        </p:spPr>
      </p:pic>
      <p:pic>
        <p:nvPicPr>
          <p:cNvPr id="7" name="Graphic 6" descr="Callcenter met effen opvulling">
            <a:extLst>
              <a:ext uri="{FF2B5EF4-FFF2-40B4-BE49-F238E27FC236}">
                <a16:creationId xmlns:a16="http://schemas.microsoft.com/office/drawing/2014/main" id="{F22949BA-D072-0205-975E-AD2AB71C03E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106541" y="3850921"/>
            <a:ext cx="914400" cy="914400"/>
          </a:xfrm>
          <a:prstGeom prst="rect">
            <a:avLst/>
          </a:prstGeom>
        </p:spPr>
      </p:pic>
      <p:pic>
        <p:nvPicPr>
          <p:cNvPr id="9" name="Graphic 8" descr="Mannelijke lasser met effen opvulling">
            <a:extLst>
              <a:ext uri="{FF2B5EF4-FFF2-40B4-BE49-F238E27FC236}">
                <a16:creationId xmlns:a16="http://schemas.microsoft.com/office/drawing/2014/main" id="{BC424F3A-55FB-1135-1FC3-3E1E2D15B03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059697" y="2040997"/>
            <a:ext cx="914400" cy="914400"/>
          </a:xfrm>
          <a:prstGeom prst="rect">
            <a:avLst/>
          </a:prstGeom>
        </p:spPr>
      </p:pic>
      <p:cxnSp>
        <p:nvCxnSpPr>
          <p:cNvPr id="11" name="Rechte verbindingslijn met pijl 10">
            <a:extLst>
              <a:ext uri="{FF2B5EF4-FFF2-40B4-BE49-F238E27FC236}">
                <a16:creationId xmlns:a16="http://schemas.microsoft.com/office/drawing/2014/main" id="{F3FDAD33-964F-AD8C-AE38-2BBC21F3DDF9}"/>
              </a:ext>
            </a:extLst>
          </p:cNvPr>
          <p:cNvCxnSpPr/>
          <p:nvPr/>
        </p:nvCxnSpPr>
        <p:spPr>
          <a:xfrm>
            <a:off x="7010311" y="4126584"/>
            <a:ext cx="1030014" cy="0"/>
          </a:xfrm>
          <a:prstGeom prst="straightConnector1">
            <a:avLst/>
          </a:prstGeom>
          <a:ln w="76200">
            <a:solidFill>
              <a:schemeClr val="tx1"/>
            </a:solidFill>
            <a:tailEnd type="triangle"/>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dk1"/>
          </a:lnRef>
          <a:fillRef idx="0">
            <a:schemeClr val="dk1"/>
          </a:fillRef>
          <a:effectRef idx="1">
            <a:schemeClr val="dk1"/>
          </a:effectRef>
          <a:fontRef idx="minor">
            <a:schemeClr val="tx1"/>
          </a:fontRef>
        </p:style>
      </p:cxnSp>
      <p:cxnSp>
        <p:nvCxnSpPr>
          <p:cNvPr id="12" name="Rechte verbindingslijn met pijl 11">
            <a:extLst>
              <a:ext uri="{FF2B5EF4-FFF2-40B4-BE49-F238E27FC236}">
                <a16:creationId xmlns:a16="http://schemas.microsoft.com/office/drawing/2014/main" id="{483C92ED-B8F4-707D-1288-91E47C953138}"/>
              </a:ext>
            </a:extLst>
          </p:cNvPr>
          <p:cNvCxnSpPr/>
          <p:nvPr/>
        </p:nvCxnSpPr>
        <p:spPr>
          <a:xfrm>
            <a:off x="7006040" y="2237270"/>
            <a:ext cx="1030014" cy="0"/>
          </a:xfrm>
          <a:prstGeom prst="straightConnector1">
            <a:avLst/>
          </a:prstGeom>
          <a:ln w="76200">
            <a:solidFill>
              <a:schemeClr val="tx1"/>
            </a:solidFill>
            <a:tailEnd type="triangle"/>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dk1"/>
          </a:lnRef>
          <a:fillRef idx="0">
            <a:schemeClr val="dk1"/>
          </a:fillRef>
          <a:effectRef idx="1">
            <a:schemeClr val="dk1"/>
          </a:effectRef>
          <a:fontRef idx="minor">
            <a:schemeClr val="tx1"/>
          </a:fontRef>
        </p:style>
      </p:cxnSp>
      <p:cxnSp>
        <p:nvCxnSpPr>
          <p:cNvPr id="13" name="Rechte verbindingslijn met pijl 12">
            <a:extLst>
              <a:ext uri="{FF2B5EF4-FFF2-40B4-BE49-F238E27FC236}">
                <a16:creationId xmlns:a16="http://schemas.microsoft.com/office/drawing/2014/main" id="{0898BFE8-25A2-42BD-D19A-C6A3842C89AC}"/>
              </a:ext>
            </a:extLst>
          </p:cNvPr>
          <p:cNvCxnSpPr/>
          <p:nvPr/>
        </p:nvCxnSpPr>
        <p:spPr>
          <a:xfrm>
            <a:off x="9326328" y="4126584"/>
            <a:ext cx="1030014" cy="0"/>
          </a:xfrm>
          <a:prstGeom prst="straightConnector1">
            <a:avLst/>
          </a:prstGeom>
          <a:ln w="76200">
            <a:solidFill>
              <a:schemeClr val="tx1"/>
            </a:solidFill>
            <a:tailEnd type="triangle"/>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dk1"/>
          </a:lnRef>
          <a:fillRef idx="0">
            <a:schemeClr val="dk1"/>
          </a:fillRef>
          <a:effectRef idx="1">
            <a:schemeClr val="dk1"/>
          </a:effectRef>
          <a:fontRef idx="minor">
            <a:schemeClr val="tx1"/>
          </a:fontRef>
        </p:style>
      </p:cxnSp>
      <p:cxnSp>
        <p:nvCxnSpPr>
          <p:cNvPr id="15" name="Rechte verbindingslijn met pijl 14">
            <a:extLst>
              <a:ext uri="{FF2B5EF4-FFF2-40B4-BE49-F238E27FC236}">
                <a16:creationId xmlns:a16="http://schemas.microsoft.com/office/drawing/2014/main" id="{D0DB183F-42B2-ECF8-8664-165301379E10}"/>
              </a:ext>
            </a:extLst>
          </p:cNvPr>
          <p:cNvCxnSpPr/>
          <p:nvPr/>
        </p:nvCxnSpPr>
        <p:spPr>
          <a:xfrm>
            <a:off x="9404148" y="2237270"/>
            <a:ext cx="1030014" cy="0"/>
          </a:xfrm>
          <a:prstGeom prst="straightConnector1">
            <a:avLst/>
          </a:prstGeom>
          <a:ln w="76200">
            <a:solidFill>
              <a:schemeClr val="tx1"/>
            </a:solidFill>
            <a:tailEnd type="triangle"/>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dk1"/>
          </a:lnRef>
          <a:fillRef idx="0">
            <a:schemeClr val="dk1"/>
          </a:fillRef>
          <a:effectRef idx="1">
            <a:schemeClr val="dk1"/>
          </a:effectRef>
          <a:fontRef idx="minor">
            <a:schemeClr val="tx1"/>
          </a:fontRef>
        </p:style>
      </p:cxnSp>
      <p:pic>
        <p:nvPicPr>
          <p:cNvPr id="22" name="Graphic 21" descr="Bank silhouet">
            <a:extLst>
              <a:ext uri="{FF2B5EF4-FFF2-40B4-BE49-F238E27FC236}">
                <a16:creationId xmlns:a16="http://schemas.microsoft.com/office/drawing/2014/main" id="{4EE7858C-D37C-BF1A-B2E8-0FD1B4004FD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230943" y="1900391"/>
            <a:ext cx="914400" cy="914400"/>
          </a:xfrm>
          <a:prstGeom prst="rect">
            <a:avLst/>
          </a:prstGeom>
        </p:spPr>
      </p:pic>
      <p:pic>
        <p:nvPicPr>
          <p:cNvPr id="24" name="Graphic 23" descr="Bank silhouet">
            <a:extLst>
              <a:ext uri="{FF2B5EF4-FFF2-40B4-BE49-F238E27FC236}">
                <a16:creationId xmlns:a16="http://schemas.microsoft.com/office/drawing/2014/main" id="{D8639C66-3BE5-F42F-4740-D4BA1079CED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153795" y="3732076"/>
            <a:ext cx="914400" cy="914400"/>
          </a:xfrm>
          <a:prstGeom prst="rect">
            <a:avLst/>
          </a:prstGeom>
        </p:spPr>
      </p:pic>
      <p:cxnSp>
        <p:nvCxnSpPr>
          <p:cNvPr id="26" name="Rechte verbindingslijn 25">
            <a:extLst>
              <a:ext uri="{FF2B5EF4-FFF2-40B4-BE49-F238E27FC236}">
                <a16:creationId xmlns:a16="http://schemas.microsoft.com/office/drawing/2014/main" id="{0D241415-0EBF-29E6-BE56-EBEFAE416954}"/>
              </a:ext>
            </a:extLst>
          </p:cNvPr>
          <p:cNvCxnSpPr/>
          <p:nvPr/>
        </p:nvCxnSpPr>
        <p:spPr>
          <a:xfrm>
            <a:off x="5560291" y="3429000"/>
            <a:ext cx="5052291" cy="0"/>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kstvak 27">
            <a:extLst>
              <a:ext uri="{FF2B5EF4-FFF2-40B4-BE49-F238E27FC236}">
                <a16:creationId xmlns:a16="http://schemas.microsoft.com/office/drawing/2014/main" id="{22FB388C-7BFC-D49E-006E-FFECFC21463C}"/>
              </a:ext>
            </a:extLst>
          </p:cNvPr>
          <p:cNvSpPr txBox="1"/>
          <p:nvPr/>
        </p:nvSpPr>
        <p:spPr>
          <a:xfrm>
            <a:off x="6903324" y="2429942"/>
            <a:ext cx="1030014" cy="415498"/>
          </a:xfrm>
          <a:prstGeom prst="rect">
            <a:avLst/>
          </a:prstGeom>
          <a:noFill/>
        </p:spPr>
        <p:txBody>
          <a:bodyPr wrap="square">
            <a:spAutoFit/>
          </a:bodyPr>
          <a:lstStyle/>
          <a:p>
            <a:pPr algn="ctr"/>
            <a:r>
              <a:rPr lang="nl-NL" sz="700" b="1" dirty="0">
                <a:latin typeface="Arial" panose="020B0604020202020204" pitchFamily="34" charset="0"/>
                <a:cs typeface="Arial" panose="020B0604020202020204" pitchFamily="34" charset="0"/>
              </a:rPr>
              <a:t>INVOICE TRANSACTIONAL</a:t>
            </a:r>
          </a:p>
          <a:p>
            <a:pPr algn="ctr"/>
            <a:r>
              <a:rPr lang="nl-NL" sz="700" b="1" dirty="0">
                <a:latin typeface="Arial" panose="020B0604020202020204" pitchFamily="34" charset="0"/>
                <a:cs typeface="Arial" panose="020B0604020202020204" pitchFamily="34" charset="0"/>
              </a:rPr>
              <a:t>DATA</a:t>
            </a:r>
          </a:p>
        </p:txBody>
      </p:sp>
      <p:sp>
        <p:nvSpPr>
          <p:cNvPr id="30" name="Tekstvak 29">
            <a:extLst>
              <a:ext uri="{FF2B5EF4-FFF2-40B4-BE49-F238E27FC236}">
                <a16:creationId xmlns:a16="http://schemas.microsoft.com/office/drawing/2014/main" id="{1308D5FA-813F-16D0-CCAA-FE47906F15B0}"/>
              </a:ext>
            </a:extLst>
          </p:cNvPr>
          <p:cNvSpPr txBox="1"/>
          <p:nvPr/>
        </p:nvSpPr>
        <p:spPr>
          <a:xfrm>
            <a:off x="8118057" y="2782677"/>
            <a:ext cx="1161473" cy="307777"/>
          </a:xfrm>
          <a:prstGeom prst="rect">
            <a:avLst/>
          </a:prstGeom>
          <a:noFill/>
        </p:spPr>
        <p:txBody>
          <a:bodyPr wrap="square">
            <a:spAutoFit/>
          </a:bodyPr>
          <a:lstStyle/>
          <a:p>
            <a:pPr algn="ctr"/>
            <a:r>
              <a:rPr lang="nl-NL" sz="700" b="1" dirty="0">
                <a:latin typeface="Arial" panose="020B0604020202020204" pitchFamily="34" charset="0"/>
                <a:cs typeface="Arial" panose="020B0604020202020204" pitchFamily="34" charset="0"/>
              </a:rPr>
              <a:t>LOCAL</a:t>
            </a:r>
          </a:p>
          <a:p>
            <a:pPr algn="ctr"/>
            <a:r>
              <a:rPr lang="nl-NL" sz="700" b="1" dirty="0">
                <a:latin typeface="Arial" panose="020B0604020202020204" pitchFamily="34" charset="0"/>
                <a:cs typeface="Arial" panose="020B0604020202020204" pitchFamily="34" charset="0"/>
              </a:rPr>
              <a:t>GOVERNMENT</a:t>
            </a:r>
          </a:p>
        </p:txBody>
      </p:sp>
      <p:sp>
        <p:nvSpPr>
          <p:cNvPr id="32" name="Tekstvak 31">
            <a:extLst>
              <a:ext uri="{FF2B5EF4-FFF2-40B4-BE49-F238E27FC236}">
                <a16:creationId xmlns:a16="http://schemas.microsoft.com/office/drawing/2014/main" id="{F13B7AED-D9EF-CF03-083F-382967EC5044}"/>
              </a:ext>
            </a:extLst>
          </p:cNvPr>
          <p:cNvSpPr txBox="1"/>
          <p:nvPr/>
        </p:nvSpPr>
        <p:spPr>
          <a:xfrm>
            <a:off x="9442949" y="2429942"/>
            <a:ext cx="1064612" cy="415498"/>
          </a:xfrm>
          <a:prstGeom prst="rect">
            <a:avLst/>
          </a:prstGeom>
          <a:noFill/>
        </p:spPr>
        <p:txBody>
          <a:bodyPr wrap="square">
            <a:spAutoFit/>
          </a:bodyPr>
          <a:lstStyle/>
          <a:p>
            <a:pPr algn="ctr"/>
            <a:r>
              <a:rPr lang="nl-NL" sz="700" b="1" dirty="0">
                <a:latin typeface="Arial" panose="020B0604020202020204" pitchFamily="34" charset="0"/>
                <a:cs typeface="Arial" panose="020B0604020202020204" pitchFamily="34" charset="0"/>
              </a:rPr>
              <a:t>BULK TRANSACTIONAL</a:t>
            </a:r>
          </a:p>
          <a:p>
            <a:pPr algn="ctr"/>
            <a:r>
              <a:rPr lang="nl-NL" sz="700" b="1" dirty="0">
                <a:latin typeface="Arial" panose="020B0604020202020204" pitchFamily="34" charset="0"/>
                <a:cs typeface="Arial" panose="020B0604020202020204" pitchFamily="34" charset="0"/>
              </a:rPr>
              <a:t>DATA</a:t>
            </a:r>
          </a:p>
        </p:txBody>
      </p:sp>
      <p:sp>
        <p:nvSpPr>
          <p:cNvPr id="34" name="Tekstvak 33">
            <a:extLst>
              <a:ext uri="{FF2B5EF4-FFF2-40B4-BE49-F238E27FC236}">
                <a16:creationId xmlns:a16="http://schemas.microsoft.com/office/drawing/2014/main" id="{D76D8D8C-A371-33FB-8965-1B0FDEDF9455}"/>
              </a:ext>
            </a:extLst>
          </p:cNvPr>
          <p:cNvSpPr txBox="1"/>
          <p:nvPr/>
        </p:nvSpPr>
        <p:spPr>
          <a:xfrm>
            <a:off x="6908731" y="4238204"/>
            <a:ext cx="1168639" cy="415498"/>
          </a:xfrm>
          <a:prstGeom prst="rect">
            <a:avLst/>
          </a:prstGeom>
          <a:noFill/>
        </p:spPr>
        <p:txBody>
          <a:bodyPr wrap="square">
            <a:spAutoFit/>
          </a:bodyPr>
          <a:lstStyle/>
          <a:p>
            <a:pPr algn="ctr"/>
            <a:r>
              <a:rPr lang="nl-NL" sz="700" b="1" dirty="0">
                <a:latin typeface="Arial" panose="020B0604020202020204" pitchFamily="34" charset="0"/>
                <a:cs typeface="Arial" panose="020B0604020202020204" pitchFamily="34" charset="0"/>
              </a:rPr>
              <a:t>INVOICE TRANSACTIONAL</a:t>
            </a:r>
          </a:p>
          <a:p>
            <a:pPr algn="ctr"/>
            <a:r>
              <a:rPr lang="nl-NL" sz="700" b="1" dirty="0">
                <a:latin typeface="Arial" panose="020B0604020202020204" pitchFamily="34" charset="0"/>
                <a:cs typeface="Arial" panose="020B0604020202020204" pitchFamily="34" charset="0"/>
              </a:rPr>
              <a:t>DATA</a:t>
            </a:r>
          </a:p>
        </p:txBody>
      </p:sp>
      <p:sp>
        <p:nvSpPr>
          <p:cNvPr id="35" name="Tekstvak 34">
            <a:extLst>
              <a:ext uri="{FF2B5EF4-FFF2-40B4-BE49-F238E27FC236}">
                <a16:creationId xmlns:a16="http://schemas.microsoft.com/office/drawing/2014/main" id="{544B611E-B5AF-25E6-41A6-524B0D94D630}"/>
              </a:ext>
            </a:extLst>
          </p:cNvPr>
          <p:cNvSpPr txBox="1"/>
          <p:nvPr/>
        </p:nvSpPr>
        <p:spPr>
          <a:xfrm>
            <a:off x="9304529" y="4269108"/>
            <a:ext cx="1161473" cy="415498"/>
          </a:xfrm>
          <a:prstGeom prst="rect">
            <a:avLst/>
          </a:prstGeom>
          <a:noFill/>
        </p:spPr>
        <p:txBody>
          <a:bodyPr wrap="square">
            <a:spAutoFit/>
          </a:bodyPr>
          <a:lstStyle/>
          <a:p>
            <a:pPr algn="ctr"/>
            <a:r>
              <a:rPr lang="nl-NL" sz="700" b="1" dirty="0">
                <a:latin typeface="Arial" panose="020B0604020202020204" pitchFamily="34" charset="0"/>
                <a:cs typeface="Arial" panose="020B0604020202020204" pitchFamily="34" charset="0"/>
              </a:rPr>
              <a:t>BULK TRANSACTIONAL</a:t>
            </a:r>
          </a:p>
          <a:p>
            <a:pPr algn="ctr"/>
            <a:r>
              <a:rPr lang="nl-NL" sz="700" b="1" dirty="0">
                <a:latin typeface="Arial" panose="020B0604020202020204" pitchFamily="34" charset="0"/>
                <a:cs typeface="Arial" panose="020B0604020202020204" pitchFamily="34" charset="0"/>
              </a:rPr>
              <a:t>DATA</a:t>
            </a:r>
          </a:p>
        </p:txBody>
      </p:sp>
      <p:sp>
        <p:nvSpPr>
          <p:cNvPr id="36" name="Tekstvak 35">
            <a:extLst>
              <a:ext uri="{FF2B5EF4-FFF2-40B4-BE49-F238E27FC236}">
                <a16:creationId xmlns:a16="http://schemas.microsoft.com/office/drawing/2014/main" id="{51A04012-3CB2-2687-4766-432787350B6C}"/>
              </a:ext>
            </a:extLst>
          </p:cNvPr>
          <p:cNvSpPr txBox="1"/>
          <p:nvPr/>
        </p:nvSpPr>
        <p:spPr>
          <a:xfrm>
            <a:off x="8029586" y="4594731"/>
            <a:ext cx="1161473" cy="307777"/>
          </a:xfrm>
          <a:prstGeom prst="rect">
            <a:avLst/>
          </a:prstGeom>
          <a:noFill/>
        </p:spPr>
        <p:txBody>
          <a:bodyPr wrap="square">
            <a:spAutoFit/>
          </a:bodyPr>
          <a:lstStyle/>
          <a:p>
            <a:pPr algn="ctr"/>
            <a:r>
              <a:rPr lang="nl-NL" sz="700" b="1" dirty="0">
                <a:latin typeface="Arial" panose="020B0604020202020204" pitchFamily="34" charset="0"/>
                <a:cs typeface="Arial" panose="020B0604020202020204" pitchFamily="34" charset="0"/>
              </a:rPr>
              <a:t>LOCAL</a:t>
            </a:r>
          </a:p>
          <a:p>
            <a:pPr algn="ctr"/>
            <a:r>
              <a:rPr lang="nl-NL" sz="700" b="1" dirty="0">
                <a:latin typeface="Arial" panose="020B0604020202020204" pitchFamily="34" charset="0"/>
                <a:cs typeface="Arial" panose="020B0604020202020204" pitchFamily="34" charset="0"/>
              </a:rPr>
              <a:t>GOVERNMENT</a:t>
            </a:r>
          </a:p>
        </p:txBody>
      </p:sp>
      <p:sp>
        <p:nvSpPr>
          <p:cNvPr id="38" name="Tekstvak 37">
            <a:extLst>
              <a:ext uri="{FF2B5EF4-FFF2-40B4-BE49-F238E27FC236}">
                <a16:creationId xmlns:a16="http://schemas.microsoft.com/office/drawing/2014/main" id="{1997F8C5-0DC3-BBBF-A560-1C27FA0BCBA1}"/>
              </a:ext>
            </a:extLst>
          </p:cNvPr>
          <p:cNvSpPr txBox="1"/>
          <p:nvPr/>
        </p:nvSpPr>
        <p:spPr>
          <a:xfrm>
            <a:off x="11031953" y="3626913"/>
            <a:ext cx="744683" cy="523220"/>
          </a:xfrm>
          <a:prstGeom prst="rect">
            <a:avLst/>
          </a:prstGeom>
          <a:noFill/>
        </p:spPr>
        <p:txBody>
          <a:bodyPr wrap="square">
            <a:spAutoFit/>
          </a:bodyPr>
          <a:lstStyle/>
          <a:p>
            <a:pPr algn="ctr"/>
            <a:r>
              <a:rPr lang="nl-NL" sz="1400" b="1" i="0" u="none" strike="noStrike" baseline="0" dirty="0">
                <a:solidFill>
                  <a:srgbClr val="FFC000"/>
                </a:solidFill>
                <a:latin typeface="Calibri" panose="020F0502020204030204" pitchFamily="34" charset="0"/>
              </a:rPr>
              <a:t>Central</a:t>
            </a:r>
          </a:p>
          <a:p>
            <a:pPr algn="ctr"/>
            <a:r>
              <a:rPr lang="nl-NL" sz="1400" b="1" i="0" u="none" strike="noStrike" baseline="0" dirty="0">
                <a:solidFill>
                  <a:srgbClr val="FFC000"/>
                </a:solidFill>
                <a:latin typeface="Calibri" panose="020F0502020204030204" pitchFamily="34" charset="0"/>
              </a:rPr>
              <a:t>VIES</a:t>
            </a:r>
            <a:endParaRPr lang="nl-NL" sz="1400" b="1" dirty="0">
              <a:solidFill>
                <a:srgbClr val="FFC000"/>
              </a:solidFill>
            </a:endParaRPr>
          </a:p>
        </p:txBody>
      </p:sp>
      <p:sp>
        <p:nvSpPr>
          <p:cNvPr id="42" name="Tekstvak 41">
            <a:extLst>
              <a:ext uri="{FF2B5EF4-FFF2-40B4-BE49-F238E27FC236}">
                <a16:creationId xmlns:a16="http://schemas.microsoft.com/office/drawing/2014/main" id="{545C45A6-28F4-35E4-7C8C-80C2BD1F2501}"/>
              </a:ext>
            </a:extLst>
          </p:cNvPr>
          <p:cNvSpPr txBox="1"/>
          <p:nvPr/>
        </p:nvSpPr>
        <p:spPr>
          <a:xfrm>
            <a:off x="5463457" y="3123225"/>
            <a:ext cx="690418" cy="276999"/>
          </a:xfrm>
          <a:prstGeom prst="rect">
            <a:avLst/>
          </a:prstGeom>
          <a:noFill/>
        </p:spPr>
        <p:txBody>
          <a:bodyPr wrap="square">
            <a:spAutoFit/>
          </a:bodyPr>
          <a:lstStyle/>
          <a:p>
            <a:r>
              <a:rPr lang="nl-NL" sz="1200" b="1" i="1" dirty="0"/>
              <a:t>MS 1</a:t>
            </a:r>
          </a:p>
        </p:txBody>
      </p:sp>
      <p:sp>
        <p:nvSpPr>
          <p:cNvPr id="43" name="Tekstvak 42">
            <a:extLst>
              <a:ext uri="{FF2B5EF4-FFF2-40B4-BE49-F238E27FC236}">
                <a16:creationId xmlns:a16="http://schemas.microsoft.com/office/drawing/2014/main" id="{5C3F3A94-03B9-9FCA-4190-75A20066526C}"/>
              </a:ext>
            </a:extLst>
          </p:cNvPr>
          <p:cNvSpPr txBox="1"/>
          <p:nvPr/>
        </p:nvSpPr>
        <p:spPr>
          <a:xfrm>
            <a:off x="5456170" y="3457777"/>
            <a:ext cx="690418" cy="276999"/>
          </a:xfrm>
          <a:prstGeom prst="rect">
            <a:avLst/>
          </a:prstGeom>
          <a:noFill/>
        </p:spPr>
        <p:txBody>
          <a:bodyPr wrap="square">
            <a:spAutoFit/>
          </a:bodyPr>
          <a:lstStyle/>
          <a:p>
            <a:r>
              <a:rPr lang="nl-NL" sz="1200" b="1" i="1" dirty="0"/>
              <a:t>MS 2</a:t>
            </a:r>
          </a:p>
        </p:txBody>
      </p:sp>
      <p:cxnSp>
        <p:nvCxnSpPr>
          <p:cNvPr id="4" name="Straight Connector 10">
            <a:extLst>
              <a:ext uri="{FF2B5EF4-FFF2-40B4-BE49-F238E27FC236}">
                <a16:creationId xmlns:a16="http://schemas.microsoft.com/office/drawing/2014/main" id="{929BDF1C-A612-0733-DA2F-64C0213BC6F6}"/>
              </a:ext>
            </a:extLst>
          </p:cNvPr>
          <p:cNvCxnSpPr>
            <a:cxnSpLocks/>
          </p:cNvCxnSpPr>
          <p:nvPr/>
        </p:nvCxnSpPr>
        <p:spPr>
          <a:xfrm>
            <a:off x="545588" y="1072672"/>
            <a:ext cx="5672332" cy="0"/>
          </a:xfrm>
          <a:prstGeom prst="line">
            <a:avLst/>
          </a:prstGeom>
          <a:ln w="28575">
            <a:solidFill>
              <a:srgbClr val="FFC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96768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5136A9-2848-F97B-A1F8-BFBE1576CF4F}"/>
              </a:ext>
            </a:extLst>
          </p:cNvPr>
          <p:cNvSpPr>
            <a:spLocks noGrp="1"/>
          </p:cNvSpPr>
          <p:nvPr>
            <p:ph type="title"/>
          </p:nvPr>
        </p:nvSpPr>
        <p:spPr>
          <a:xfrm>
            <a:off x="573279" y="42729"/>
            <a:ext cx="11117367" cy="826366"/>
          </a:xfrm>
        </p:spPr>
        <p:txBody>
          <a:bodyPr>
            <a:noAutofit/>
          </a:bodyPr>
          <a:lstStyle/>
          <a:p>
            <a:r>
              <a:rPr lang="en-US" sz="2400" b="1" dirty="0">
                <a:latin typeface="Arial" panose="020B0604020202020204" pitchFamily="34" charset="0"/>
                <a:cs typeface="Arial" panose="020B0604020202020204" pitchFamily="34" charset="0"/>
              </a:rPr>
              <a:t>E‐INVOICE AND NEAR‐REAL TIME E‐REPORTING AS FUTURE STANDARD</a:t>
            </a:r>
            <a:endParaRPr lang="nl-NL" sz="2400" b="1" dirty="0">
              <a:latin typeface="Arial" panose="020B0604020202020204" pitchFamily="34" charset="0"/>
              <a:cs typeface="Arial" panose="020B0604020202020204" pitchFamily="34" charset="0"/>
            </a:endParaRPr>
          </a:p>
        </p:txBody>
      </p:sp>
      <p:graphicFrame>
        <p:nvGraphicFramePr>
          <p:cNvPr id="4" name="Tabel 4">
            <a:extLst>
              <a:ext uri="{FF2B5EF4-FFF2-40B4-BE49-F238E27FC236}">
                <a16:creationId xmlns:a16="http://schemas.microsoft.com/office/drawing/2014/main" id="{086B9532-3ABA-4919-6AB4-AB4BDB71C9F7}"/>
              </a:ext>
            </a:extLst>
          </p:cNvPr>
          <p:cNvGraphicFramePr>
            <a:graphicFrameLocks noGrp="1"/>
          </p:cNvGraphicFramePr>
          <p:nvPr>
            <p:ph idx="1"/>
            <p:extLst>
              <p:ext uri="{D42A27DB-BD31-4B8C-83A1-F6EECF244321}">
                <p14:modId xmlns:p14="http://schemas.microsoft.com/office/powerpoint/2010/main" val="189244463"/>
              </p:ext>
            </p:extLst>
          </p:nvPr>
        </p:nvGraphicFramePr>
        <p:xfrm>
          <a:off x="573280" y="1384300"/>
          <a:ext cx="11290970" cy="4297680"/>
        </p:xfrm>
        <a:graphic>
          <a:graphicData uri="http://schemas.openxmlformats.org/drawingml/2006/table">
            <a:tbl>
              <a:tblPr firstRow="1" bandRow="1">
                <a:tableStyleId>{00A15C55-8517-42AA-B614-E9B94910E393}</a:tableStyleId>
              </a:tblPr>
              <a:tblGrid>
                <a:gridCol w="2372739">
                  <a:extLst>
                    <a:ext uri="{9D8B030D-6E8A-4147-A177-3AD203B41FA5}">
                      <a16:colId xmlns:a16="http://schemas.microsoft.com/office/drawing/2014/main" val="3325540362"/>
                    </a:ext>
                  </a:extLst>
                </a:gridCol>
                <a:gridCol w="1517364">
                  <a:extLst>
                    <a:ext uri="{9D8B030D-6E8A-4147-A177-3AD203B41FA5}">
                      <a16:colId xmlns:a16="http://schemas.microsoft.com/office/drawing/2014/main" val="2546735929"/>
                    </a:ext>
                  </a:extLst>
                </a:gridCol>
                <a:gridCol w="4578124">
                  <a:extLst>
                    <a:ext uri="{9D8B030D-6E8A-4147-A177-3AD203B41FA5}">
                      <a16:colId xmlns:a16="http://schemas.microsoft.com/office/drawing/2014/main" val="2735371883"/>
                    </a:ext>
                  </a:extLst>
                </a:gridCol>
                <a:gridCol w="2822743">
                  <a:extLst>
                    <a:ext uri="{9D8B030D-6E8A-4147-A177-3AD203B41FA5}">
                      <a16:colId xmlns:a16="http://schemas.microsoft.com/office/drawing/2014/main" val="4288984093"/>
                    </a:ext>
                  </a:extLst>
                </a:gridCol>
              </a:tblGrid>
              <a:tr h="370840">
                <a:tc>
                  <a:txBody>
                    <a:bodyPr/>
                    <a:lstStyle/>
                    <a:p>
                      <a:pPr algn="ctr"/>
                      <a:r>
                        <a:rPr lang="nl-NL" sz="1600" dirty="0">
                          <a:latin typeface="Arial" panose="020B0604020202020204" pitchFamily="34" charset="0"/>
                          <a:cs typeface="Arial" panose="020B0604020202020204" pitchFamily="34" charset="0"/>
                        </a:rPr>
                        <a:t>TRANSACTIONS TYPE</a:t>
                      </a:r>
                    </a:p>
                  </a:txBody>
                  <a:tcPr/>
                </a:tc>
                <a:tc>
                  <a:txBody>
                    <a:bodyPr/>
                    <a:lstStyle/>
                    <a:p>
                      <a:pPr algn="ctr"/>
                      <a:r>
                        <a:rPr lang="nl-NL" sz="1600" dirty="0">
                          <a:latin typeface="Arial" panose="020B0604020202020204" pitchFamily="34" charset="0"/>
                          <a:cs typeface="Arial" panose="020B0604020202020204" pitchFamily="34" charset="0"/>
                        </a:rPr>
                        <a:t>PROPOSAL</a:t>
                      </a:r>
                    </a:p>
                  </a:txBody>
                  <a:tcPr/>
                </a:tc>
                <a:tc>
                  <a:txBody>
                    <a:bodyPr/>
                    <a:lstStyle/>
                    <a:p>
                      <a:pPr algn="ctr"/>
                      <a:r>
                        <a:rPr lang="nl-NL" sz="1600" dirty="0">
                          <a:latin typeface="Arial" panose="020B0604020202020204" pitchFamily="34" charset="0"/>
                          <a:cs typeface="Arial" panose="020B0604020202020204" pitchFamily="34" charset="0"/>
                        </a:rPr>
                        <a:t>FUTURE MANDATORY REPORTING OBLIGATIONS</a:t>
                      </a:r>
                    </a:p>
                  </a:txBody>
                  <a:tcPr/>
                </a:tc>
                <a:tc>
                  <a:txBody>
                    <a:bodyPr/>
                    <a:lstStyle/>
                    <a:p>
                      <a:pPr algn="ctr"/>
                      <a:r>
                        <a:rPr lang="nl-NL" sz="1600" dirty="0">
                          <a:latin typeface="Arial" panose="020B0604020202020204" pitchFamily="34" charset="0"/>
                          <a:cs typeface="Arial" panose="020B0604020202020204" pitchFamily="34" charset="0"/>
                        </a:rPr>
                        <a:t>TRANSACTIONS IN SCOPE</a:t>
                      </a:r>
                    </a:p>
                  </a:txBody>
                  <a:tcPr/>
                </a:tc>
                <a:extLst>
                  <a:ext uri="{0D108BD9-81ED-4DB2-BD59-A6C34878D82A}">
                    <a16:rowId xmlns:a16="http://schemas.microsoft.com/office/drawing/2014/main" val="3599823860"/>
                  </a:ext>
                </a:extLst>
              </a:tr>
              <a:tr h="457200">
                <a:tc>
                  <a:txBody>
                    <a:bodyPr/>
                    <a:lstStyle/>
                    <a:p>
                      <a:r>
                        <a:rPr lang="en-US" sz="1600" dirty="0">
                          <a:latin typeface="Arial" panose="020B0604020202020204" pitchFamily="34" charset="0"/>
                          <a:cs typeface="Arial" panose="020B0604020202020204" pitchFamily="34" charset="0"/>
                        </a:rPr>
                        <a:t>Domestic supplies of goods and services</a:t>
                      </a:r>
                      <a:endParaRPr lang="nl-NL" sz="1600" dirty="0">
                        <a:latin typeface="Arial" panose="020B0604020202020204" pitchFamily="34" charset="0"/>
                        <a:cs typeface="Arial" panose="020B0604020202020204" pitchFamily="34" charset="0"/>
                      </a:endParaRPr>
                    </a:p>
                  </a:txBody>
                  <a:tcPr/>
                </a:tc>
                <a:tc rowSpan="2">
                  <a:txBody>
                    <a:bodyPr/>
                    <a:lstStyle/>
                    <a:p>
                      <a:r>
                        <a:rPr lang="nl-NL" sz="1600" u="none" strike="noStrike" kern="1200" baseline="0" dirty="0" err="1">
                          <a:latin typeface="Arial" panose="020B0604020202020204" pitchFamily="34" charset="0"/>
                          <a:cs typeface="Arial" panose="020B0604020202020204" pitchFamily="34" charset="0"/>
                        </a:rPr>
                        <a:t>discretion</a:t>
                      </a:r>
                      <a:r>
                        <a:rPr lang="nl-NL" sz="1600" u="none" strike="noStrike" kern="1200" baseline="0" dirty="0">
                          <a:latin typeface="Arial" panose="020B0604020202020204" pitchFamily="34" charset="0"/>
                          <a:cs typeface="Arial" panose="020B0604020202020204" pitchFamily="34" charset="0"/>
                        </a:rPr>
                        <a:t> of</a:t>
                      </a:r>
                    </a:p>
                    <a:p>
                      <a:r>
                        <a:rPr lang="nl-NL" sz="1600" u="none" strike="noStrike" kern="1200" baseline="0" dirty="0">
                          <a:latin typeface="Arial" panose="020B0604020202020204" pitchFamily="34" charset="0"/>
                          <a:cs typeface="Arial" panose="020B0604020202020204" pitchFamily="34" charset="0"/>
                        </a:rPr>
                        <a:t>Member State</a:t>
                      </a:r>
                      <a:endParaRPr lang="nl-NL" sz="1600" dirty="0">
                        <a:latin typeface="Arial" panose="020B0604020202020204" pitchFamily="34" charset="0"/>
                        <a:cs typeface="Arial" panose="020B0604020202020204" pitchFamily="34" charset="0"/>
                      </a:endParaRPr>
                    </a:p>
                  </a:txBody>
                  <a:tcPr/>
                </a:tc>
                <a:tc rowSpan="2">
                  <a:txBody>
                    <a:bodyPr/>
                    <a:lstStyle/>
                    <a:p>
                      <a:r>
                        <a:rPr lang="en-US" sz="1600" b="1" u="none" strike="noStrike" kern="1200" baseline="0" dirty="0">
                          <a:latin typeface="Arial" panose="020B0604020202020204" pitchFamily="34" charset="0"/>
                          <a:cs typeface="Arial" panose="020B0604020202020204" pitchFamily="34" charset="0"/>
                        </a:rPr>
                        <a:t>Possibility</a:t>
                      </a:r>
                      <a:r>
                        <a:rPr lang="en-US" sz="1600" u="none" strike="noStrike" kern="1200" baseline="0" dirty="0">
                          <a:latin typeface="Arial" panose="020B0604020202020204" pitchFamily="34" charset="0"/>
                          <a:cs typeface="Arial" panose="020B0604020202020204" pitchFamily="34" charset="0"/>
                        </a:rPr>
                        <a:t> to introduce mandatory issuance of B2B and B2C </a:t>
                      </a:r>
                      <a:r>
                        <a:rPr lang="en-US" sz="1600" b="1" u="none" strike="noStrike" kern="1200" baseline="0" dirty="0">
                          <a:latin typeface="Arial" panose="020B0604020202020204" pitchFamily="34" charset="0"/>
                          <a:cs typeface="Arial" panose="020B0604020202020204" pitchFamily="34" charset="0"/>
                        </a:rPr>
                        <a:t>e‐invoicing </a:t>
                      </a:r>
                      <a:r>
                        <a:rPr lang="en-US" sz="1600" u="none" strike="noStrike" kern="1200" baseline="0" dirty="0">
                          <a:latin typeface="Arial" panose="020B0604020202020204" pitchFamily="34" charset="0"/>
                          <a:cs typeface="Arial" panose="020B0604020202020204" pitchFamily="34" charset="0"/>
                        </a:rPr>
                        <a:t>(European standard) or other </a:t>
                      </a:r>
                      <a:r>
                        <a:rPr lang="nl-NL" sz="1600" u="none" strike="noStrike" kern="1200" baseline="0" dirty="0">
                          <a:latin typeface="Arial" panose="020B0604020202020204" pitchFamily="34" charset="0"/>
                          <a:cs typeface="Arial" panose="020B0604020202020204" pitchFamily="34" charset="0"/>
                        </a:rPr>
                        <a:t>formats (e.g. paper)</a:t>
                      </a:r>
                      <a:endParaRPr lang="nl-NL" sz="1600" b="0" dirty="0">
                        <a:latin typeface="Arial" panose="020B0604020202020204" pitchFamily="34" charset="0"/>
                        <a:cs typeface="Arial" panose="020B0604020202020204" pitchFamily="34" charset="0"/>
                      </a:endParaRPr>
                    </a:p>
                  </a:txBody>
                  <a:tcPr/>
                </a:tc>
                <a:tc rowSpan="2">
                  <a:txBody>
                    <a:bodyPr/>
                    <a:lstStyle/>
                    <a:p>
                      <a:r>
                        <a:rPr lang="nl-NL" sz="1600" u="none" strike="noStrike" kern="1200" baseline="0" dirty="0" err="1">
                          <a:latin typeface="Arial" panose="020B0604020202020204" pitchFamily="34" charset="0"/>
                          <a:cs typeface="Arial" panose="020B0604020202020204" pitchFamily="34" charset="0"/>
                        </a:rPr>
                        <a:t>All</a:t>
                      </a:r>
                      <a:r>
                        <a:rPr lang="nl-NL" sz="1600" u="none" strike="noStrike" kern="1200" baseline="0" dirty="0">
                          <a:latin typeface="Arial" panose="020B0604020202020204" pitchFamily="34" charset="0"/>
                          <a:cs typeface="Arial" panose="020B0604020202020204" pitchFamily="34" charset="0"/>
                        </a:rPr>
                        <a:t> B2B / B2C</a:t>
                      </a:r>
                      <a:endParaRPr lang="nl-NL"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431449879"/>
                  </a:ext>
                </a:extLst>
              </a:tr>
              <a:tr h="0">
                <a:tc>
                  <a:txBody>
                    <a:bodyPr/>
                    <a:lstStyle/>
                    <a:p>
                      <a:r>
                        <a:rPr lang="en-US" sz="1600" dirty="0">
                          <a:latin typeface="Arial" panose="020B0604020202020204" pitchFamily="34" charset="0"/>
                          <a:cs typeface="Arial" panose="020B0604020202020204" pitchFamily="34" charset="0"/>
                        </a:rPr>
                        <a:t>Domestic acquisitions of goods and services</a:t>
                      </a:r>
                      <a:endParaRPr lang="nl-NL" sz="1600" dirty="0">
                        <a:latin typeface="Arial" panose="020B0604020202020204" pitchFamily="34" charset="0"/>
                        <a:cs typeface="Arial" panose="020B0604020202020204" pitchFamily="34" charset="0"/>
                      </a:endParaRPr>
                    </a:p>
                  </a:txBody>
                  <a:tcPr/>
                </a:tc>
                <a:tc vMerge="1">
                  <a:txBody>
                    <a:bodyPr/>
                    <a:lstStyle/>
                    <a:p>
                      <a:endParaRPr lang="nl-NL"/>
                    </a:p>
                  </a:txBody>
                  <a:tcPr/>
                </a:tc>
                <a:tc vMerge="1">
                  <a:txBody>
                    <a:bodyPr/>
                    <a:lstStyle/>
                    <a:p>
                      <a:endParaRPr lang="nl-NL"/>
                    </a:p>
                  </a:txBody>
                  <a:tcPr/>
                </a:tc>
                <a:tc vMerge="1">
                  <a:txBody>
                    <a:bodyPr/>
                    <a:lstStyle/>
                    <a:p>
                      <a:endParaRPr lang="nl-NL"/>
                    </a:p>
                  </a:txBody>
                  <a:tcPr/>
                </a:tc>
                <a:extLst>
                  <a:ext uri="{0D108BD9-81ED-4DB2-BD59-A6C34878D82A}">
                    <a16:rowId xmlns:a16="http://schemas.microsoft.com/office/drawing/2014/main" val="2053778892"/>
                  </a:ext>
                </a:extLst>
              </a:tr>
              <a:tr h="370840">
                <a:tc>
                  <a:txBody>
                    <a:bodyPr/>
                    <a:lstStyle/>
                    <a:p>
                      <a:r>
                        <a:rPr lang="en-US" sz="1600" dirty="0">
                          <a:latin typeface="Arial" panose="020B0604020202020204" pitchFamily="34" charset="0"/>
                          <a:cs typeface="Arial" panose="020B0604020202020204" pitchFamily="34" charset="0"/>
                        </a:rPr>
                        <a:t>Intra‐community supplies goods and services</a:t>
                      </a:r>
                      <a:endParaRPr lang="nl-NL" sz="1600" dirty="0">
                        <a:latin typeface="Arial" panose="020B0604020202020204" pitchFamily="34" charset="0"/>
                        <a:cs typeface="Arial" panose="020B0604020202020204" pitchFamily="34" charset="0"/>
                      </a:endParaRPr>
                    </a:p>
                  </a:txBody>
                  <a:tcPr/>
                </a:tc>
                <a:tc>
                  <a:txBody>
                    <a:bodyPr/>
                    <a:lstStyle/>
                    <a:p>
                      <a:r>
                        <a:rPr lang="nl-NL" sz="1600" u="none" strike="noStrike" kern="1200" baseline="0" dirty="0" err="1">
                          <a:latin typeface="Arial" panose="020B0604020202020204" pitchFamily="34" charset="0"/>
                          <a:cs typeface="Arial" panose="020B0604020202020204" pitchFamily="34" charset="0"/>
                        </a:rPr>
                        <a:t>Mandatory</a:t>
                      </a:r>
                      <a:endParaRPr lang="nl-NL" sz="1600" dirty="0">
                        <a:latin typeface="Arial" panose="020B0604020202020204" pitchFamily="34" charset="0"/>
                        <a:cs typeface="Arial" panose="020B0604020202020204" pitchFamily="34" charset="0"/>
                      </a:endParaRPr>
                    </a:p>
                  </a:txBody>
                  <a:tcPr/>
                </a:tc>
                <a:tc>
                  <a:txBody>
                    <a:bodyPr/>
                    <a:lstStyle/>
                    <a:p>
                      <a:r>
                        <a:rPr lang="en-US" sz="1600" b="1" u="none" strike="noStrike" kern="1200" baseline="0" dirty="0">
                          <a:latin typeface="Arial" panose="020B0604020202020204" pitchFamily="34" charset="0"/>
                          <a:cs typeface="Arial" panose="020B0604020202020204" pitchFamily="34" charset="0"/>
                        </a:rPr>
                        <a:t>Structured e‐invoices must be issued </a:t>
                      </a:r>
                      <a:r>
                        <a:rPr lang="en-US" sz="1600" u="none" strike="noStrike" kern="1200" baseline="0" dirty="0">
                          <a:latin typeface="Arial" panose="020B0604020202020204" pitchFamily="34" charset="0"/>
                          <a:cs typeface="Arial" panose="020B0604020202020204" pitchFamily="34" charset="0"/>
                        </a:rPr>
                        <a:t>within two days following tax point + </a:t>
                      </a:r>
                      <a:r>
                        <a:rPr lang="en-US" sz="1600" b="1" u="none" strike="noStrike" kern="1200" baseline="0" dirty="0">
                          <a:latin typeface="Arial" panose="020B0604020202020204" pitchFamily="34" charset="0"/>
                          <a:cs typeface="Arial" panose="020B0604020202020204" pitchFamily="34" charset="0"/>
                        </a:rPr>
                        <a:t>near real time transmission of data</a:t>
                      </a:r>
                      <a:r>
                        <a:rPr lang="en-US" sz="1600" u="none" strike="noStrike" kern="1200" baseline="0" dirty="0">
                          <a:latin typeface="Arial" panose="020B0604020202020204" pitchFamily="34" charset="0"/>
                          <a:cs typeface="Arial" panose="020B0604020202020204" pitchFamily="34" charset="0"/>
                        </a:rPr>
                        <a:t> within two</a:t>
                      </a:r>
                    </a:p>
                    <a:p>
                      <a:r>
                        <a:rPr lang="en-US" sz="1600" u="none" strike="noStrike" kern="1200" baseline="0" dirty="0">
                          <a:latin typeface="Arial" panose="020B0604020202020204" pitchFamily="34" charset="0"/>
                          <a:cs typeface="Arial" panose="020B0604020202020204" pitchFamily="34" charset="0"/>
                        </a:rPr>
                        <a:t>days following invoice (due) date</a:t>
                      </a:r>
                      <a:endParaRPr lang="nl-NL" sz="1600" b="0" dirty="0">
                        <a:latin typeface="Arial" panose="020B0604020202020204" pitchFamily="34" charset="0"/>
                        <a:cs typeface="Arial" panose="020B0604020202020204" pitchFamily="34" charset="0"/>
                      </a:endParaRPr>
                    </a:p>
                  </a:txBody>
                  <a:tcPr/>
                </a:tc>
                <a:tc>
                  <a:txBody>
                    <a:bodyPr/>
                    <a:lstStyle/>
                    <a:p>
                      <a:r>
                        <a:rPr lang="nl-NL" sz="1600" u="none" strike="noStrike" kern="1200" baseline="0" dirty="0">
                          <a:latin typeface="Arial" panose="020B0604020202020204" pitchFamily="34" charset="0"/>
                          <a:cs typeface="Arial" panose="020B0604020202020204" pitchFamily="34" charset="0"/>
                        </a:rPr>
                        <a:t>B2B services, B2B </a:t>
                      </a:r>
                      <a:r>
                        <a:rPr lang="nl-NL" sz="1600" u="none" strike="noStrike" kern="1200" baseline="0" dirty="0" err="1">
                          <a:latin typeface="Arial" panose="020B0604020202020204" pitchFamily="34" charset="0"/>
                          <a:cs typeface="Arial" panose="020B0604020202020204" pitchFamily="34" charset="0"/>
                        </a:rPr>
                        <a:t>goods</a:t>
                      </a:r>
                      <a:r>
                        <a:rPr lang="nl-NL" sz="1600" u="none" strike="noStrike" kern="1200" baseline="0" dirty="0">
                          <a:latin typeface="Arial" panose="020B0604020202020204" pitchFamily="34" charset="0"/>
                          <a:cs typeface="Arial" panose="020B0604020202020204" pitchFamily="34" charset="0"/>
                        </a:rPr>
                        <a:t>, transactions subject </a:t>
                      </a:r>
                      <a:r>
                        <a:rPr lang="nl-NL" sz="1600" u="none" strike="noStrike" kern="1200" baseline="0" dirty="0" err="1">
                          <a:latin typeface="Arial" panose="020B0604020202020204" pitchFamily="34" charset="0"/>
                          <a:cs typeface="Arial" panose="020B0604020202020204" pitchFamily="34" charset="0"/>
                        </a:rPr>
                        <a:t>to</a:t>
                      </a:r>
                      <a:endParaRPr lang="nl-NL" sz="1600" u="none" strike="noStrike" kern="1200" baseline="0" dirty="0">
                        <a:latin typeface="Arial" panose="020B0604020202020204" pitchFamily="34" charset="0"/>
                        <a:cs typeface="Arial" panose="020B0604020202020204" pitchFamily="34" charset="0"/>
                      </a:endParaRPr>
                    </a:p>
                    <a:p>
                      <a:r>
                        <a:rPr lang="en-US" sz="1600" u="none" strike="noStrike" kern="1200" baseline="0" dirty="0">
                          <a:latin typeface="Arial" panose="020B0604020202020204" pitchFamily="34" charset="0"/>
                          <a:cs typeface="Arial" panose="020B0604020202020204" pitchFamily="34" charset="0"/>
                        </a:rPr>
                        <a:t>local RC for non-established</a:t>
                      </a:r>
                    </a:p>
                    <a:p>
                      <a:r>
                        <a:rPr lang="nl-NL" sz="1600" u="none" strike="noStrike" kern="1200" baseline="0" dirty="0" err="1">
                          <a:latin typeface="Arial" panose="020B0604020202020204" pitchFamily="34" charset="0"/>
                          <a:cs typeface="Arial" panose="020B0604020202020204" pitchFamily="34" charset="0"/>
                        </a:rPr>
                        <a:t>supplier</a:t>
                      </a:r>
                      <a:endParaRPr lang="nl-NL"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03062827"/>
                  </a:ext>
                </a:extLst>
              </a:tr>
              <a:tr h="370840">
                <a:tc>
                  <a:txBody>
                    <a:bodyPr/>
                    <a:lstStyle/>
                    <a:p>
                      <a:r>
                        <a:rPr lang="en-US" sz="1600" dirty="0">
                          <a:latin typeface="Arial" panose="020B0604020202020204" pitchFamily="34" charset="0"/>
                          <a:cs typeface="Arial" panose="020B0604020202020204" pitchFamily="34" charset="0"/>
                        </a:rPr>
                        <a:t>Intra‐community acquisitions of goods and services</a:t>
                      </a:r>
                      <a:endParaRPr lang="nl-NL" sz="1600" dirty="0">
                        <a:latin typeface="Arial" panose="020B0604020202020204" pitchFamily="34" charset="0"/>
                        <a:cs typeface="Arial" panose="020B0604020202020204" pitchFamily="34" charset="0"/>
                      </a:endParaRPr>
                    </a:p>
                  </a:txBody>
                  <a:tcPr/>
                </a:tc>
                <a:tc>
                  <a:txBody>
                    <a:bodyPr/>
                    <a:lstStyle/>
                    <a:p>
                      <a:r>
                        <a:rPr lang="nl-NL" sz="1600" dirty="0" err="1">
                          <a:latin typeface="Arial" panose="020B0604020202020204" pitchFamily="34" charset="0"/>
                          <a:cs typeface="Arial" panose="020B0604020202020204" pitchFamily="34" charset="0"/>
                        </a:rPr>
                        <a:t>Mandatory</a:t>
                      </a:r>
                      <a:endParaRPr lang="nl-NL" sz="1600" dirty="0">
                        <a:latin typeface="Arial" panose="020B0604020202020204" pitchFamily="34" charset="0"/>
                        <a:cs typeface="Arial" panose="020B0604020202020204" pitchFamily="34" charset="0"/>
                      </a:endParaRPr>
                    </a:p>
                  </a:txBody>
                  <a:tcPr/>
                </a:tc>
                <a:tc>
                  <a:txBody>
                    <a:bodyPr/>
                    <a:lstStyle/>
                    <a:p>
                      <a:r>
                        <a:rPr lang="en-US" sz="1600" b="1" u="none" strike="noStrike" kern="1200" baseline="0" dirty="0">
                          <a:latin typeface="Arial" panose="020B0604020202020204" pitchFamily="34" charset="0"/>
                          <a:cs typeface="Arial" panose="020B0604020202020204" pitchFamily="34" charset="0"/>
                        </a:rPr>
                        <a:t>Receipt </a:t>
                      </a:r>
                      <a:r>
                        <a:rPr lang="en-US" sz="1600" u="none" strike="noStrike" kern="1200" baseline="0" dirty="0">
                          <a:latin typeface="Arial" panose="020B0604020202020204" pitchFamily="34" charset="0"/>
                          <a:cs typeface="Arial" panose="020B0604020202020204" pitchFamily="34" charset="0"/>
                        </a:rPr>
                        <a:t>of structured e‐invoices + </a:t>
                      </a:r>
                      <a:r>
                        <a:rPr lang="en-US" sz="1600" b="1" u="none" strike="noStrike" kern="1200" baseline="0" dirty="0">
                          <a:latin typeface="Arial" panose="020B0604020202020204" pitchFamily="34" charset="0"/>
                          <a:cs typeface="Arial" panose="020B0604020202020204" pitchFamily="34" charset="0"/>
                        </a:rPr>
                        <a:t>near real time transmission of data</a:t>
                      </a:r>
                      <a:r>
                        <a:rPr lang="en-US" sz="1600" u="none" strike="noStrike" kern="1200" baseline="0" dirty="0">
                          <a:latin typeface="Arial" panose="020B0604020202020204" pitchFamily="34" charset="0"/>
                          <a:cs typeface="Arial" panose="020B0604020202020204" pitchFamily="34" charset="0"/>
                        </a:rPr>
                        <a:t> after the chargeable event</a:t>
                      </a:r>
                      <a:endParaRPr lang="nl-NL" sz="1600" dirty="0">
                        <a:latin typeface="Arial" panose="020B0604020202020204" pitchFamily="34" charset="0"/>
                        <a:cs typeface="Arial" panose="020B0604020202020204" pitchFamily="34" charset="0"/>
                      </a:endParaRPr>
                    </a:p>
                  </a:txBody>
                  <a:tcPr/>
                </a:tc>
                <a:tc>
                  <a:txBody>
                    <a:bodyPr/>
                    <a:lstStyle/>
                    <a:p>
                      <a:r>
                        <a:rPr lang="nl-NL" sz="1600" u="none" strike="noStrike" kern="1200" baseline="0" dirty="0">
                          <a:latin typeface="Arial" panose="020B0604020202020204" pitchFamily="34" charset="0"/>
                          <a:cs typeface="Arial" panose="020B0604020202020204" pitchFamily="34" charset="0"/>
                        </a:rPr>
                        <a:t>Most </a:t>
                      </a:r>
                      <a:r>
                        <a:rPr lang="nl-NL" sz="1600" u="none" strike="noStrike" kern="1200" baseline="0" dirty="0" err="1">
                          <a:latin typeface="Arial" panose="020B0604020202020204" pitchFamily="34" charset="0"/>
                          <a:cs typeface="Arial" panose="020B0604020202020204" pitchFamily="34" charset="0"/>
                        </a:rPr>
                        <a:t>likely</a:t>
                      </a:r>
                      <a:r>
                        <a:rPr lang="nl-NL" sz="1600" u="none" strike="noStrike" kern="1200" baseline="0" dirty="0">
                          <a:latin typeface="Arial" panose="020B0604020202020204" pitchFamily="34" charset="0"/>
                          <a:cs typeface="Arial" panose="020B0604020202020204" pitchFamily="34" charset="0"/>
                        </a:rPr>
                        <a:t> </a:t>
                      </a:r>
                      <a:r>
                        <a:rPr lang="nl-NL" sz="1600" u="none" strike="noStrike" kern="1200" baseline="0" dirty="0" err="1">
                          <a:latin typeface="Arial" panose="020B0604020202020204" pitchFamily="34" charset="0"/>
                          <a:cs typeface="Arial" panose="020B0604020202020204" pitchFamily="34" charset="0"/>
                        </a:rPr>
                        <a:t>limited</a:t>
                      </a:r>
                      <a:r>
                        <a:rPr lang="nl-NL" sz="1600" u="none" strike="noStrike" kern="1200" baseline="0" dirty="0">
                          <a:latin typeface="Arial" panose="020B0604020202020204" pitchFamily="34" charset="0"/>
                          <a:cs typeface="Arial" panose="020B0604020202020204" pitchFamily="34" charset="0"/>
                        </a:rPr>
                        <a:t> </a:t>
                      </a:r>
                      <a:r>
                        <a:rPr lang="nl-NL" sz="1600" u="none" strike="noStrike" kern="1200" baseline="0" dirty="0" err="1">
                          <a:latin typeface="Arial" panose="020B0604020202020204" pitchFamily="34" charset="0"/>
                          <a:cs typeface="Arial" panose="020B0604020202020204" pitchFamily="34" charset="0"/>
                        </a:rPr>
                        <a:t>to</a:t>
                      </a:r>
                      <a:r>
                        <a:rPr lang="nl-NL" sz="1600" u="none" strike="noStrike" kern="1200" baseline="0" dirty="0">
                          <a:latin typeface="Arial" panose="020B0604020202020204" pitchFamily="34" charset="0"/>
                          <a:cs typeface="Arial" panose="020B0604020202020204" pitchFamily="34" charset="0"/>
                        </a:rPr>
                        <a:t> B2B </a:t>
                      </a:r>
                      <a:r>
                        <a:rPr lang="nl-NL" sz="1600" u="none" strike="noStrike" kern="1200" baseline="0" dirty="0" err="1">
                          <a:latin typeface="Arial" panose="020B0604020202020204" pitchFamily="34" charset="0"/>
                          <a:cs typeface="Arial" panose="020B0604020202020204" pitchFamily="34" charset="0"/>
                        </a:rPr>
                        <a:t>goods</a:t>
                      </a:r>
                      <a:endParaRPr lang="nl-NL"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208424307"/>
                  </a:ext>
                </a:extLst>
              </a:tr>
              <a:tr h="185420">
                <a:tc>
                  <a:txBody>
                    <a:bodyPr/>
                    <a:lstStyle/>
                    <a:p>
                      <a:r>
                        <a:rPr lang="nl-NL" sz="1600" dirty="0" err="1">
                          <a:latin typeface="Arial" panose="020B0604020202020204" pitchFamily="34" charset="0"/>
                          <a:cs typeface="Arial" panose="020B0604020202020204" pitchFamily="34" charset="0"/>
                        </a:rPr>
                        <a:t>Imports</a:t>
                      </a:r>
                      <a:endParaRPr lang="nl-NL" sz="1600" dirty="0">
                        <a:latin typeface="Arial" panose="020B0604020202020204" pitchFamily="34" charset="0"/>
                        <a:cs typeface="Arial" panose="020B0604020202020204" pitchFamily="34" charset="0"/>
                      </a:endParaRPr>
                    </a:p>
                  </a:txBody>
                  <a:tcPr/>
                </a:tc>
                <a:tc rowSpan="2" gridSpan="3">
                  <a:txBody>
                    <a:bodyPr/>
                    <a:lstStyle/>
                    <a:p>
                      <a:r>
                        <a:rPr lang="en-US" sz="1600" dirty="0">
                          <a:latin typeface="Arial" panose="020B0604020202020204" pitchFamily="34" charset="0"/>
                          <a:cs typeface="Arial" panose="020B0604020202020204" pitchFamily="34" charset="0"/>
                        </a:rPr>
                        <a:t>Out of scope of proposal</a:t>
                      </a:r>
                      <a:endParaRPr lang="nl-NL" sz="1600" dirty="0">
                        <a:latin typeface="Arial" panose="020B0604020202020204" pitchFamily="34" charset="0"/>
                        <a:cs typeface="Arial" panose="020B0604020202020204" pitchFamily="34" charset="0"/>
                      </a:endParaRPr>
                    </a:p>
                  </a:txBody>
                  <a:tcPr/>
                </a:tc>
                <a:tc rowSpan="2" hMerge="1">
                  <a:txBody>
                    <a:bodyPr/>
                    <a:lstStyle/>
                    <a:p>
                      <a:endParaRPr lang="nl-NL" dirty="0"/>
                    </a:p>
                  </a:txBody>
                  <a:tcPr/>
                </a:tc>
                <a:tc rowSpan="2" hMerge="1">
                  <a:txBody>
                    <a:bodyPr/>
                    <a:lstStyle/>
                    <a:p>
                      <a:endParaRPr lang="nl-NL" dirty="0"/>
                    </a:p>
                  </a:txBody>
                  <a:tcPr/>
                </a:tc>
                <a:extLst>
                  <a:ext uri="{0D108BD9-81ED-4DB2-BD59-A6C34878D82A}">
                    <a16:rowId xmlns:a16="http://schemas.microsoft.com/office/drawing/2014/main" val="3753268069"/>
                  </a:ext>
                </a:extLst>
              </a:tr>
              <a:tr h="185420">
                <a:tc>
                  <a:txBody>
                    <a:bodyPr/>
                    <a:lstStyle/>
                    <a:p>
                      <a:r>
                        <a:rPr lang="nl-NL" sz="1600" dirty="0">
                          <a:latin typeface="Arial" panose="020B0604020202020204" pitchFamily="34" charset="0"/>
                          <a:cs typeface="Arial" panose="020B0604020202020204" pitchFamily="34" charset="0"/>
                        </a:rPr>
                        <a:t>Exports</a:t>
                      </a:r>
                    </a:p>
                  </a:txBody>
                  <a:tcPr/>
                </a:tc>
                <a:tc gridSpan="3" vMerge="1">
                  <a:txBody>
                    <a:bodyPr/>
                    <a:lstStyle/>
                    <a:p>
                      <a:endParaRPr lang="nl-NL"/>
                    </a:p>
                  </a:txBody>
                  <a:tcPr/>
                </a:tc>
                <a:tc hMerge="1" vMerge="1">
                  <a:txBody>
                    <a:bodyPr/>
                    <a:lstStyle/>
                    <a:p>
                      <a:endParaRPr lang="nl-NL"/>
                    </a:p>
                  </a:txBody>
                  <a:tcPr/>
                </a:tc>
                <a:tc hMerge="1" vMerge="1">
                  <a:txBody>
                    <a:bodyPr/>
                    <a:lstStyle/>
                    <a:p>
                      <a:endParaRPr lang="nl-NL"/>
                    </a:p>
                  </a:txBody>
                  <a:tcPr/>
                </a:tc>
                <a:extLst>
                  <a:ext uri="{0D108BD9-81ED-4DB2-BD59-A6C34878D82A}">
                    <a16:rowId xmlns:a16="http://schemas.microsoft.com/office/drawing/2014/main" val="1776067656"/>
                  </a:ext>
                </a:extLst>
              </a:tr>
            </a:tbl>
          </a:graphicData>
        </a:graphic>
      </p:graphicFrame>
      <p:cxnSp>
        <p:nvCxnSpPr>
          <p:cNvPr id="5" name="Straight Connector 10">
            <a:extLst>
              <a:ext uri="{FF2B5EF4-FFF2-40B4-BE49-F238E27FC236}">
                <a16:creationId xmlns:a16="http://schemas.microsoft.com/office/drawing/2014/main" id="{1A84F7E3-C995-49F2-9B58-08CE1FC3E009}"/>
              </a:ext>
            </a:extLst>
          </p:cNvPr>
          <p:cNvCxnSpPr>
            <a:cxnSpLocks/>
          </p:cNvCxnSpPr>
          <p:nvPr/>
        </p:nvCxnSpPr>
        <p:spPr>
          <a:xfrm>
            <a:off x="697105" y="726220"/>
            <a:ext cx="10590020" cy="0"/>
          </a:xfrm>
          <a:prstGeom prst="line">
            <a:avLst/>
          </a:prstGeom>
          <a:ln w="28575">
            <a:solidFill>
              <a:srgbClr val="FFC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445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6813C0-4741-328B-14DB-F87ED3F2745E}"/>
              </a:ext>
            </a:extLst>
          </p:cNvPr>
          <p:cNvSpPr>
            <a:spLocks noGrp="1"/>
          </p:cNvSpPr>
          <p:nvPr>
            <p:ph type="title"/>
          </p:nvPr>
        </p:nvSpPr>
        <p:spPr>
          <a:xfrm>
            <a:off x="469535" y="110338"/>
            <a:ext cx="9571182" cy="884051"/>
          </a:xfrm>
        </p:spPr>
        <p:txBody>
          <a:bodyPr>
            <a:normAutofit/>
          </a:bodyPr>
          <a:lstStyle/>
          <a:p>
            <a:r>
              <a:rPr lang="nl-NL" sz="3600" b="1" dirty="0">
                <a:latin typeface="Arial" panose="020B0604020202020204" pitchFamily="34" charset="0"/>
                <a:cs typeface="Arial" panose="020B0604020202020204" pitchFamily="34" charset="0"/>
              </a:rPr>
              <a:t>KEY ELEMENTS</a:t>
            </a:r>
          </a:p>
        </p:txBody>
      </p:sp>
      <p:graphicFrame>
        <p:nvGraphicFramePr>
          <p:cNvPr id="4" name="Tabel 4">
            <a:extLst>
              <a:ext uri="{FF2B5EF4-FFF2-40B4-BE49-F238E27FC236}">
                <a16:creationId xmlns:a16="http://schemas.microsoft.com/office/drawing/2014/main" id="{80539C80-F55A-ED8A-C455-5C8E812F890A}"/>
              </a:ext>
            </a:extLst>
          </p:cNvPr>
          <p:cNvGraphicFramePr>
            <a:graphicFrameLocks noGrp="1"/>
          </p:cNvGraphicFramePr>
          <p:nvPr>
            <p:ph idx="1"/>
            <p:extLst>
              <p:ext uri="{D42A27DB-BD31-4B8C-83A1-F6EECF244321}">
                <p14:modId xmlns:p14="http://schemas.microsoft.com/office/powerpoint/2010/main" val="3427542666"/>
              </p:ext>
            </p:extLst>
          </p:nvPr>
        </p:nvGraphicFramePr>
        <p:xfrm>
          <a:off x="450079" y="1209148"/>
          <a:ext cx="11435697" cy="4815840"/>
        </p:xfrm>
        <a:graphic>
          <a:graphicData uri="http://schemas.openxmlformats.org/drawingml/2006/table">
            <a:tbl>
              <a:tblPr firstRow="1" bandRow="1">
                <a:tableStyleId>{1E171933-4619-4E11-9A3F-F7608DF75F80}</a:tableStyleId>
              </a:tblPr>
              <a:tblGrid>
                <a:gridCol w="2898449">
                  <a:extLst>
                    <a:ext uri="{9D8B030D-6E8A-4147-A177-3AD203B41FA5}">
                      <a16:colId xmlns:a16="http://schemas.microsoft.com/office/drawing/2014/main" val="3232990136"/>
                    </a:ext>
                  </a:extLst>
                </a:gridCol>
                <a:gridCol w="3384134">
                  <a:extLst>
                    <a:ext uri="{9D8B030D-6E8A-4147-A177-3AD203B41FA5}">
                      <a16:colId xmlns:a16="http://schemas.microsoft.com/office/drawing/2014/main" val="3743992445"/>
                    </a:ext>
                  </a:extLst>
                </a:gridCol>
                <a:gridCol w="5153114">
                  <a:extLst>
                    <a:ext uri="{9D8B030D-6E8A-4147-A177-3AD203B41FA5}">
                      <a16:colId xmlns:a16="http://schemas.microsoft.com/office/drawing/2014/main" val="861103570"/>
                    </a:ext>
                  </a:extLst>
                </a:gridCol>
              </a:tblGrid>
              <a:tr h="370840">
                <a:tc>
                  <a:txBody>
                    <a:bodyPr/>
                    <a:lstStyle/>
                    <a:p>
                      <a:pPr algn="ctr"/>
                      <a:endParaRPr lang="nl-NL" sz="1600" dirty="0">
                        <a:latin typeface="Arial" panose="020B0604020202020204" pitchFamily="34" charset="0"/>
                        <a:cs typeface="Arial" panose="020B0604020202020204" pitchFamily="34" charset="0"/>
                      </a:endParaRPr>
                    </a:p>
                  </a:txBody>
                  <a:tcPr/>
                </a:tc>
                <a:tc>
                  <a:txBody>
                    <a:bodyPr/>
                    <a:lstStyle/>
                    <a:p>
                      <a:pPr algn="ctr"/>
                      <a:r>
                        <a:rPr lang="nl-NL" sz="1600" u="none" strike="noStrike" kern="1200" baseline="0" dirty="0">
                          <a:latin typeface="Arial" panose="020B0604020202020204" pitchFamily="34" charset="0"/>
                          <a:cs typeface="Arial" panose="020B0604020202020204" pitchFamily="34" charset="0"/>
                        </a:rPr>
                        <a:t>TODAY</a:t>
                      </a:r>
                      <a:endParaRPr lang="nl-NL" sz="1600" dirty="0">
                        <a:latin typeface="Arial" panose="020B0604020202020204" pitchFamily="34" charset="0"/>
                        <a:cs typeface="Arial" panose="020B0604020202020204" pitchFamily="34" charset="0"/>
                      </a:endParaRPr>
                    </a:p>
                  </a:txBody>
                  <a:tcPr/>
                </a:tc>
                <a:tc>
                  <a:txBody>
                    <a:bodyPr/>
                    <a:lstStyle/>
                    <a:p>
                      <a:pPr algn="ctr"/>
                      <a:r>
                        <a:rPr lang="nl-NL" sz="1600" u="none" strike="noStrike" kern="1200" baseline="0" dirty="0">
                          <a:latin typeface="Arial" panose="020B0604020202020204" pitchFamily="34" charset="0"/>
                          <a:cs typeface="Arial" panose="020B0604020202020204" pitchFamily="34" charset="0"/>
                        </a:rPr>
                        <a:t>FUTURE (2028)</a:t>
                      </a:r>
                      <a:endParaRPr lang="nl-NL"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09585815"/>
                  </a:ext>
                </a:extLst>
              </a:tr>
              <a:tr h="370840">
                <a:tc>
                  <a:txBody>
                    <a:bodyPr/>
                    <a:lstStyle/>
                    <a:p>
                      <a:r>
                        <a:rPr lang="nl-NL" sz="1400" b="1" u="none" strike="noStrike" kern="1200" baseline="0" dirty="0">
                          <a:latin typeface="Arial" panose="020B0604020202020204" pitchFamily="34" charset="0"/>
                          <a:cs typeface="Arial" panose="020B0604020202020204" pitchFamily="34" charset="0"/>
                        </a:rPr>
                        <a:t>Paper </a:t>
                      </a:r>
                      <a:r>
                        <a:rPr lang="nl-NL" sz="1400" b="1" u="none" strike="noStrike" kern="1200" baseline="0" dirty="0" err="1">
                          <a:latin typeface="Arial" panose="020B0604020202020204" pitchFamily="34" charset="0"/>
                          <a:cs typeface="Arial" panose="020B0604020202020204" pitchFamily="34" charset="0"/>
                        </a:rPr>
                        <a:t>invoice</a:t>
                      </a:r>
                      <a:r>
                        <a:rPr lang="nl-NL" sz="1400" b="1" u="none" strike="noStrike" kern="1200" baseline="0" dirty="0">
                          <a:latin typeface="Arial" panose="020B0604020202020204" pitchFamily="34" charset="0"/>
                          <a:cs typeface="Arial" panose="020B0604020202020204" pitchFamily="34" charset="0"/>
                        </a:rPr>
                        <a:t> vs. e‐</a:t>
                      </a:r>
                      <a:r>
                        <a:rPr lang="nl-NL" sz="1400" b="1" u="none" strike="noStrike" kern="1200" baseline="0" dirty="0" err="1">
                          <a:latin typeface="Arial" panose="020B0604020202020204" pitchFamily="34" charset="0"/>
                          <a:cs typeface="Arial" panose="020B0604020202020204" pitchFamily="34" charset="0"/>
                        </a:rPr>
                        <a:t>invoice</a:t>
                      </a:r>
                      <a:endParaRPr lang="nl-NL" sz="1400" b="1" dirty="0">
                        <a:latin typeface="Arial" panose="020B0604020202020204" pitchFamily="34" charset="0"/>
                        <a:cs typeface="Arial" panose="020B0604020202020204" pitchFamily="34" charset="0"/>
                      </a:endParaRPr>
                    </a:p>
                  </a:txBody>
                  <a:tcPr/>
                </a:tc>
                <a:tc>
                  <a:txBody>
                    <a:bodyPr/>
                    <a:lstStyle/>
                    <a:p>
                      <a:r>
                        <a:rPr lang="nl-NL" sz="1400" u="none" strike="noStrike" kern="1200" baseline="0" dirty="0">
                          <a:latin typeface="Arial" panose="020B0604020202020204" pitchFamily="34" charset="0"/>
                          <a:cs typeface="Arial" panose="020B0604020202020204" pitchFamily="34" charset="0"/>
                        </a:rPr>
                        <a:t>Paper </a:t>
                      </a:r>
                      <a:r>
                        <a:rPr lang="nl-NL" sz="1400" u="none" strike="noStrike" kern="1200" baseline="0" dirty="0" err="1">
                          <a:latin typeface="Arial" panose="020B0604020202020204" pitchFamily="34" charset="0"/>
                          <a:cs typeface="Arial" panose="020B0604020202020204" pitchFamily="34" charset="0"/>
                        </a:rPr>
                        <a:t>invoice</a:t>
                      </a:r>
                      <a:r>
                        <a:rPr lang="nl-NL" sz="1400" u="none" strike="noStrike" kern="1200" baseline="0" dirty="0">
                          <a:latin typeface="Arial" panose="020B0604020202020204" pitchFamily="34" charset="0"/>
                          <a:cs typeface="Arial" panose="020B0604020202020204" pitchFamily="34" charset="0"/>
                        </a:rPr>
                        <a:t> </a:t>
                      </a:r>
                      <a:r>
                        <a:rPr lang="nl-NL" sz="1400" u="none" strike="noStrike" kern="1200" baseline="0" dirty="0" err="1">
                          <a:latin typeface="Arial" panose="020B0604020202020204" pitchFamily="34" charset="0"/>
                          <a:cs typeface="Arial" panose="020B0604020202020204" pitchFamily="34" charset="0"/>
                        </a:rPr>
                        <a:t>equal</a:t>
                      </a:r>
                      <a:r>
                        <a:rPr lang="nl-NL" sz="1400" u="none" strike="noStrike" kern="1200" baseline="0" dirty="0">
                          <a:latin typeface="Arial" panose="020B0604020202020204" pitchFamily="34" charset="0"/>
                          <a:cs typeface="Arial" panose="020B0604020202020204" pitchFamily="34" charset="0"/>
                        </a:rPr>
                        <a:t> </a:t>
                      </a:r>
                      <a:r>
                        <a:rPr lang="nl-NL" sz="1400" u="none" strike="noStrike" kern="1200" baseline="0" dirty="0" err="1">
                          <a:latin typeface="Arial" panose="020B0604020202020204" pitchFamily="34" charset="0"/>
                          <a:cs typeface="Arial" panose="020B0604020202020204" pitchFamily="34" charset="0"/>
                        </a:rPr>
                        <a:t>to</a:t>
                      </a:r>
                      <a:r>
                        <a:rPr lang="nl-NL" sz="1400" u="none" strike="noStrike" kern="1200" baseline="0" dirty="0">
                          <a:latin typeface="Arial" panose="020B0604020202020204" pitchFamily="34" charset="0"/>
                          <a:cs typeface="Arial" panose="020B0604020202020204" pitchFamily="34" charset="0"/>
                        </a:rPr>
                        <a:t> e‐</a:t>
                      </a:r>
                      <a:r>
                        <a:rPr lang="nl-NL" sz="1400" u="none" strike="noStrike" kern="1200" baseline="0" dirty="0" err="1">
                          <a:latin typeface="Arial" panose="020B0604020202020204" pitchFamily="34" charset="0"/>
                          <a:cs typeface="Arial" panose="020B0604020202020204" pitchFamily="34" charset="0"/>
                        </a:rPr>
                        <a:t>invoice</a:t>
                      </a:r>
                      <a:endParaRPr lang="nl-NL" sz="1400" dirty="0">
                        <a:latin typeface="Arial" panose="020B0604020202020204" pitchFamily="34" charset="0"/>
                        <a:cs typeface="Arial" panose="020B0604020202020204" pitchFamily="34" charset="0"/>
                      </a:endParaRPr>
                    </a:p>
                  </a:txBody>
                  <a:tcPr/>
                </a:tc>
                <a:tc>
                  <a:txBody>
                    <a:bodyPr/>
                    <a:lstStyle/>
                    <a:p>
                      <a:r>
                        <a:rPr lang="en-US" sz="1400" dirty="0">
                          <a:latin typeface="Arial" panose="020B0604020202020204" pitchFamily="34" charset="0"/>
                          <a:cs typeface="Arial" panose="020B0604020202020204" pitchFamily="34" charset="0"/>
                        </a:rPr>
                        <a:t>B2B (structured) e‐invoice mandatory for EU cross‐border transactions / MS can implement e-invoice for domestic</a:t>
                      </a:r>
                      <a:endParaRPr lang="nl-NL"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07587519"/>
                  </a:ext>
                </a:extLst>
              </a:tr>
              <a:tr h="370840">
                <a:tc>
                  <a:txBody>
                    <a:bodyPr/>
                    <a:lstStyle/>
                    <a:p>
                      <a:r>
                        <a:rPr lang="nl-NL" sz="1400" b="1" u="none" strike="noStrike" kern="1200" baseline="0" dirty="0">
                          <a:latin typeface="Arial" panose="020B0604020202020204" pitchFamily="34" charset="0"/>
                          <a:cs typeface="Arial" panose="020B0604020202020204" pitchFamily="34" charset="0"/>
                        </a:rPr>
                        <a:t>E‐</a:t>
                      </a:r>
                      <a:r>
                        <a:rPr lang="nl-NL" sz="1400" b="1" u="none" strike="noStrike" kern="1200" baseline="0" dirty="0" err="1">
                          <a:latin typeface="Arial" panose="020B0604020202020204" pitchFamily="34" charset="0"/>
                          <a:cs typeface="Arial" panose="020B0604020202020204" pitchFamily="34" charset="0"/>
                        </a:rPr>
                        <a:t>invoicing</a:t>
                      </a:r>
                      <a:r>
                        <a:rPr lang="nl-NL" sz="1400" b="1" u="none" strike="noStrike" kern="1200" baseline="0" dirty="0">
                          <a:latin typeface="Arial" panose="020B0604020202020204" pitchFamily="34" charset="0"/>
                          <a:cs typeface="Arial" panose="020B0604020202020204" pitchFamily="34" charset="0"/>
                        </a:rPr>
                        <a:t> format</a:t>
                      </a:r>
                      <a:endParaRPr lang="nl-NL" sz="1400" b="1" dirty="0">
                        <a:latin typeface="Arial" panose="020B0604020202020204" pitchFamily="34" charset="0"/>
                        <a:cs typeface="Arial" panose="020B0604020202020204" pitchFamily="34" charset="0"/>
                      </a:endParaRPr>
                    </a:p>
                  </a:txBody>
                  <a:tcPr/>
                </a:tc>
                <a:tc>
                  <a:txBody>
                    <a:bodyPr/>
                    <a:lstStyle/>
                    <a:p>
                      <a:r>
                        <a:rPr lang="en-US" sz="1400" u="none" strike="noStrike" kern="1200" baseline="0" dirty="0">
                          <a:latin typeface="Arial" panose="020B0604020202020204" pitchFamily="34" charset="0"/>
                          <a:cs typeface="Arial" panose="020B0604020202020204" pitchFamily="34" charset="0"/>
                        </a:rPr>
                        <a:t>Structured and unstructured (e.g. PDF)</a:t>
                      </a:r>
                      <a:endParaRPr lang="nl-NL" sz="1400" dirty="0">
                        <a:latin typeface="Arial" panose="020B0604020202020204" pitchFamily="34" charset="0"/>
                        <a:cs typeface="Arial" panose="020B0604020202020204" pitchFamily="34" charset="0"/>
                      </a:endParaRPr>
                    </a:p>
                  </a:txBody>
                  <a:tcPr/>
                </a:tc>
                <a:tc>
                  <a:txBody>
                    <a:bodyPr/>
                    <a:lstStyle/>
                    <a:p>
                      <a:r>
                        <a:rPr lang="fr-FR" sz="1400" dirty="0" err="1">
                          <a:latin typeface="Arial" panose="020B0604020202020204" pitchFamily="34" charset="0"/>
                          <a:cs typeface="Arial" panose="020B0604020202020204" pitchFamily="34" charset="0"/>
                        </a:rPr>
                        <a:t>Structured</a:t>
                      </a:r>
                      <a:r>
                        <a:rPr lang="fr-FR" sz="1400" dirty="0">
                          <a:latin typeface="Arial" panose="020B0604020202020204" pitchFamily="34" charset="0"/>
                          <a:cs typeface="Arial" panose="020B0604020202020204" pitchFamily="34" charset="0"/>
                        </a:rPr>
                        <a:t> (xml, </a:t>
                      </a:r>
                      <a:r>
                        <a:rPr lang="fr-FR" sz="1400" dirty="0" err="1">
                          <a:latin typeface="Arial" panose="020B0604020202020204" pitchFamily="34" charset="0"/>
                          <a:cs typeface="Arial" panose="020B0604020202020204" pitchFamily="34" charset="0"/>
                        </a:rPr>
                        <a:t>Json</a:t>
                      </a:r>
                      <a:r>
                        <a:rPr lang="fr-FR" sz="1400" dirty="0">
                          <a:latin typeface="Arial" panose="020B0604020202020204" pitchFamily="34" charset="0"/>
                          <a:cs typeface="Arial" panose="020B0604020202020204" pitchFamily="34" charset="0"/>
                        </a:rPr>
                        <a:t>, UBL, etc.)</a:t>
                      </a:r>
                      <a:endParaRPr lang="nl-NL"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23958793"/>
                  </a:ext>
                </a:extLst>
              </a:tr>
              <a:tr h="370840">
                <a:tc>
                  <a:txBody>
                    <a:bodyPr/>
                    <a:lstStyle/>
                    <a:p>
                      <a:r>
                        <a:rPr lang="nl-NL" sz="1400" b="1" u="none" strike="noStrike" kern="1200" baseline="0" dirty="0" err="1">
                          <a:latin typeface="Arial" panose="020B0604020202020204" pitchFamily="34" charset="0"/>
                          <a:cs typeface="Arial" panose="020B0604020202020204" pitchFamily="34" charset="0"/>
                        </a:rPr>
                        <a:t>Domestic</a:t>
                      </a:r>
                      <a:r>
                        <a:rPr lang="nl-NL" sz="1400" b="1" u="none" strike="noStrike" kern="1200" baseline="0" dirty="0">
                          <a:latin typeface="Arial" panose="020B0604020202020204" pitchFamily="34" charset="0"/>
                          <a:cs typeface="Arial" panose="020B0604020202020204" pitchFamily="34" charset="0"/>
                        </a:rPr>
                        <a:t> e-</a:t>
                      </a:r>
                      <a:r>
                        <a:rPr lang="nl-NL" sz="1400" b="1" u="none" strike="noStrike" kern="1200" baseline="0" dirty="0" err="1">
                          <a:latin typeface="Arial" panose="020B0604020202020204" pitchFamily="34" charset="0"/>
                          <a:cs typeface="Arial" panose="020B0604020202020204" pitchFamily="34" charset="0"/>
                        </a:rPr>
                        <a:t>invoicing</a:t>
                      </a:r>
                      <a:endParaRPr lang="nl-NL" sz="1400" b="1" dirty="0">
                        <a:latin typeface="Arial" panose="020B0604020202020204" pitchFamily="34" charset="0"/>
                        <a:cs typeface="Arial" panose="020B0604020202020204" pitchFamily="34" charset="0"/>
                      </a:endParaRPr>
                    </a:p>
                  </a:txBody>
                  <a:tcPr/>
                </a:tc>
                <a:tc>
                  <a:txBody>
                    <a:bodyPr/>
                    <a:lstStyle/>
                    <a:p>
                      <a:r>
                        <a:rPr lang="en-US" sz="1400" u="none" strike="noStrike" kern="1200" baseline="0" dirty="0">
                          <a:latin typeface="Arial" panose="020B0604020202020204" pitchFamily="34" charset="0"/>
                          <a:cs typeface="Arial" panose="020B0604020202020204" pitchFamily="34" charset="0"/>
                        </a:rPr>
                        <a:t>Optional, if approval from </a:t>
                      </a:r>
                      <a:r>
                        <a:rPr lang="nl-NL" sz="1400" u="none" strike="noStrike" kern="1200" baseline="0" dirty="0">
                          <a:latin typeface="Arial" panose="020B0604020202020204" pitchFamily="34" charset="0"/>
                          <a:cs typeface="Arial" panose="020B0604020202020204" pitchFamily="34" charset="0"/>
                        </a:rPr>
                        <a:t>European </a:t>
                      </a:r>
                      <a:r>
                        <a:rPr lang="nl-NL" sz="1400" u="none" strike="noStrike" kern="1200" baseline="0" dirty="0" err="1">
                          <a:latin typeface="Arial" panose="020B0604020202020204" pitchFamily="34" charset="0"/>
                          <a:cs typeface="Arial" panose="020B0604020202020204" pitchFamily="34" charset="0"/>
                        </a:rPr>
                        <a:t>Commission</a:t>
                      </a:r>
                      <a:endParaRPr lang="nl-NL" sz="1400" dirty="0">
                        <a:latin typeface="Arial" panose="020B0604020202020204" pitchFamily="34" charset="0"/>
                        <a:cs typeface="Arial" panose="020B0604020202020204" pitchFamily="34" charset="0"/>
                      </a:endParaRPr>
                    </a:p>
                  </a:txBody>
                  <a:tcPr/>
                </a:tc>
                <a:tc>
                  <a:txBody>
                    <a:bodyPr/>
                    <a:lstStyle/>
                    <a:p>
                      <a:r>
                        <a:rPr lang="en-US" sz="1400" dirty="0">
                          <a:latin typeface="Arial" panose="020B0604020202020204" pitchFamily="34" charset="0"/>
                          <a:cs typeface="Arial" panose="020B0604020202020204" pitchFamily="34" charset="0"/>
                        </a:rPr>
                        <a:t>Optional, approval from European Commission no longer required if in line with new EU framework</a:t>
                      </a:r>
                      <a:endParaRPr lang="nl-NL"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142630754"/>
                  </a:ext>
                </a:extLst>
              </a:tr>
              <a:tr h="370840">
                <a:tc>
                  <a:txBody>
                    <a:bodyPr/>
                    <a:lstStyle/>
                    <a:p>
                      <a:r>
                        <a:rPr lang="nl-NL" sz="1400" b="1" u="none" strike="noStrike" kern="1200" baseline="0" dirty="0">
                          <a:latin typeface="Arial" panose="020B0604020202020204" pitchFamily="34" charset="0"/>
                          <a:cs typeface="Arial" panose="020B0604020202020204" pitchFamily="34" charset="0"/>
                        </a:rPr>
                        <a:t>EU cross‐border e‐</a:t>
                      </a:r>
                      <a:r>
                        <a:rPr lang="nl-NL" sz="1400" b="1" u="none" strike="noStrike" kern="1200" baseline="0" dirty="0" err="1">
                          <a:latin typeface="Arial" panose="020B0604020202020204" pitchFamily="34" charset="0"/>
                          <a:cs typeface="Arial" panose="020B0604020202020204" pitchFamily="34" charset="0"/>
                        </a:rPr>
                        <a:t>invoicing</a:t>
                      </a:r>
                      <a:endParaRPr lang="nl-NL" sz="1400" b="1" dirty="0">
                        <a:latin typeface="Arial" panose="020B0604020202020204" pitchFamily="34" charset="0"/>
                        <a:cs typeface="Arial" panose="020B0604020202020204" pitchFamily="34" charset="0"/>
                      </a:endParaRPr>
                    </a:p>
                  </a:txBody>
                  <a:tcPr/>
                </a:tc>
                <a:tc>
                  <a:txBody>
                    <a:bodyPr/>
                    <a:lstStyle/>
                    <a:p>
                      <a:r>
                        <a:rPr lang="nl-NL" sz="1400" u="none" strike="noStrike" kern="1200" baseline="0" dirty="0" err="1">
                          <a:latin typeface="Arial" panose="020B0604020202020204" pitchFamily="34" charset="0"/>
                          <a:cs typeface="Arial" panose="020B0604020202020204" pitchFamily="34" charset="0"/>
                        </a:rPr>
                        <a:t>Optional</a:t>
                      </a:r>
                      <a:endParaRPr lang="nl-NL" sz="1400" dirty="0">
                        <a:latin typeface="Arial" panose="020B0604020202020204" pitchFamily="34" charset="0"/>
                        <a:cs typeface="Arial" panose="020B0604020202020204" pitchFamily="34" charset="0"/>
                      </a:endParaRPr>
                    </a:p>
                  </a:txBody>
                  <a:tcPr/>
                </a:tc>
                <a:tc>
                  <a:txBody>
                    <a:bodyPr/>
                    <a:lstStyle/>
                    <a:p>
                      <a:r>
                        <a:rPr lang="nl-NL" sz="1400" dirty="0" err="1">
                          <a:latin typeface="Arial" panose="020B0604020202020204" pitchFamily="34" charset="0"/>
                          <a:cs typeface="Arial" panose="020B0604020202020204" pitchFamily="34" charset="0"/>
                        </a:rPr>
                        <a:t>Mandatory</a:t>
                      </a:r>
                      <a:endParaRPr lang="nl-NL"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942233211"/>
                  </a:ext>
                </a:extLst>
              </a:tr>
              <a:tr h="370840">
                <a:tc>
                  <a:txBody>
                    <a:bodyPr/>
                    <a:lstStyle/>
                    <a:p>
                      <a:r>
                        <a:rPr lang="nl-NL" sz="1400" b="1" u="none" strike="noStrike" kern="1200" baseline="0" dirty="0">
                          <a:latin typeface="Arial" panose="020B0604020202020204" pitchFamily="34" charset="0"/>
                          <a:cs typeface="Arial" panose="020B0604020202020204" pitchFamily="34" charset="0"/>
                        </a:rPr>
                        <a:t>Timing </a:t>
                      </a:r>
                      <a:r>
                        <a:rPr lang="nl-NL" sz="1400" b="1" u="none" strike="noStrike" kern="1200" baseline="0" dirty="0" err="1">
                          <a:latin typeface="Arial" panose="020B0604020202020204" pitchFamily="34" charset="0"/>
                          <a:cs typeface="Arial" panose="020B0604020202020204" pitchFamily="34" charset="0"/>
                        </a:rPr>
                        <a:t>invoice</a:t>
                      </a:r>
                      <a:r>
                        <a:rPr lang="nl-NL" sz="1400" b="1" u="none" strike="noStrike" kern="1200" baseline="0" dirty="0">
                          <a:latin typeface="Arial" panose="020B0604020202020204" pitchFamily="34" charset="0"/>
                          <a:cs typeface="Arial" panose="020B0604020202020204" pitchFamily="34" charset="0"/>
                        </a:rPr>
                        <a:t> </a:t>
                      </a:r>
                      <a:r>
                        <a:rPr lang="nl-NL" sz="1400" b="1" u="none" strike="noStrike" kern="1200" baseline="0" dirty="0" err="1">
                          <a:latin typeface="Arial" panose="020B0604020202020204" pitchFamily="34" charset="0"/>
                          <a:cs typeface="Arial" panose="020B0604020202020204" pitchFamily="34" charset="0"/>
                        </a:rPr>
                        <a:t>issuance</a:t>
                      </a:r>
                      <a:endParaRPr lang="nl-NL" sz="1400" b="1" dirty="0">
                        <a:latin typeface="Arial" panose="020B0604020202020204" pitchFamily="34" charset="0"/>
                        <a:cs typeface="Arial" panose="020B0604020202020204" pitchFamily="34" charset="0"/>
                      </a:endParaRPr>
                    </a:p>
                  </a:txBody>
                  <a:tcPr/>
                </a:tc>
                <a:tc>
                  <a:txBody>
                    <a:bodyPr/>
                    <a:lstStyle/>
                    <a:p>
                      <a:r>
                        <a:rPr lang="en-US" sz="1400" dirty="0">
                          <a:latin typeface="Arial" panose="020B0604020202020204" pitchFamily="34" charset="0"/>
                          <a:cs typeface="Arial" panose="020B0604020202020204" pitchFamily="34" charset="0"/>
                        </a:rPr>
                        <a:t>Within max. 45 days</a:t>
                      </a:r>
                      <a:endParaRPr lang="nl-NL" sz="1400" dirty="0">
                        <a:latin typeface="Arial" panose="020B0604020202020204" pitchFamily="34" charset="0"/>
                        <a:cs typeface="Arial" panose="020B0604020202020204" pitchFamily="34" charset="0"/>
                      </a:endParaRPr>
                    </a:p>
                  </a:txBody>
                  <a:tcPr/>
                </a:tc>
                <a:tc>
                  <a:txBody>
                    <a:bodyPr/>
                    <a:lstStyle/>
                    <a:p>
                      <a:r>
                        <a:rPr lang="nl-NL" sz="1400" dirty="0" err="1">
                          <a:latin typeface="Arial" panose="020B0604020202020204" pitchFamily="34" charset="0"/>
                          <a:cs typeface="Arial" panose="020B0604020202020204" pitchFamily="34" charset="0"/>
                        </a:rPr>
                        <a:t>Within</a:t>
                      </a:r>
                      <a:r>
                        <a:rPr lang="nl-NL" sz="1400" dirty="0">
                          <a:latin typeface="Arial" panose="020B0604020202020204" pitchFamily="34" charset="0"/>
                          <a:cs typeface="Arial" panose="020B0604020202020204" pitchFamily="34" charset="0"/>
                        </a:rPr>
                        <a:t> max. </a:t>
                      </a:r>
                      <a:r>
                        <a:rPr lang="nl-NL" sz="1400" dirty="0" err="1">
                          <a:latin typeface="Arial" panose="020B0604020202020204" pitchFamily="34" charset="0"/>
                          <a:cs typeface="Arial" panose="020B0604020202020204" pitchFamily="34" charset="0"/>
                        </a:rPr>
                        <a:t>two</a:t>
                      </a:r>
                      <a:r>
                        <a:rPr lang="nl-NL" sz="1400" dirty="0">
                          <a:latin typeface="Arial" panose="020B0604020202020204" pitchFamily="34" charset="0"/>
                          <a:cs typeface="Arial" panose="020B0604020202020204" pitchFamily="34" charset="0"/>
                        </a:rPr>
                        <a:t> </a:t>
                      </a:r>
                      <a:r>
                        <a:rPr lang="nl-NL" sz="1400" dirty="0" err="1">
                          <a:latin typeface="Arial" panose="020B0604020202020204" pitchFamily="34" charset="0"/>
                          <a:cs typeface="Arial" panose="020B0604020202020204" pitchFamily="34" charset="0"/>
                        </a:rPr>
                        <a:t>days</a:t>
                      </a:r>
                      <a:endParaRPr lang="nl-NL"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6190598"/>
                  </a:ext>
                </a:extLst>
              </a:tr>
              <a:tr h="370840">
                <a:tc>
                  <a:txBody>
                    <a:bodyPr/>
                    <a:lstStyle/>
                    <a:p>
                      <a:r>
                        <a:rPr lang="nl-NL" sz="1400" b="1" u="none" strike="noStrike" kern="1200" baseline="0" dirty="0">
                          <a:latin typeface="Arial" panose="020B0604020202020204" pitchFamily="34" charset="0"/>
                          <a:cs typeface="Arial" panose="020B0604020202020204" pitchFamily="34" charset="0"/>
                        </a:rPr>
                        <a:t>Customer Consent</a:t>
                      </a:r>
                      <a:endParaRPr lang="nl-NL" sz="1400" b="1" dirty="0">
                        <a:latin typeface="Arial" panose="020B0604020202020204" pitchFamily="34" charset="0"/>
                        <a:cs typeface="Arial" panose="020B0604020202020204" pitchFamily="34" charset="0"/>
                      </a:endParaRPr>
                    </a:p>
                  </a:txBody>
                  <a:tcPr/>
                </a:tc>
                <a:tc>
                  <a:txBody>
                    <a:bodyPr/>
                    <a:lstStyle/>
                    <a:p>
                      <a:r>
                        <a:rPr lang="nl-NL" sz="1400" dirty="0" err="1">
                          <a:latin typeface="Arial" panose="020B0604020202020204" pitchFamily="34" charset="0"/>
                          <a:cs typeface="Arial" panose="020B0604020202020204" pitchFamily="34" charset="0"/>
                        </a:rPr>
                        <a:t>Required</a:t>
                      </a:r>
                      <a:endParaRPr lang="nl-NL" sz="1400" dirty="0">
                        <a:latin typeface="Arial" panose="020B0604020202020204" pitchFamily="34" charset="0"/>
                        <a:cs typeface="Arial" panose="020B0604020202020204" pitchFamily="34" charset="0"/>
                      </a:endParaRPr>
                    </a:p>
                  </a:txBody>
                  <a:tcPr/>
                </a:tc>
                <a:tc>
                  <a:txBody>
                    <a:bodyPr/>
                    <a:lstStyle/>
                    <a:p>
                      <a:r>
                        <a:rPr lang="nl-NL" sz="1400" dirty="0" err="1">
                          <a:latin typeface="Arial" panose="020B0604020202020204" pitchFamily="34" charset="0"/>
                          <a:cs typeface="Arial" panose="020B0604020202020204" pitchFamily="34" charset="0"/>
                        </a:rPr>
                        <a:t>Not</a:t>
                      </a:r>
                      <a:r>
                        <a:rPr lang="nl-NL" sz="1400" dirty="0">
                          <a:latin typeface="Arial" panose="020B0604020202020204" pitchFamily="34" charset="0"/>
                          <a:cs typeface="Arial" panose="020B0604020202020204" pitchFamily="34" charset="0"/>
                        </a:rPr>
                        <a:t> </a:t>
                      </a:r>
                      <a:r>
                        <a:rPr lang="nl-NL" sz="1400" dirty="0" err="1">
                          <a:latin typeface="Arial" panose="020B0604020202020204" pitchFamily="34" charset="0"/>
                          <a:cs typeface="Arial" panose="020B0604020202020204" pitchFamily="34" charset="0"/>
                        </a:rPr>
                        <a:t>required</a:t>
                      </a:r>
                      <a:endParaRPr lang="nl-NL"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990519971"/>
                  </a:ext>
                </a:extLst>
              </a:tr>
              <a:tr h="370840">
                <a:tc>
                  <a:txBody>
                    <a:bodyPr/>
                    <a:lstStyle/>
                    <a:p>
                      <a:r>
                        <a:rPr lang="nl-NL" sz="1400" b="1" u="none" strike="noStrike" kern="1200" baseline="0" dirty="0">
                          <a:latin typeface="Arial" panose="020B0604020202020204" pitchFamily="34" charset="0"/>
                          <a:cs typeface="Arial" panose="020B0604020202020204" pitchFamily="34" charset="0"/>
                        </a:rPr>
                        <a:t>Pre-</a:t>
                      </a:r>
                      <a:r>
                        <a:rPr lang="nl-NL" sz="1400" b="1" u="none" strike="noStrike" kern="1200" baseline="0" dirty="0" err="1">
                          <a:latin typeface="Arial" panose="020B0604020202020204" pitchFamily="34" charset="0"/>
                          <a:cs typeface="Arial" panose="020B0604020202020204" pitchFamily="34" charset="0"/>
                        </a:rPr>
                        <a:t>approval</a:t>
                      </a:r>
                      <a:endParaRPr lang="nl-NL" sz="1400" b="1" dirty="0">
                        <a:latin typeface="Arial" panose="020B0604020202020204" pitchFamily="34" charset="0"/>
                        <a:cs typeface="Arial" panose="020B0604020202020204" pitchFamily="34" charset="0"/>
                      </a:endParaRPr>
                    </a:p>
                  </a:txBody>
                  <a:tcPr/>
                </a:tc>
                <a:tc>
                  <a:txBody>
                    <a:bodyPr/>
                    <a:lstStyle/>
                    <a:p>
                      <a:r>
                        <a:rPr lang="nl-NL" sz="1400" u="none" strike="noStrike" kern="1200" baseline="0" dirty="0" err="1">
                          <a:latin typeface="Arial" panose="020B0604020202020204" pitchFamily="34" charset="0"/>
                          <a:cs typeface="Arial" panose="020B0604020202020204" pitchFamily="34" charset="0"/>
                        </a:rPr>
                        <a:t>Optional</a:t>
                      </a:r>
                      <a:r>
                        <a:rPr lang="nl-NL" sz="1400" u="none" strike="noStrike" kern="1200" baseline="0" dirty="0">
                          <a:latin typeface="Arial" panose="020B0604020202020204" pitchFamily="34" charset="0"/>
                          <a:cs typeface="Arial" panose="020B0604020202020204" pitchFamily="34" charset="0"/>
                        </a:rPr>
                        <a:t> </a:t>
                      </a:r>
                      <a:r>
                        <a:rPr lang="nl-NL" sz="1400" u="none" strike="noStrike" kern="1200" baseline="0" dirty="0" err="1">
                          <a:latin typeface="Arial" panose="020B0604020202020204" pitchFamily="34" charset="0"/>
                          <a:cs typeface="Arial" panose="020B0604020202020204" pitchFamily="34" charset="0"/>
                        </a:rPr>
                        <a:t>if</a:t>
                      </a:r>
                      <a:r>
                        <a:rPr lang="nl-NL" sz="1400" u="none" strike="noStrike" kern="1200" baseline="0" dirty="0">
                          <a:latin typeface="Arial" panose="020B0604020202020204" pitchFamily="34" charset="0"/>
                          <a:cs typeface="Arial" panose="020B0604020202020204" pitchFamily="34" charset="0"/>
                        </a:rPr>
                        <a:t> </a:t>
                      </a:r>
                      <a:r>
                        <a:rPr lang="nl-NL" sz="1400" u="none" strike="noStrike" kern="1200" baseline="0" dirty="0" err="1">
                          <a:latin typeface="Arial" panose="020B0604020202020204" pitchFamily="34" charset="0"/>
                          <a:cs typeface="Arial" panose="020B0604020202020204" pitchFamily="34" charset="0"/>
                        </a:rPr>
                        <a:t>approval</a:t>
                      </a:r>
                      <a:r>
                        <a:rPr lang="nl-NL" sz="1400" u="none" strike="noStrike" kern="1200" baseline="0" dirty="0">
                          <a:latin typeface="Arial" panose="020B0604020202020204" pitchFamily="34" charset="0"/>
                          <a:cs typeface="Arial" panose="020B0604020202020204" pitchFamily="34" charset="0"/>
                        </a:rPr>
                        <a:t> European </a:t>
                      </a:r>
                      <a:r>
                        <a:rPr lang="nl-NL" sz="1400" u="none" strike="noStrike" kern="1200" baseline="0" dirty="0" err="1">
                          <a:latin typeface="Arial" panose="020B0604020202020204" pitchFamily="34" charset="0"/>
                          <a:cs typeface="Arial" panose="020B0604020202020204" pitchFamily="34" charset="0"/>
                        </a:rPr>
                        <a:t>Commission</a:t>
                      </a:r>
                      <a:endParaRPr lang="nl-NL" sz="1400" dirty="0">
                        <a:latin typeface="Arial" panose="020B0604020202020204" pitchFamily="34" charset="0"/>
                        <a:cs typeface="Arial" panose="020B0604020202020204" pitchFamily="34" charset="0"/>
                      </a:endParaRPr>
                    </a:p>
                  </a:txBody>
                  <a:tcPr/>
                </a:tc>
                <a:tc>
                  <a:txBody>
                    <a:bodyPr/>
                    <a:lstStyle/>
                    <a:p>
                      <a:r>
                        <a:rPr lang="en-US" sz="1400" dirty="0">
                          <a:latin typeface="Arial" panose="020B0604020202020204" pitchFamily="34" charset="0"/>
                          <a:cs typeface="Arial" panose="020B0604020202020204" pitchFamily="34" charset="0"/>
                        </a:rPr>
                        <a:t>Can no longer be introduced - existing models to be phased out by 2028</a:t>
                      </a:r>
                      <a:endParaRPr lang="nl-NL"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05934465"/>
                  </a:ext>
                </a:extLst>
              </a:tr>
              <a:tr h="370840">
                <a:tc>
                  <a:txBody>
                    <a:bodyPr/>
                    <a:lstStyle/>
                    <a:p>
                      <a:r>
                        <a:rPr lang="nl-NL" sz="1400" b="1" u="none" strike="noStrike" kern="1200" baseline="0" dirty="0">
                          <a:latin typeface="Arial" panose="020B0604020202020204" pitchFamily="34" charset="0"/>
                          <a:cs typeface="Arial" panose="020B0604020202020204" pitchFamily="34" charset="0"/>
                        </a:rPr>
                        <a:t>Summary </a:t>
                      </a:r>
                      <a:r>
                        <a:rPr lang="nl-NL" sz="1400" b="1" u="none" strike="noStrike" kern="1200" baseline="0" dirty="0" err="1">
                          <a:latin typeface="Arial" panose="020B0604020202020204" pitchFamily="34" charset="0"/>
                          <a:cs typeface="Arial" panose="020B0604020202020204" pitchFamily="34" charset="0"/>
                        </a:rPr>
                        <a:t>invoice</a:t>
                      </a:r>
                      <a:endParaRPr lang="nl-NL" sz="1400" b="1" dirty="0">
                        <a:latin typeface="Arial" panose="020B0604020202020204" pitchFamily="34" charset="0"/>
                        <a:cs typeface="Arial" panose="020B0604020202020204" pitchFamily="34" charset="0"/>
                      </a:endParaRPr>
                    </a:p>
                  </a:txBody>
                  <a:tcPr/>
                </a:tc>
                <a:tc>
                  <a:txBody>
                    <a:bodyPr/>
                    <a:lstStyle/>
                    <a:p>
                      <a:r>
                        <a:rPr lang="nl-NL" sz="1400" u="none" strike="noStrike" kern="1200" baseline="0" dirty="0" err="1">
                          <a:latin typeface="Arial" panose="020B0604020202020204" pitchFamily="34" charset="0"/>
                          <a:cs typeface="Arial" panose="020B0604020202020204" pitchFamily="34" charset="0"/>
                        </a:rPr>
                        <a:t>Allowed</a:t>
                      </a:r>
                      <a:endParaRPr lang="nl-NL" sz="1400" dirty="0">
                        <a:latin typeface="Arial" panose="020B0604020202020204" pitchFamily="34" charset="0"/>
                        <a:cs typeface="Arial" panose="020B0604020202020204" pitchFamily="34" charset="0"/>
                      </a:endParaRPr>
                    </a:p>
                  </a:txBody>
                  <a:tcPr/>
                </a:tc>
                <a:tc>
                  <a:txBody>
                    <a:bodyPr/>
                    <a:lstStyle/>
                    <a:p>
                      <a:r>
                        <a:rPr lang="nl-NL" sz="1400" dirty="0">
                          <a:latin typeface="Arial" panose="020B0604020202020204" pitchFamily="34" charset="0"/>
                          <a:cs typeface="Arial" panose="020B0604020202020204" pitchFamily="34" charset="0"/>
                        </a:rPr>
                        <a:t>No </a:t>
                      </a:r>
                      <a:r>
                        <a:rPr lang="nl-NL" sz="1400" dirty="0" err="1">
                          <a:latin typeface="Arial" panose="020B0604020202020204" pitchFamily="34" charset="0"/>
                          <a:cs typeface="Arial" panose="020B0604020202020204" pitchFamily="34" charset="0"/>
                        </a:rPr>
                        <a:t>longer</a:t>
                      </a:r>
                      <a:r>
                        <a:rPr lang="nl-NL" sz="1400" dirty="0">
                          <a:latin typeface="Arial" panose="020B0604020202020204" pitchFamily="34" charset="0"/>
                          <a:cs typeface="Arial" panose="020B0604020202020204" pitchFamily="34" charset="0"/>
                        </a:rPr>
                        <a:t> </a:t>
                      </a:r>
                      <a:r>
                        <a:rPr lang="nl-NL" sz="1400" dirty="0" err="1">
                          <a:latin typeface="Arial" panose="020B0604020202020204" pitchFamily="34" charset="0"/>
                          <a:cs typeface="Arial" panose="020B0604020202020204" pitchFamily="34" charset="0"/>
                        </a:rPr>
                        <a:t>allowed</a:t>
                      </a:r>
                      <a:r>
                        <a:rPr lang="nl-NL" sz="1400" dirty="0">
                          <a:latin typeface="Arial" panose="020B0604020202020204" pitchFamily="34" charset="0"/>
                          <a:cs typeface="Arial" panose="020B0604020202020204" pitchFamily="34" charset="0"/>
                        </a:rPr>
                        <a:t> : per transaction</a:t>
                      </a:r>
                    </a:p>
                  </a:txBody>
                  <a:tcPr/>
                </a:tc>
                <a:extLst>
                  <a:ext uri="{0D108BD9-81ED-4DB2-BD59-A6C34878D82A}">
                    <a16:rowId xmlns:a16="http://schemas.microsoft.com/office/drawing/2014/main" val="2554502314"/>
                  </a:ext>
                </a:extLst>
              </a:tr>
              <a:tr h="370840">
                <a:tc>
                  <a:txBody>
                    <a:bodyPr/>
                    <a:lstStyle/>
                    <a:p>
                      <a:r>
                        <a:rPr lang="nl-NL" sz="1400" b="1" u="none" strike="noStrike" kern="1200" baseline="0" dirty="0">
                          <a:latin typeface="Arial" panose="020B0604020202020204" pitchFamily="34" charset="0"/>
                          <a:cs typeface="Arial" panose="020B0604020202020204" pitchFamily="34" charset="0"/>
                        </a:rPr>
                        <a:t>E‐</a:t>
                      </a:r>
                      <a:r>
                        <a:rPr lang="nl-NL" sz="1400" b="1" u="none" strike="noStrike" kern="1200" baseline="0" dirty="0" err="1">
                          <a:latin typeface="Arial" panose="020B0604020202020204" pitchFamily="34" charset="0"/>
                          <a:cs typeface="Arial" panose="020B0604020202020204" pitchFamily="34" charset="0"/>
                        </a:rPr>
                        <a:t>invoicing</a:t>
                      </a:r>
                      <a:endParaRPr lang="nl-NL" sz="1400" b="1" u="none" strike="noStrike" kern="1200" baseline="0" dirty="0">
                        <a:latin typeface="Arial" panose="020B0604020202020204" pitchFamily="34" charset="0"/>
                        <a:cs typeface="Arial" panose="020B0604020202020204" pitchFamily="34" charset="0"/>
                      </a:endParaRPr>
                    </a:p>
                    <a:p>
                      <a:r>
                        <a:rPr lang="nl-NL" sz="1400" b="1" u="none" strike="noStrike" kern="1200" baseline="0" dirty="0" err="1">
                          <a:latin typeface="Arial" panose="020B0604020202020204" pitchFamily="34" charset="0"/>
                          <a:cs typeface="Arial" panose="020B0604020202020204" pitchFamily="34" charset="0"/>
                        </a:rPr>
                        <a:t>requirements</a:t>
                      </a:r>
                      <a:endParaRPr lang="nl-NL" sz="1400" b="1" dirty="0">
                        <a:latin typeface="Arial" panose="020B0604020202020204" pitchFamily="34" charset="0"/>
                        <a:cs typeface="Arial" panose="020B0604020202020204" pitchFamily="34" charset="0"/>
                      </a:endParaRPr>
                    </a:p>
                  </a:txBody>
                  <a:tcPr/>
                </a:tc>
                <a:tc>
                  <a:txBody>
                    <a:bodyPr/>
                    <a:lstStyle/>
                    <a:p>
                      <a:r>
                        <a:rPr lang="nl-NL" sz="1400" dirty="0">
                          <a:latin typeface="Arial" panose="020B0604020202020204" pitchFamily="34" charset="0"/>
                          <a:cs typeface="Arial" panose="020B0604020202020204" pitchFamily="34" charset="0"/>
                        </a:rPr>
                        <a:t>Standard </a:t>
                      </a:r>
                      <a:r>
                        <a:rPr lang="nl-NL" sz="1400" dirty="0" err="1">
                          <a:latin typeface="Arial" panose="020B0604020202020204" pitchFamily="34" charset="0"/>
                          <a:cs typeface="Arial" panose="020B0604020202020204" pitchFamily="34" charset="0"/>
                        </a:rPr>
                        <a:t>invoicing</a:t>
                      </a:r>
                      <a:r>
                        <a:rPr lang="nl-NL" sz="1400" dirty="0">
                          <a:latin typeface="Arial" panose="020B0604020202020204" pitchFamily="34" charset="0"/>
                          <a:cs typeface="Arial" panose="020B0604020202020204" pitchFamily="34" charset="0"/>
                        </a:rPr>
                        <a:t> </a:t>
                      </a:r>
                      <a:r>
                        <a:rPr lang="nl-NL" sz="1400" dirty="0" err="1">
                          <a:latin typeface="Arial" panose="020B0604020202020204" pitchFamily="34" charset="0"/>
                          <a:cs typeface="Arial" panose="020B0604020202020204" pitchFamily="34" charset="0"/>
                        </a:rPr>
                        <a:t>requirements</a:t>
                      </a:r>
                      <a:endParaRPr lang="nl-NL" sz="1400" dirty="0">
                        <a:latin typeface="Arial" panose="020B0604020202020204" pitchFamily="34" charset="0"/>
                        <a:cs typeface="Arial" panose="020B0604020202020204" pitchFamily="34" charset="0"/>
                      </a:endParaRPr>
                    </a:p>
                  </a:txBody>
                  <a:tcPr/>
                </a:tc>
                <a:tc>
                  <a:txBody>
                    <a:bodyPr/>
                    <a:lstStyle/>
                    <a:p>
                      <a:r>
                        <a:rPr lang="en-US" sz="1400" dirty="0">
                          <a:latin typeface="Arial" panose="020B0604020202020204" pitchFamily="34" charset="0"/>
                          <a:cs typeface="Arial" panose="020B0604020202020204" pitchFamily="34" charset="0"/>
                        </a:rPr>
                        <a:t>Additional invoicing requirements: IBAN of supplier, payment due date and identification of rectified invoice </a:t>
                      </a:r>
                      <a:endParaRPr lang="nl-NL"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289882769"/>
                  </a:ext>
                </a:extLst>
              </a:tr>
              <a:tr h="370840">
                <a:tc>
                  <a:txBody>
                    <a:bodyPr/>
                    <a:lstStyle/>
                    <a:p>
                      <a:r>
                        <a:rPr lang="nl-NL" sz="1400" b="1" u="none" strike="noStrike" kern="1200" baseline="0" dirty="0">
                          <a:latin typeface="Arial" panose="020B0604020202020204" pitchFamily="34" charset="0"/>
                          <a:cs typeface="Arial" panose="020B0604020202020204" pitchFamily="34" charset="0"/>
                        </a:rPr>
                        <a:t>Cross border</a:t>
                      </a:r>
                    </a:p>
                    <a:p>
                      <a:r>
                        <a:rPr lang="nl-NL" sz="1400" b="1" u="none" strike="noStrike" kern="1200" baseline="0" dirty="0" err="1">
                          <a:latin typeface="Arial" panose="020B0604020202020204" pitchFamily="34" charset="0"/>
                          <a:cs typeface="Arial" panose="020B0604020202020204" pitchFamily="34" charset="0"/>
                        </a:rPr>
                        <a:t>reporting</a:t>
                      </a:r>
                      <a:r>
                        <a:rPr lang="nl-NL" sz="1400" b="1" u="none" strike="noStrike" kern="1200" baseline="0" dirty="0">
                          <a:latin typeface="Arial" panose="020B0604020202020204" pitchFamily="34" charset="0"/>
                          <a:cs typeface="Arial" panose="020B0604020202020204" pitchFamily="34" charset="0"/>
                        </a:rPr>
                        <a:t> </a:t>
                      </a:r>
                      <a:r>
                        <a:rPr lang="nl-NL" sz="1400" b="1" u="none" strike="noStrike" kern="1200" baseline="0" dirty="0" err="1">
                          <a:latin typeface="Arial" panose="020B0604020202020204" pitchFamily="34" charset="0"/>
                          <a:cs typeface="Arial" panose="020B0604020202020204" pitchFamily="34" charset="0"/>
                        </a:rPr>
                        <a:t>obligation</a:t>
                      </a:r>
                      <a:endParaRPr lang="nl-NL" sz="1400" b="1" dirty="0">
                        <a:latin typeface="Arial" panose="020B0604020202020204" pitchFamily="34" charset="0"/>
                        <a:cs typeface="Arial" panose="020B0604020202020204" pitchFamily="34" charset="0"/>
                      </a:endParaRPr>
                    </a:p>
                  </a:txBody>
                  <a:tcPr/>
                </a:tc>
                <a:tc>
                  <a:txBody>
                    <a:bodyPr/>
                    <a:lstStyle/>
                    <a:p>
                      <a:r>
                        <a:rPr lang="en-US" sz="1400" dirty="0">
                          <a:latin typeface="Arial" panose="020B0604020202020204" pitchFamily="34" charset="0"/>
                          <a:cs typeface="Arial" panose="020B0604020202020204" pitchFamily="34" charset="0"/>
                        </a:rPr>
                        <a:t>ESL</a:t>
                      </a:r>
                      <a:endParaRPr lang="nl-NL" sz="1400" dirty="0">
                        <a:latin typeface="Arial" panose="020B0604020202020204" pitchFamily="34" charset="0"/>
                        <a:cs typeface="Arial" panose="020B0604020202020204" pitchFamily="34" charset="0"/>
                      </a:endParaRPr>
                    </a:p>
                  </a:txBody>
                  <a:tcPr/>
                </a:tc>
                <a:tc>
                  <a:txBody>
                    <a:bodyPr/>
                    <a:lstStyle/>
                    <a:p>
                      <a:r>
                        <a:rPr lang="en-US" sz="1400" dirty="0">
                          <a:latin typeface="Arial" panose="020B0604020202020204" pitchFamily="34" charset="0"/>
                          <a:cs typeface="Arial" panose="020B0604020202020204" pitchFamily="34" charset="0"/>
                        </a:rPr>
                        <a:t>ESL will be abolished and replaced by real</a:t>
                      </a:r>
                    </a:p>
                    <a:p>
                      <a:r>
                        <a:rPr lang="en-US" sz="1400" dirty="0">
                          <a:latin typeface="Arial" panose="020B0604020202020204" pitchFamily="34" charset="0"/>
                          <a:cs typeface="Arial" panose="020B0604020202020204" pitchFamily="34" charset="0"/>
                        </a:rPr>
                        <a:t>time transmission of transactional data</a:t>
                      </a:r>
                      <a:endParaRPr lang="nl-NL"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30133184"/>
                  </a:ext>
                </a:extLst>
              </a:tr>
            </a:tbl>
          </a:graphicData>
        </a:graphic>
      </p:graphicFrame>
      <p:cxnSp>
        <p:nvCxnSpPr>
          <p:cNvPr id="5" name="Straight Connector 10">
            <a:extLst>
              <a:ext uri="{FF2B5EF4-FFF2-40B4-BE49-F238E27FC236}">
                <a16:creationId xmlns:a16="http://schemas.microsoft.com/office/drawing/2014/main" id="{5E58185C-FD77-4CA2-90A8-D254BCC63E10}"/>
              </a:ext>
            </a:extLst>
          </p:cNvPr>
          <p:cNvCxnSpPr>
            <a:cxnSpLocks/>
          </p:cNvCxnSpPr>
          <p:nvPr/>
        </p:nvCxnSpPr>
        <p:spPr>
          <a:xfrm>
            <a:off x="573280" y="869095"/>
            <a:ext cx="3475563" cy="0"/>
          </a:xfrm>
          <a:prstGeom prst="line">
            <a:avLst/>
          </a:prstGeom>
          <a:ln w="28575">
            <a:solidFill>
              <a:srgbClr val="FFC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68183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4">
            <a:extLst>
              <a:ext uri="{FF2B5EF4-FFF2-40B4-BE49-F238E27FC236}">
                <a16:creationId xmlns:a16="http://schemas.microsoft.com/office/drawing/2014/main" id="{F95963EB-7467-E2E9-7F0C-E6A3227C2DCE}"/>
              </a:ext>
            </a:extLst>
          </p:cNvPr>
          <p:cNvPicPr>
            <a:picLocks noChangeAspect="1"/>
          </p:cNvPicPr>
          <p:nvPr/>
        </p:nvPicPr>
        <p:blipFill rotWithShape="1">
          <a:blip r:embed="rId2">
            <a:clrChange>
              <a:clrFrom>
                <a:srgbClr val="000000">
                  <a:alpha val="0"/>
                </a:srgbClr>
              </a:clrFrom>
              <a:clrTo>
                <a:srgbClr val="000000">
                  <a:alpha val="0"/>
                </a:srgbClr>
              </a:clrTo>
            </a:clrChange>
            <a:duotone>
              <a:prstClr val="black"/>
              <a:srgbClr val="293133">
                <a:tint val="45000"/>
                <a:satMod val="400000"/>
              </a:srgbClr>
            </a:duotone>
            <a:extLst>
              <a:ext uri="{28A0092B-C50C-407E-A947-70E740481C1C}">
                <a14:useLocalDpi xmlns:a14="http://schemas.microsoft.com/office/drawing/2010/main" val="0"/>
              </a:ext>
            </a:extLst>
          </a:blip>
          <a:srcRect l="42166" t="23658" r="2584" b="18879"/>
          <a:stretch/>
        </p:blipFill>
        <p:spPr>
          <a:xfrm>
            <a:off x="2077998" y="975971"/>
            <a:ext cx="6398939" cy="4989823"/>
          </a:xfrm>
          <a:prstGeom prst="rect">
            <a:avLst/>
          </a:prstGeom>
          <a:noFill/>
        </p:spPr>
      </p:pic>
      <p:sp>
        <p:nvSpPr>
          <p:cNvPr id="2" name="Titel 1">
            <a:extLst>
              <a:ext uri="{FF2B5EF4-FFF2-40B4-BE49-F238E27FC236}">
                <a16:creationId xmlns:a16="http://schemas.microsoft.com/office/drawing/2014/main" id="{9C80C607-AD9E-CE3A-E561-D8A0E6C809D0}"/>
              </a:ext>
            </a:extLst>
          </p:cNvPr>
          <p:cNvSpPr>
            <a:spLocks noGrp="1"/>
          </p:cNvSpPr>
          <p:nvPr>
            <p:ph type="title"/>
          </p:nvPr>
        </p:nvSpPr>
        <p:spPr>
          <a:xfrm>
            <a:off x="537284" y="186025"/>
            <a:ext cx="10515600" cy="1325563"/>
          </a:xfrm>
        </p:spPr>
        <p:txBody>
          <a:bodyPr>
            <a:normAutofit/>
          </a:bodyPr>
          <a:lstStyle/>
          <a:p>
            <a:r>
              <a:rPr lang="en-US" sz="3600" b="1" dirty="0">
                <a:latin typeface="Arial" panose="020B0604020202020204" pitchFamily="34" charset="0"/>
                <a:cs typeface="Arial" panose="020B0604020202020204" pitchFamily="34" charset="0"/>
              </a:rPr>
              <a:t>IMPACT ON BE E-INVOICING</a:t>
            </a:r>
            <a:endParaRPr lang="nl-NL" sz="3600" b="1" dirty="0">
              <a:latin typeface="Arial" panose="020B0604020202020204" pitchFamily="34" charset="0"/>
              <a:cs typeface="Arial" panose="020B0604020202020204" pitchFamily="34" charset="0"/>
            </a:endParaRPr>
          </a:p>
        </p:txBody>
      </p:sp>
      <p:sp>
        <p:nvSpPr>
          <p:cNvPr id="3" name="Tijdelijke aanduiding voor inhoud 2">
            <a:extLst>
              <a:ext uri="{FF2B5EF4-FFF2-40B4-BE49-F238E27FC236}">
                <a16:creationId xmlns:a16="http://schemas.microsoft.com/office/drawing/2014/main" id="{5014DF4C-FF87-ED8B-9D9C-7EA4F2BFC610}"/>
              </a:ext>
            </a:extLst>
          </p:cNvPr>
          <p:cNvSpPr>
            <a:spLocks noGrp="1"/>
          </p:cNvSpPr>
          <p:nvPr>
            <p:ph idx="1"/>
          </p:nvPr>
        </p:nvSpPr>
        <p:spPr>
          <a:xfrm>
            <a:off x="615106" y="1365334"/>
            <a:ext cx="10879897" cy="4897758"/>
          </a:xfrm>
        </p:spPr>
        <p:txBody>
          <a:bodyPr>
            <a:normAutofit/>
          </a:bodyPr>
          <a:lstStyle/>
          <a:p>
            <a:pPr marL="0" indent="0" algn="l">
              <a:buNone/>
            </a:pPr>
            <a:r>
              <a:rPr lang="en-US" sz="1600" b="1" i="0" u="none" strike="noStrike" baseline="0" dirty="0">
                <a:solidFill>
                  <a:schemeClr val="tx1">
                    <a:lumMod val="85000"/>
                    <a:lumOff val="15000"/>
                  </a:schemeClr>
                </a:solidFill>
                <a:latin typeface="Arial" panose="020B0604020202020204" pitchFamily="34" charset="0"/>
                <a:cs typeface="Arial" panose="020B0604020202020204" pitchFamily="34" charset="0"/>
              </a:rPr>
              <a:t>Proposal Belgian Finance Minister on administrative simplification through digital solutions as e-invoicing and e-reporting provides:</a:t>
            </a:r>
            <a:endParaRPr lang="nl-NL" sz="1600" b="1" dirty="0">
              <a:solidFill>
                <a:schemeClr val="tx1">
                  <a:lumMod val="85000"/>
                  <a:lumOff val="15000"/>
                </a:schemeClr>
              </a:solidFill>
              <a:latin typeface="Arial" panose="020B0604020202020204" pitchFamily="34" charset="0"/>
              <a:cs typeface="Arial" panose="020B0604020202020204" pitchFamily="34" charset="0"/>
            </a:endParaRPr>
          </a:p>
          <a:p>
            <a:pPr marL="0" indent="0" algn="l">
              <a:lnSpc>
                <a:spcPct val="100000"/>
              </a:lnSpc>
              <a:buNone/>
            </a:pPr>
            <a:r>
              <a:rPr lang="en-US" sz="1600" dirty="0">
                <a:solidFill>
                  <a:schemeClr val="tx1">
                    <a:lumMod val="85000"/>
                    <a:lumOff val="15000"/>
                  </a:schemeClr>
                </a:solidFill>
                <a:latin typeface="Arial" panose="020B0604020202020204" pitchFamily="34" charset="0"/>
                <a:cs typeface="Arial" panose="020B0604020202020204" pitchFamily="34" charset="0"/>
              </a:rPr>
              <a:t>A</a:t>
            </a:r>
            <a:r>
              <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pplicable to </a:t>
            </a:r>
            <a:r>
              <a:rPr lang="en-US" sz="1600" b="1" i="0" u="none" strike="noStrike" baseline="0" dirty="0">
                <a:solidFill>
                  <a:schemeClr val="tx1">
                    <a:lumMod val="85000"/>
                    <a:lumOff val="15000"/>
                  </a:schemeClr>
                </a:solidFill>
                <a:latin typeface="Arial" panose="020B0604020202020204" pitchFamily="34" charset="0"/>
                <a:cs typeface="Arial" panose="020B0604020202020204" pitchFamily="34" charset="0"/>
              </a:rPr>
              <a:t>domestic B2B transactions </a:t>
            </a:r>
            <a:r>
              <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in Belgium: mandatory issuing of e-invoices introduced gradually</a:t>
            </a:r>
            <a:br>
              <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br>
            <a:r>
              <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As of </a:t>
            </a:r>
            <a:endParaRPr lang="en-US" sz="1600" dirty="0">
              <a:solidFill>
                <a:schemeClr val="tx1">
                  <a:lumMod val="85000"/>
                  <a:lumOff val="15000"/>
                </a:schemeClr>
              </a:solidFill>
              <a:latin typeface="Arial" panose="020B0604020202020204" pitchFamily="34" charset="0"/>
              <a:cs typeface="Arial" panose="020B0604020202020204" pitchFamily="34" charset="0"/>
            </a:endParaRPr>
          </a:p>
          <a:p>
            <a:pPr lvl="1">
              <a:lnSpc>
                <a:spcPct val="100000"/>
              </a:lnSpc>
              <a:buFont typeface="Wingdings" panose="05000000000000000000" pitchFamily="2" charset="2"/>
              <a:buChar char="§"/>
            </a:pPr>
            <a:r>
              <a:rPr lang="en-US" sz="1600" b="1" dirty="0">
                <a:solidFill>
                  <a:schemeClr val="tx1">
                    <a:lumMod val="85000"/>
                    <a:lumOff val="15000"/>
                  </a:schemeClr>
                </a:solidFill>
                <a:latin typeface="Arial" panose="020B0604020202020204" pitchFamily="34" charset="0"/>
                <a:cs typeface="Arial" panose="020B0604020202020204" pitchFamily="34" charset="0"/>
              </a:rPr>
              <a:t>1/07/2024</a:t>
            </a:r>
            <a:r>
              <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 </a:t>
            </a:r>
            <a:r>
              <a:rPr lang="en-US" sz="1600" dirty="0">
                <a:solidFill>
                  <a:schemeClr val="tx1">
                    <a:lumMod val="85000"/>
                    <a:lumOff val="15000"/>
                  </a:schemeClr>
                </a:solidFill>
                <a:latin typeface="Arial" panose="020B0604020202020204" pitchFamily="34" charset="0"/>
                <a:cs typeface="Arial" panose="020B0604020202020204" pitchFamily="34" charset="0"/>
              </a:rPr>
              <a:t>taxable persons established in Belgium with annual turnover exceeding EUR 9 million (excl. VAT) </a:t>
            </a:r>
          </a:p>
          <a:p>
            <a:pPr lvl="1">
              <a:lnSpc>
                <a:spcPct val="100000"/>
              </a:lnSpc>
              <a:buFont typeface="Wingdings" panose="05000000000000000000" pitchFamily="2" charset="2"/>
              <a:buChar char="§"/>
            </a:pPr>
            <a:r>
              <a:rPr lang="en-US" sz="1600" b="1" i="0" u="none" strike="noStrike" baseline="0" dirty="0">
                <a:solidFill>
                  <a:schemeClr val="tx1">
                    <a:lumMod val="85000"/>
                    <a:lumOff val="15000"/>
                  </a:schemeClr>
                </a:solidFill>
                <a:latin typeface="Arial" panose="020B0604020202020204" pitchFamily="34" charset="0"/>
                <a:cs typeface="Arial" panose="020B0604020202020204" pitchFamily="34" charset="0"/>
              </a:rPr>
              <a:t>1/01/2025</a:t>
            </a:r>
            <a:r>
              <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 mid-sized companies with annual turnover between EUR 700.000 and 9 million (excl. VAT) </a:t>
            </a:r>
          </a:p>
          <a:p>
            <a:pPr lvl="1">
              <a:lnSpc>
                <a:spcPct val="100000"/>
              </a:lnSpc>
              <a:buFont typeface="Wingdings" panose="05000000000000000000" pitchFamily="2" charset="2"/>
              <a:buChar char="§"/>
            </a:pPr>
            <a:r>
              <a:rPr lang="en-US" sz="1600" b="1" i="0" u="none" strike="noStrike" baseline="0" dirty="0">
                <a:solidFill>
                  <a:schemeClr val="tx1">
                    <a:lumMod val="85000"/>
                    <a:lumOff val="15000"/>
                  </a:schemeClr>
                </a:solidFill>
                <a:latin typeface="Arial" panose="020B0604020202020204" pitchFamily="34" charset="0"/>
                <a:cs typeface="Arial" panose="020B0604020202020204" pitchFamily="34" charset="0"/>
              </a:rPr>
              <a:t>1/07/2025</a:t>
            </a:r>
            <a:r>
              <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 other taxable persons</a:t>
            </a:r>
          </a:p>
          <a:p>
            <a:pPr lvl="1">
              <a:lnSpc>
                <a:spcPct val="100000"/>
              </a:lnSpc>
              <a:buFont typeface="Wingdings" panose="05000000000000000000" pitchFamily="2" charset="2"/>
              <a:buChar char="§"/>
            </a:pPr>
            <a:r>
              <a:rPr lang="en-US" sz="1600" b="1" i="0" u="none" strike="noStrike" baseline="0" dirty="0">
                <a:solidFill>
                  <a:schemeClr val="tx1">
                    <a:lumMod val="85000"/>
                    <a:lumOff val="15000"/>
                  </a:schemeClr>
                </a:solidFill>
                <a:latin typeface="Arial" panose="020B0604020202020204" pitchFamily="34" charset="0"/>
                <a:cs typeface="Arial" panose="020B0604020202020204" pitchFamily="34" charset="0"/>
              </a:rPr>
              <a:t>1/01/2028</a:t>
            </a:r>
            <a:r>
              <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 taxable persons subject to VAT exemption scheme for SME or e.g. special VAT regime for agriculture</a:t>
            </a:r>
          </a:p>
          <a:p>
            <a:pPr>
              <a:spcBef>
                <a:spcPts val="1800"/>
              </a:spcBef>
              <a:buFont typeface="Wingdings" panose="05000000000000000000" pitchFamily="2" charset="2"/>
              <a:buChar char="§"/>
            </a:pPr>
            <a:r>
              <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Established taxable persons should be able to issue </a:t>
            </a:r>
            <a:r>
              <a:rPr lang="en-US" sz="1600" b="0" i="1" u="none" strike="noStrike" baseline="0" dirty="0">
                <a:solidFill>
                  <a:schemeClr val="tx1">
                    <a:lumMod val="85000"/>
                    <a:lumOff val="15000"/>
                  </a:schemeClr>
                </a:solidFill>
                <a:latin typeface="Arial" panose="020B0604020202020204" pitchFamily="34" charset="0"/>
                <a:cs typeface="Arial" panose="020B0604020202020204" pitchFamily="34" charset="0"/>
              </a:rPr>
              <a:t>and </a:t>
            </a:r>
            <a:r>
              <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receive e-invoices</a:t>
            </a:r>
          </a:p>
          <a:p>
            <a:pPr>
              <a:buFont typeface="Wingdings" panose="05000000000000000000" pitchFamily="2" charset="2"/>
              <a:buChar char="§"/>
            </a:pPr>
            <a:r>
              <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Non-established taxable persons should be able to receive e-invoices </a:t>
            </a:r>
          </a:p>
          <a:p>
            <a:pPr>
              <a:buFont typeface="Wingdings" panose="05000000000000000000" pitchFamily="2" charset="2"/>
              <a:buChar char="§"/>
            </a:pPr>
            <a:r>
              <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Exact e-reporting scope and timing uncertain: EU obliges MS to implement reporting on a transactional base</a:t>
            </a:r>
          </a:p>
          <a:p>
            <a:pPr>
              <a:buFont typeface="Wingdings" panose="05000000000000000000" pitchFamily="2" charset="2"/>
              <a:buChar char="§"/>
            </a:pPr>
            <a:r>
              <a:rPr lang="nl-NL" sz="1600" dirty="0">
                <a:solidFill>
                  <a:schemeClr val="tx1">
                    <a:lumMod val="85000"/>
                    <a:lumOff val="15000"/>
                  </a:schemeClr>
                </a:solidFill>
                <a:latin typeface="Arial" panose="020B0604020202020204" pitchFamily="34" charset="0"/>
                <a:cs typeface="Arial" panose="020B0604020202020204" pitchFamily="34" charset="0"/>
              </a:rPr>
              <a:t>Will </a:t>
            </a:r>
            <a:r>
              <a:rPr lang="nl-NL" sz="1600" dirty="0" err="1">
                <a:solidFill>
                  <a:schemeClr val="tx1">
                    <a:lumMod val="85000"/>
                    <a:lumOff val="15000"/>
                  </a:schemeClr>
                </a:solidFill>
                <a:latin typeface="Arial" panose="020B0604020202020204" pitchFamily="34" charset="0"/>
                <a:cs typeface="Arial" panose="020B0604020202020204" pitchFamily="34" charset="0"/>
              </a:rPr>
              <a:t>result</a:t>
            </a:r>
            <a:r>
              <a:rPr lang="nl-NL" sz="1600" dirty="0">
                <a:solidFill>
                  <a:schemeClr val="tx1">
                    <a:lumMod val="85000"/>
                    <a:lumOff val="15000"/>
                  </a:schemeClr>
                </a:solidFill>
                <a:latin typeface="Arial" panose="020B0604020202020204" pitchFamily="34" charset="0"/>
                <a:cs typeface="Arial" panose="020B0604020202020204" pitchFamily="34" charset="0"/>
              </a:rPr>
              <a:t> in </a:t>
            </a:r>
            <a:r>
              <a:rPr lang="nl-NL" sz="1600" dirty="0" err="1">
                <a:solidFill>
                  <a:schemeClr val="tx1">
                    <a:lumMod val="85000"/>
                    <a:lumOff val="15000"/>
                  </a:schemeClr>
                </a:solidFill>
                <a:latin typeface="Arial" panose="020B0604020202020204" pitchFamily="34" charset="0"/>
                <a:cs typeface="Arial" panose="020B0604020202020204" pitchFamily="34" charset="0"/>
              </a:rPr>
              <a:t>an</a:t>
            </a:r>
            <a:r>
              <a:rPr lang="nl-NL" sz="1600" dirty="0">
                <a:solidFill>
                  <a:schemeClr val="tx1">
                    <a:lumMod val="85000"/>
                    <a:lumOff val="15000"/>
                  </a:schemeClr>
                </a:solidFill>
                <a:latin typeface="Arial" panose="020B0604020202020204" pitchFamily="34" charset="0"/>
                <a:cs typeface="Arial" panose="020B0604020202020204" pitchFamily="34" charset="0"/>
              </a:rPr>
              <a:t> </a:t>
            </a:r>
            <a:r>
              <a:rPr lang="nl-NL" sz="1600" dirty="0" err="1">
                <a:solidFill>
                  <a:schemeClr val="tx1">
                    <a:lumMod val="85000"/>
                    <a:lumOff val="15000"/>
                  </a:schemeClr>
                </a:solidFill>
                <a:latin typeface="Arial" panose="020B0604020202020204" pitchFamily="34" charset="0"/>
                <a:cs typeface="Arial" panose="020B0604020202020204" pitchFamily="34" charset="0"/>
              </a:rPr>
              <a:t>abolishment</a:t>
            </a:r>
            <a:r>
              <a:rPr lang="nl-NL" sz="1600" dirty="0">
                <a:solidFill>
                  <a:schemeClr val="tx1">
                    <a:lumMod val="85000"/>
                    <a:lumOff val="15000"/>
                  </a:schemeClr>
                </a:solidFill>
                <a:latin typeface="Arial" panose="020B0604020202020204" pitchFamily="34" charset="0"/>
                <a:cs typeface="Arial" panose="020B0604020202020204" pitchFamily="34" charset="0"/>
              </a:rPr>
              <a:t> of </a:t>
            </a:r>
            <a:r>
              <a:rPr lang="nl-NL" sz="1600" dirty="0" err="1">
                <a:solidFill>
                  <a:schemeClr val="tx1">
                    <a:lumMod val="85000"/>
                    <a:lumOff val="15000"/>
                  </a:schemeClr>
                </a:solidFill>
                <a:latin typeface="Arial" panose="020B0604020202020204" pitchFamily="34" charset="0"/>
                <a:cs typeface="Arial" panose="020B0604020202020204" pitchFamily="34" charset="0"/>
              </a:rPr>
              <a:t>the</a:t>
            </a:r>
            <a:r>
              <a:rPr lang="nl-NL" sz="1600" dirty="0">
                <a:solidFill>
                  <a:schemeClr val="tx1">
                    <a:lumMod val="85000"/>
                    <a:lumOff val="15000"/>
                  </a:schemeClr>
                </a:solidFill>
                <a:latin typeface="Arial" panose="020B0604020202020204" pitchFamily="34" charset="0"/>
                <a:cs typeface="Arial" panose="020B0604020202020204" pitchFamily="34" charset="0"/>
              </a:rPr>
              <a:t> </a:t>
            </a:r>
            <a:r>
              <a:rPr lang="nl-NL" sz="1600" dirty="0" err="1">
                <a:solidFill>
                  <a:schemeClr val="tx1">
                    <a:lumMod val="85000"/>
                    <a:lumOff val="15000"/>
                  </a:schemeClr>
                </a:solidFill>
                <a:latin typeface="Arial" panose="020B0604020202020204" pitchFamily="34" charset="0"/>
                <a:cs typeface="Arial" panose="020B0604020202020204" pitchFamily="34" charset="0"/>
              </a:rPr>
              <a:t>annual</a:t>
            </a:r>
            <a:r>
              <a:rPr lang="nl-NL" sz="1600" dirty="0">
                <a:solidFill>
                  <a:schemeClr val="tx1">
                    <a:lumMod val="85000"/>
                    <a:lumOff val="15000"/>
                  </a:schemeClr>
                </a:solidFill>
                <a:latin typeface="Arial" panose="020B0604020202020204" pitchFamily="34" charset="0"/>
                <a:cs typeface="Arial" panose="020B0604020202020204" pitchFamily="34" charset="0"/>
              </a:rPr>
              <a:t> VAT client </a:t>
            </a:r>
            <a:r>
              <a:rPr lang="nl-NL" sz="1600" dirty="0" err="1">
                <a:solidFill>
                  <a:schemeClr val="tx1">
                    <a:lumMod val="85000"/>
                    <a:lumOff val="15000"/>
                  </a:schemeClr>
                </a:solidFill>
                <a:latin typeface="Arial" panose="020B0604020202020204" pitchFamily="34" charset="0"/>
                <a:cs typeface="Arial" panose="020B0604020202020204" pitchFamily="34" charset="0"/>
              </a:rPr>
              <a:t>listing</a:t>
            </a:r>
            <a:r>
              <a:rPr lang="nl-NL" sz="1600" dirty="0">
                <a:solidFill>
                  <a:schemeClr val="tx1">
                    <a:lumMod val="85000"/>
                    <a:lumOff val="15000"/>
                  </a:schemeClr>
                </a:solidFill>
                <a:latin typeface="Arial" panose="020B0604020202020204" pitchFamily="34" charset="0"/>
                <a:cs typeface="Arial" panose="020B0604020202020204" pitchFamily="34" charset="0"/>
              </a:rPr>
              <a:t> </a:t>
            </a:r>
            <a:r>
              <a:rPr lang="nl-NL" sz="1600" dirty="0" err="1">
                <a:solidFill>
                  <a:schemeClr val="tx1">
                    <a:lumMod val="85000"/>
                    <a:lumOff val="15000"/>
                  </a:schemeClr>
                </a:solidFill>
                <a:latin typeface="Arial" panose="020B0604020202020204" pitchFamily="34" charset="0"/>
                <a:cs typeface="Arial" panose="020B0604020202020204" pitchFamily="34" charset="0"/>
              </a:rPr>
              <a:t>and</a:t>
            </a:r>
            <a:r>
              <a:rPr lang="nl-NL" sz="1600" dirty="0">
                <a:solidFill>
                  <a:schemeClr val="tx1">
                    <a:lumMod val="85000"/>
                    <a:lumOff val="15000"/>
                  </a:schemeClr>
                </a:solidFill>
                <a:latin typeface="Arial" panose="020B0604020202020204" pitchFamily="34" charset="0"/>
                <a:cs typeface="Arial" panose="020B0604020202020204" pitchFamily="34" charset="0"/>
              </a:rPr>
              <a:t> (later) </a:t>
            </a:r>
            <a:r>
              <a:rPr lang="nl-NL" sz="1600" dirty="0" err="1">
                <a:solidFill>
                  <a:schemeClr val="tx1">
                    <a:lumMod val="85000"/>
                    <a:lumOff val="15000"/>
                  </a:schemeClr>
                </a:solidFill>
                <a:latin typeface="Arial" panose="020B0604020202020204" pitchFamily="34" charset="0"/>
                <a:cs typeface="Arial" panose="020B0604020202020204" pitchFamily="34" charset="0"/>
              </a:rPr>
              <a:t>the</a:t>
            </a:r>
            <a:r>
              <a:rPr lang="nl-NL" sz="1600" dirty="0">
                <a:solidFill>
                  <a:schemeClr val="tx1">
                    <a:lumMod val="85000"/>
                    <a:lumOff val="15000"/>
                  </a:schemeClr>
                </a:solidFill>
                <a:latin typeface="Arial" panose="020B0604020202020204" pitchFamily="34" charset="0"/>
                <a:cs typeface="Arial" panose="020B0604020202020204" pitchFamily="34" charset="0"/>
              </a:rPr>
              <a:t> Europens Sales </a:t>
            </a:r>
            <a:r>
              <a:rPr lang="nl-NL" sz="1600" dirty="0" err="1">
                <a:solidFill>
                  <a:schemeClr val="tx1">
                    <a:lumMod val="85000"/>
                    <a:lumOff val="15000"/>
                  </a:schemeClr>
                </a:solidFill>
                <a:latin typeface="Arial" panose="020B0604020202020204" pitchFamily="34" charset="0"/>
                <a:cs typeface="Arial" panose="020B0604020202020204" pitchFamily="34" charset="0"/>
              </a:rPr>
              <a:t>Listing</a:t>
            </a:r>
            <a:endParaRPr lang="nl-NL" sz="1600" dirty="0">
              <a:latin typeface="Arial" panose="020B0604020202020204" pitchFamily="34" charset="0"/>
              <a:cs typeface="Arial" panose="020B0604020202020204" pitchFamily="34" charset="0"/>
            </a:endParaRPr>
          </a:p>
          <a:p>
            <a:pPr>
              <a:buFont typeface="Wingdings" panose="05000000000000000000" pitchFamily="2" charset="2"/>
              <a:buChar char="§"/>
            </a:pPr>
            <a:r>
              <a:rPr lang="nl-NL" sz="1600" b="0" i="0" u="none" strike="noStrike" baseline="0" dirty="0" err="1">
                <a:solidFill>
                  <a:schemeClr val="tx1">
                    <a:lumMod val="85000"/>
                    <a:lumOff val="15000"/>
                  </a:schemeClr>
                </a:solidFill>
                <a:latin typeface="Arial" panose="020B0604020202020204" pitchFamily="34" charset="0"/>
                <a:cs typeface="Arial" panose="020B0604020202020204" pitchFamily="34" charset="0"/>
              </a:rPr>
              <a:t>Peppol</a:t>
            </a:r>
            <a:r>
              <a:rPr lang="nl-NL"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-Bis format &amp; </a:t>
            </a:r>
            <a:r>
              <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EU standard EN 16931 should be available for businesses</a:t>
            </a:r>
          </a:p>
          <a:p>
            <a:pPr>
              <a:buFont typeface="Wingdings" panose="05000000000000000000" pitchFamily="2" charset="2"/>
              <a:buChar char="§"/>
            </a:pPr>
            <a:r>
              <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rPr>
              <a:t>Mercurius platform will remain available for an undefined period of time</a:t>
            </a:r>
          </a:p>
          <a:p>
            <a:pPr>
              <a:buFont typeface="Wingdings" panose="05000000000000000000" pitchFamily="2" charset="2"/>
              <a:buChar char="§"/>
            </a:pPr>
            <a:endParaRPr lang="nl-NL" sz="1600" b="0" i="0" u="none" strike="noStrike" baseline="0" dirty="0">
              <a:solidFill>
                <a:schemeClr val="tx1">
                  <a:lumMod val="85000"/>
                  <a:lumOff val="15000"/>
                </a:schemeClr>
              </a:solidFill>
              <a:latin typeface="Arial" panose="020B0604020202020204" pitchFamily="34" charset="0"/>
              <a:cs typeface="Arial" panose="020B0604020202020204" pitchFamily="34" charset="0"/>
            </a:endParaRPr>
          </a:p>
          <a:p>
            <a:pPr marL="0" indent="0">
              <a:buNone/>
            </a:pPr>
            <a:endParaRPr lang="en-US" sz="1600" b="0" i="0" u="none" strike="noStrike" baseline="0" dirty="0">
              <a:solidFill>
                <a:schemeClr val="tx1">
                  <a:lumMod val="85000"/>
                  <a:lumOff val="15000"/>
                </a:schemeClr>
              </a:solidFill>
              <a:latin typeface="Arial" panose="020B0604020202020204" pitchFamily="34" charset="0"/>
              <a:cs typeface="Arial" panose="020B0604020202020204" pitchFamily="34" charset="0"/>
            </a:endParaRPr>
          </a:p>
          <a:p>
            <a:pPr marL="0" indent="0">
              <a:buNone/>
            </a:pPr>
            <a:endParaRPr lang="nl-NL" sz="2400" dirty="0">
              <a:latin typeface="Arial" panose="020B0604020202020204" pitchFamily="34" charset="0"/>
              <a:cs typeface="Arial" panose="020B0604020202020204" pitchFamily="34" charset="0"/>
            </a:endParaRPr>
          </a:p>
        </p:txBody>
      </p:sp>
      <p:cxnSp>
        <p:nvCxnSpPr>
          <p:cNvPr id="5" name="Straight Connector 10">
            <a:extLst>
              <a:ext uri="{FF2B5EF4-FFF2-40B4-BE49-F238E27FC236}">
                <a16:creationId xmlns:a16="http://schemas.microsoft.com/office/drawing/2014/main" id="{3C943E0E-961C-45C1-997B-37F0D9F2AB8D}"/>
              </a:ext>
            </a:extLst>
          </p:cNvPr>
          <p:cNvCxnSpPr>
            <a:cxnSpLocks/>
          </p:cNvCxnSpPr>
          <p:nvPr/>
        </p:nvCxnSpPr>
        <p:spPr>
          <a:xfrm>
            <a:off x="615106" y="1123027"/>
            <a:ext cx="6272077" cy="0"/>
          </a:xfrm>
          <a:prstGeom prst="line">
            <a:avLst/>
          </a:prstGeom>
          <a:ln w="28575">
            <a:solidFill>
              <a:srgbClr val="FFC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81226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26319784-8766-4EFC-BF64-345E97248350}"/>
              </a:ext>
            </a:extLst>
          </p:cNvPr>
          <p:cNvSpPr/>
          <p:nvPr/>
        </p:nvSpPr>
        <p:spPr>
          <a:xfrm>
            <a:off x="9209616" y="1521588"/>
            <a:ext cx="2884334" cy="3675259"/>
          </a:xfrm>
          <a:prstGeom prst="roundRect">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8" name="Rectangle: Rounded Corners 17">
            <a:extLst>
              <a:ext uri="{FF2B5EF4-FFF2-40B4-BE49-F238E27FC236}">
                <a16:creationId xmlns:a16="http://schemas.microsoft.com/office/drawing/2014/main" id="{06A370D4-C140-4705-8A3A-F2EF793A7D0F}"/>
              </a:ext>
            </a:extLst>
          </p:cNvPr>
          <p:cNvSpPr/>
          <p:nvPr/>
        </p:nvSpPr>
        <p:spPr>
          <a:xfrm>
            <a:off x="6222140" y="1521589"/>
            <a:ext cx="2884334" cy="3675259"/>
          </a:xfrm>
          <a:prstGeom prst="roundRect">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6" name="Rectangle: Rounded Corners 15">
            <a:extLst>
              <a:ext uri="{FF2B5EF4-FFF2-40B4-BE49-F238E27FC236}">
                <a16:creationId xmlns:a16="http://schemas.microsoft.com/office/drawing/2014/main" id="{1FD8BA5A-DA66-4566-BFC2-197F49F37A5C}"/>
              </a:ext>
            </a:extLst>
          </p:cNvPr>
          <p:cNvSpPr/>
          <p:nvPr/>
        </p:nvSpPr>
        <p:spPr>
          <a:xfrm>
            <a:off x="3234665" y="1521590"/>
            <a:ext cx="2884334" cy="3675259"/>
          </a:xfrm>
          <a:prstGeom prst="roundRect">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4" name="Rectangle: Rounded Corners 13">
            <a:extLst>
              <a:ext uri="{FF2B5EF4-FFF2-40B4-BE49-F238E27FC236}">
                <a16:creationId xmlns:a16="http://schemas.microsoft.com/office/drawing/2014/main" id="{F9C6A6D7-B80E-461A-AB94-2EFE3B05F7E9}"/>
              </a:ext>
            </a:extLst>
          </p:cNvPr>
          <p:cNvSpPr/>
          <p:nvPr/>
        </p:nvSpPr>
        <p:spPr>
          <a:xfrm>
            <a:off x="236174" y="1521591"/>
            <a:ext cx="2884334" cy="3675259"/>
          </a:xfrm>
          <a:prstGeom prst="roundRect">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46866F9C-2FE9-7223-5884-940207671AE7}"/>
              </a:ext>
            </a:extLst>
          </p:cNvPr>
          <p:cNvSpPr>
            <a:spLocks noGrp="1"/>
          </p:cNvSpPr>
          <p:nvPr>
            <p:ph type="title"/>
          </p:nvPr>
        </p:nvSpPr>
        <p:spPr>
          <a:xfrm>
            <a:off x="354111" y="136201"/>
            <a:ext cx="10515600" cy="1325563"/>
          </a:xfrm>
        </p:spPr>
        <p:txBody>
          <a:bodyPr>
            <a:normAutofit/>
          </a:bodyPr>
          <a:lstStyle/>
          <a:p>
            <a:r>
              <a:rPr lang="en-US" sz="3200" b="1" dirty="0">
                <a:latin typeface="Arial" panose="020B0604020202020204" pitchFamily="34" charset="0"/>
                <a:cs typeface="Arial" panose="020B0604020202020204" pitchFamily="34" charset="0"/>
              </a:rPr>
              <a:t>SOME KEY CONSIDERATIONS &amp; TRENDS…</a:t>
            </a:r>
            <a:endParaRPr lang="nl-NL" sz="3200" b="1" dirty="0">
              <a:latin typeface="Arial" panose="020B0604020202020204" pitchFamily="34" charset="0"/>
              <a:cs typeface="Arial" panose="020B0604020202020204" pitchFamily="34" charset="0"/>
            </a:endParaRPr>
          </a:p>
        </p:txBody>
      </p:sp>
      <p:sp>
        <p:nvSpPr>
          <p:cNvPr id="5" name="Tekstvak 4">
            <a:extLst>
              <a:ext uri="{FF2B5EF4-FFF2-40B4-BE49-F238E27FC236}">
                <a16:creationId xmlns:a16="http://schemas.microsoft.com/office/drawing/2014/main" id="{B7256A25-84E7-CE03-8A67-8DD72195D704}"/>
              </a:ext>
            </a:extLst>
          </p:cNvPr>
          <p:cNvSpPr txBox="1"/>
          <p:nvPr/>
        </p:nvSpPr>
        <p:spPr>
          <a:xfrm>
            <a:off x="354111" y="2504369"/>
            <a:ext cx="2614613" cy="1384995"/>
          </a:xfrm>
          <a:prstGeom prst="rect">
            <a:avLst/>
          </a:prstGeom>
          <a:noFill/>
        </p:spPr>
        <p:txBody>
          <a:bodyPr wrap="square">
            <a:spAutoFit/>
          </a:bodyPr>
          <a:lstStyle/>
          <a:p>
            <a:pPr algn="l"/>
            <a:r>
              <a:rPr lang="nl-NL" sz="1200" b="0" i="0" u="none" strike="noStrike" baseline="0" dirty="0">
                <a:solidFill>
                  <a:schemeClr val="tx1">
                    <a:lumMod val="85000"/>
                    <a:lumOff val="15000"/>
                  </a:schemeClr>
                </a:solidFill>
                <a:latin typeface="Arial" panose="020B0604020202020204" pitchFamily="34" charset="0"/>
                <a:cs typeface="Arial" panose="020B0604020202020204" pitchFamily="34" charset="0"/>
              </a:rPr>
              <a:t>‘Real-time’ data transmission </a:t>
            </a:r>
            <a:r>
              <a:rPr lang="nl-NL" sz="1200" b="0" i="0" u="none" strike="noStrike" baseline="0" dirty="0" err="1">
                <a:solidFill>
                  <a:schemeClr val="tx1">
                    <a:lumMod val="85000"/>
                    <a:lumOff val="15000"/>
                  </a:schemeClr>
                </a:solidFill>
                <a:latin typeface="Arial" panose="020B0604020202020204" pitchFamily="34" charset="0"/>
                <a:cs typeface="Arial" panose="020B0604020202020204" pitchFamily="34" charset="0"/>
              </a:rPr>
              <a:t>by</a:t>
            </a:r>
            <a:r>
              <a:rPr lang="nl-NL" sz="1200" dirty="0">
                <a:solidFill>
                  <a:schemeClr val="tx1">
                    <a:lumMod val="85000"/>
                    <a:lumOff val="15000"/>
                  </a:schemeClr>
                </a:solidFill>
                <a:latin typeface="Arial" panose="020B0604020202020204" pitchFamily="34" charset="0"/>
                <a:cs typeface="Arial" panose="020B0604020202020204" pitchFamily="34" charset="0"/>
              </a:rPr>
              <a:t> </a:t>
            </a:r>
            <a:r>
              <a:rPr lang="nl-NL" sz="1200" b="1" i="0" u="none" strike="noStrike" baseline="0" dirty="0" err="1">
                <a:solidFill>
                  <a:schemeClr val="tx1">
                    <a:lumMod val="85000"/>
                    <a:lumOff val="15000"/>
                  </a:schemeClr>
                </a:solidFill>
                <a:latin typeface="Arial" panose="020B0604020202020204" pitchFamily="34" charset="0"/>
                <a:cs typeface="Arial" panose="020B0604020202020204" pitchFamily="34" charset="0"/>
              </a:rPr>
              <a:t>supplier</a:t>
            </a:r>
            <a:r>
              <a:rPr lang="nl-NL" sz="1200" b="1" i="0" u="none" strike="noStrike" baseline="0" dirty="0">
                <a:solidFill>
                  <a:schemeClr val="tx1">
                    <a:lumMod val="85000"/>
                    <a:lumOff val="15000"/>
                  </a:schemeClr>
                </a:solidFill>
                <a:latin typeface="Arial" panose="020B0604020202020204" pitchFamily="34" charset="0"/>
                <a:cs typeface="Arial" panose="020B0604020202020204" pitchFamily="34" charset="0"/>
              </a:rPr>
              <a:t> of </a:t>
            </a:r>
            <a:r>
              <a:rPr lang="nl-NL" sz="1200" b="1" i="0" u="none" strike="noStrike" baseline="0" dirty="0" err="1">
                <a:solidFill>
                  <a:schemeClr val="tx1">
                    <a:lumMod val="85000"/>
                    <a:lumOff val="15000"/>
                  </a:schemeClr>
                </a:solidFill>
                <a:latin typeface="Arial" panose="020B0604020202020204" pitchFamily="34" charset="0"/>
                <a:cs typeface="Arial" panose="020B0604020202020204" pitchFamily="34" charset="0"/>
              </a:rPr>
              <a:t>goods</a:t>
            </a:r>
            <a:r>
              <a:rPr lang="nl-NL" sz="1200" b="1" i="0" u="none" strike="noStrike" baseline="0" dirty="0">
                <a:solidFill>
                  <a:schemeClr val="tx1">
                    <a:lumMod val="85000"/>
                    <a:lumOff val="15000"/>
                  </a:schemeClr>
                </a:solidFill>
                <a:latin typeface="Arial" panose="020B0604020202020204" pitchFamily="34" charset="0"/>
                <a:cs typeface="Arial" panose="020B0604020202020204" pitchFamily="34" charset="0"/>
              </a:rPr>
              <a:t> </a:t>
            </a:r>
            <a:r>
              <a:rPr lang="nl-NL" sz="1200" b="1" i="0" u="none" strike="noStrike" baseline="0" dirty="0" err="1">
                <a:solidFill>
                  <a:schemeClr val="tx1">
                    <a:lumMod val="85000"/>
                    <a:lumOff val="15000"/>
                  </a:schemeClr>
                </a:solidFill>
                <a:latin typeface="Arial" panose="020B0604020202020204" pitchFamily="34" charset="0"/>
                <a:cs typeface="Arial" panose="020B0604020202020204" pitchFamily="34" charset="0"/>
              </a:rPr>
              <a:t>and</a:t>
            </a:r>
            <a:r>
              <a:rPr lang="nl-NL" sz="1200" b="1" dirty="0">
                <a:solidFill>
                  <a:schemeClr val="tx1">
                    <a:lumMod val="85000"/>
                    <a:lumOff val="15000"/>
                  </a:schemeClr>
                </a:solidFill>
                <a:latin typeface="Arial" panose="020B0604020202020204" pitchFamily="34" charset="0"/>
                <a:cs typeface="Arial" panose="020B0604020202020204" pitchFamily="34" charset="0"/>
              </a:rPr>
              <a:t> </a:t>
            </a:r>
            <a:r>
              <a:rPr lang="en-US" sz="1200" b="1" i="0" u="none" strike="noStrike" baseline="0" dirty="0">
                <a:solidFill>
                  <a:schemeClr val="tx1">
                    <a:lumMod val="85000"/>
                    <a:lumOff val="15000"/>
                  </a:schemeClr>
                </a:solidFill>
                <a:latin typeface="Arial" panose="020B0604020202020204" pitchFamily="34" charset="0"/>
                <a:cs typeface="Arial" panose="020B0604020202020204" pitchFamily="34" charset="0"/>
              </a:rPr>
              <a:t>services </a:t>
            </a:r>
            <a:r>
              <a:rPr lang="en-US" sz="1200" b="0" i="0" u="none" strike="noStrike" baseline="0" dirty="0">
                <a:solidFill>
                  <a:schemeClr val="tx1">
                    <a:lumMod val="85000"/>
                    <a:lumOff val="15000"/>
                  </a:schemeClr>
                </a:solidFill>
                <a:latin typeface="Arial" panose="020B0604020202020204" pitchFamily="34" charset="0"/>
                <a:cs typeface="Arial" panose="020B0604020202020204" pitchFamily="34" charset="0"/>
              </a:rPr>
              <a:t>as well as (for </a:t>
            </a:r>
            <a:r>
              <a:rPr lang="nl-NL" sz="1200" b="0" i="0" u="none" strike="noStrike" baseline="0" dirty="0" err="1">
                <a:solidFill>
                  <a:schemeClr val="tx1">
                    <a:lumMod val="85000"/>
                    <a:lumOff val="15000"/>
                  </a:schemeClr>
                </a:solidFill>
                <a:latin typeface="Arial" panose="020B0604020202020204" pitchFamily="34" charset="0"/>
                <a:cs typeface="Arial" panose="020B0604020202020204" pitchFamily="34" charset="0"/>
              </a:rPr>
              <a:t>certain</a:t>
            </a:r>
            <a:r>
              <a:rPr lang="nl-NL" sz="1200" b="0" i="0" u="none" strike="noStrike" baseline="0" dirty="0">
                <a:solidFill>
                  <a:schemeClr val="tx1">
                    <a:lumMod val="85000"/>
                    <a:lumOff val="15000"/>
                  </a:schemeClr>
                </a:solidFill>
                <a:latin typeface="Arial" panose="020B0604020202020204" pitchFamily="34" charset="0"/>
                <a:cs typeface="Arial" panose="020B0604020202020204" pitchFamily="34" charset="0"/>
              </a:rPr>
              <a:t> </a:t>
            </a:r>
            <a:r>
              <a:rPr lang="nl-NL" sz="1200" b="0" i="0" u="none" strike="noStrike" baseline="0" dirty="0" err="1">
                <a:solidFill>
                  <a:schemeClr val="tx1">
                    <a:lumMod val="85000"/>
                    <a:lumOff val="15000"/>
                  </a:schemeClr>
                </a:solidFill>
                <a:latin typeface="Arial" panose="020B0604020202020204" pitchFamily="34" charset="0"/>
                <a:cs typeface="Arial" panose="020B0604020202020204" pitchFamily="34" charset="0"/>
              </a:rPr>
              <a:t>flows</a:t>
            </a:r>
            <a:r>
              <a:rPr lang="nl-NL" sz="1200" b="0" i="0" u="none" strike="noStrike" baseline="0" dirty="0">
                <a:solidFill>
                  <a:schemeClr val="tx1">
                    <a:lumMod val="85000"/>
                    <a:lumOff val="15000"/>
                  </a:schemeClr>
                </a:solidFill>
                <a:latin typeface="Arial" panose="020B0604020202020204" pitchFamily="34" charset="0"/>
                <a:cs typeface="Arial" panose="020B0604020202020204" pitchFamily="34" charset="0"/>
              </a:rPr>
              <a:t>) </a:t>
            </a:r>
            <a:r>
              <a:rPr lang="nl-NL" sz="1200" b="1" i="0" u="none" strike="noStrike" baseline="0" dirty="0" err="1">
                <a:solidFill>
                  <a:schemeClr val="tx1">
                    <a:lumMod val="85000"/>
                    <a:lumOff val="15000"/>
                  </a:schemeClr>
                </a:solidFill>
                <a:latin typeface="Arial" panose="020B0604020202020204" pitchFamily="34" charset="0"/>
                <a:cs typeface="Arial" panose="020B0604020202020204" pitchFamily="34" charset="0"/>
              </a:rPr>
              <a:t>by</a:t>
            </a:r>
            <a:r>
              <a:rPr lang="nl-NL" sz="1200" b="1" dirty="0">
                <a:solidFill>
                  <a:schemeClr val="tx1">
                    <a:lumMod val="85000"/>
                    <a:lumOff val="15000"/>
                  </a:schemeClr>
                </a:solidFill>
                <a:latin typeface="Arial" panose="020B0604020202020204" pitchFamily="34" charset="0"/>
                <a:cs typeface="Arial" panose="020B0604020202020204" pitchFamily="34" charset="0"/>
              </a:rPr>
              <a:t> </a:t>
            </a:r>
            <a:r>
              <a:rPr lang="nl-NL" sz="1200" b="1" i="0" u="none" strike="noStrike" baseline="0" dirty="0">
                <a:solidFill>
                  <a:schemeClr val="tx1">
                    <a:lumMod val="85000"/>
                    <a:lumOff val="15000"/>
                  </a:schemeClr>
                </a:solidFill>
                <a:latin typeface="Arial" panose="020B0604020202020204" pitchFamily="34" charset="0"/>
                <a:cs typeface="Arial" panose="020B0604020202020204" pitchFamily="34" charset="0"/>
              </a:rPr>
              <a:t>B2B </a:t>
            </a:r>
            <a:r>
              <a:rPr lang="nl-NL" sz="1200" b="1" i="0" u="none" strike="noStrike" baseline="0" dirty="0" err="1">
                <a:solidFill>
                  <a:schemeClr val="tx1">
                    <a:lumMod val="85000"/>
                    <a:lumOff val="15000"/>
                  </a:schemeClr>
                </a:solidFill>
                <a:latin typeface="Arial" panose="020B0604020202020204" pitchFamily="34" charset="0"/>
                <a:cs typeface="Arial" panose="020B0604020202020204" pitchFamily="34" charset="0"/>
              </a:rPr>
              <a:t>purchaser</a:t>
            </a:r>
            <a:r>
              <a:rPr lang="nl-NL" sz="1200" b="1" i="0" u="none" strike="noStrike" baseline="0" dirty="0">
                <a:solidFill>
                  <a:schemeClr val="tx1">
                    <a:lumMod val="85000"/>
                    <a:lumOff val="15000"/>
                  </a:schemeClr>
                </a:solidFill>
                <a:latin typeface="Arial" panose="020B0604020202020204" pitchFamily="34" charset="0"/>
                <a:cs typeface="Arial" panose="020B0604020202020204" pitchFamily="34" charset="0"/>
              </a:rPr>
              <a:t>.</a:t>
            </a:r>
          </a:p>
          <a:p>
            <a:pPr algn="l"/>
            <a:r>
              <a:rPr lang="nl-NL" sz="1200" b="0" i="0" u="none" strike="noStrike" baseline="0" dirty="0">
                <a:solidFill>
                  <a:schemeClr val="tx1">
                    <a:lumMod val="85000"/>
                    <a:lumOff val="15000"/>
                  </a:schemeClr>
                </a:solidFill>
                <a:latin typeface="Arial" panose="020B0604020202020204" pitchFamily="34" charset="0"/>
                <a:cs typeface="Arial" panose="020B0604020202020204" pitchFamily="34" charset="0"/>
              </a:rPr>
              <a:t>Must </a:t>
            </a:r>
            <a:r>
              <a:rPr lang="nl-NL" sz="1200" b="0" i="0" u="none" strike="noStrike" baseline="0" dirty="0" err="1">
                <a:solidFill>
                  <a:schemeClr val="tx1">
                    <a:lumMod val="85000"/>
                    <a:lumOff val="15000"/>
                  </a:schemeClr>
                </a:solidFill>
                <a:latin typeface="Arial" panose="020B0604020202020204" pitchFamily="34" charset="0"/>
                <a:cs typeface="Arial" panose="020B0604020202020204" pitchFamily="34" charset="0"/>
              </a:rPr>
              <a:t>both</a:t>
            </a:r>
            <a:r>
              <a:rPr lang="nl-NL" sz="1200" b="0" i="0" u="none" strike="noStrike" baseline="0" dirty="0">
                <a:solidFill>
                  <a:schemeClr val="tx1">
                    <a:lumMod val="85000"/>
                    <a:lumOff val="15000"/>
                  </a:schemeClr>
                </a:solidFill>
                <a:latin typeface="Arial" panose="020B0604020202020204" pitchFamily="34" charset="0"/>
                <a:cs typeface="Arial" panose="020B0604020202020204" pitchFamily="34" charset="0"/>
              </a:rPr>
              <a:t> report</a:t>
            </a:r>
            <a:r>
              <a:rPr lang="nl-NL" sz="1200" dirty="0">
                <a:solidFill>
                  <a:schemeClr val="tx1">
                    <a:lumMod val="85000"/>
                    <a:lumOff val="15000"/>
                  </a:schemeClr>
                </a:solidFill>
                <a:latin typeface="Arial" panose="020B0604020202020204" pitchFamily="34" charset="0"/>
                <a:cs typeface="Arial" panose="020B0604020202020204" pitchFamily="34" charset="0"/>
              </a:rPr>
              <a:t> </a:t>
            </a:r>
            <a:r>
              <a:rPr lang="nl-NL" sz="1200" b="0" i="0" u="none" strike="noStrike" baseline="0" dirty="0" err="1">
                <a:solidFill>
                  <a:schemeClr val="tx1">
                    <a:lumMod val="85000"/>
                    <a:lumOff val="15000"/>
                  </a:schemeClr>
                </a:solidFill>
                <a:latin typeface="Arial" panose="020B0604020202020204" pitchFamily="34" charset="0"/>
                <a:cs typeface="Arial" panose="020B0604020202020204" pitchFamily="34" charset="0"/>
              </a:rPr>
              <a:t>automatically</a:t>
            </a:r>
            <a:r>
              <a:rPr lang="nl-NL" sz="1200" b="0" i="0" u="none" strike="noStrike" baseline="0" dirty="0">
                <a:solidFill>
                  <a:schemeClr val="tx1">
                    <a:lumMod val="85000"/>
                    <a:lumOff val="15000"/>
                  </a:schemeClr>
                </a:solidFill>
                <a:latin typeface="Arial" panose="020B0604020202020204" pitchFamily="34" charset="0"/>
                <a:cs typeface="Arial" panose="020B0604020202020204" pitchFamily="34" charset="0"/>
              </a:rPr>
              <a:t> </a:t>
            </a:r>
            <a:r>
              <a:rPr lang="nl-NL" sz="1200" b="0" i="0" u="none" strike="noStrike" baseline="0" dirty="0" err="1">
                <a:solidFill>
                  <a:schemeClr val="tx1">
                    <a:lumMod val="85000"/>
                    <a:lumOff val="15000"/>
                  </a:schemeClr>
                </a:solidFill>
                <a:latin typeface="Arial" panose="020B0604020202020204" pitchFamily="34" charset="0"/>
                <a:cs typeface="Arial" panose="020B0604020202020204" pitchFamily="34" charset="0"/>
              </a:rPr>
              <a:t>to</a:t>
            </a:r>
            <a:r>
              <a:rPr lang="nl-NL" sz="1200" b="0" i="0" u="none" strike="noStrike" baseline="0" dirty="0">
                <a:solidFill>
                  <a:schemeClr val="tx1">
                    <a:lumMod val="85000"/>
                    <a:lumOff val="15000"/>
                  </a:schemeClr>
                </a:solidFill>
                <a:latin typeface="Arial" panose="020B0604020202020204" pitchFamily="34" charset="0"/>
                <a:cs typeface="Arial" panose="020B0604020202020204" pitchFamily="34" charset="0"/>
              </a:rPr>
              <a:t> </a:t>
            </a:r>
            <a:r>
              <a:rPr lang="nl-NL" sz="1200" b="0" i="0" u="none" strike="noStrike" baseline="0" dirty="0" err="1">
                <a:solidFill>
                  <a:schemeClr val="tx1">
                    <a:lumMod val="85000"/>
                    <a:lumOff val="15000"/>
                  </a:schemeClr>
                </a:solidFill>
                <a:latin typeface="Arial" panose="020B0604020202020204" pitchFamily="34" charset="0"/>
                <a:cs typeface="Arial" panose="020B0604020202020204" pitchFamily="34" charset="0"/>
              </a:rPr>
              <a:t>their</a:t>
            </a:r>
            <a:r>
              <a:rPr lang="nl-NL" sz="1200" b="0" i="0" u="none" strike="noStrike" baseline="0" dirty="0">
                <a:solidFill>
                  <a:schemeClr val="tx1">
                    <a:lumMod val="85000"/>
                    <a:lumOff val="15000"/>
                  </a:schemeClr>
                </a:solidFill>
                <a:latin typeface="Arial" panose="020B0604020202020204" pitchFamily="34" charset="0"/>
                <a:cs typeface="Arial" panose="020B0604020202020204" pitchFamily="34" charset="0"/>
              </a:rPr>
              <a:t> </a:t>
            </a:r>
            <a:r>
              <a:rPr lang="nl-NL" sz="1200" b="0" i="0" u="none" strike="noStrike" baseline="0" dirty="0" err="1">
                <a:solidFill>
                  <a:schemeClr val="tx1">
                    <a:lumMod val="85000"/>
                    <a:lumOff val="15000"/>
                  </a:schemeClr>
                </a:solidFill>
                <a:latin typeface="Arial" panose="020B0604020202020204" pitchFamily="34" charset="0"/>
                <a:cs typeface="Arial" panose="020B0604020202020204" pitchFamily="34" charset="0"/>
              </a:rPr>
              <a:t>tax</a:t>
            </a:r>
            <a:r>
              <a:rPr lang="nl-NL" sz="1200" dirty="0">
                <a:solidFill>
                  <a:schemeClr val="tx1">
                    <a:lumMod val="85000"/>
                    <a:lumOff val="15000"/>
                  </a:schemeClr>
                </a:solidFill>
                <a:latin typeface="Arial" panose="020B0604020202020204" pitchFamily="34" charset="0"/>
                <a:cs typeface="Arial" panose="020B0604020202020204" pitchFamily="34" charset="0"/>
              </a:rPr>
              <a:t> </a:t>
            </a:r>
            <a:r>
              <a:rPr lang="nl-NL" sz="1200" b="0" i="0" u="none" strike="noStrike" baseline="0" dirty="0" err="1">
                <a:solidFill>
                  <a:schemeClr val="tx1">
                    <a:lumMod val="85000"/>
                    <a:lumOff val="15000"/>
                  </a:schemeClr>
                </a:solidFill>
                <a:latin typeface="Arial" panose="020B0604020202020204" pitchFamily="34" charset="0"/>
                <a:cs typeface="Arial" panose="020B0604020202020204" pitchFamily="34" charset="0"/>
              </a:rPr>
              <a:t>administrations</a:t>
            </a:r>
            <a:r>
              <a:rPr lang="nl-NL" sz="1200" b="0" i="0" u="none" strike="noStrike" baseline="0" dirty="0">
                <a:solidFill>
                  <a:schemeClr val="tx1">
                    <a:lumMod val="85000"/>
                    <a:lumOff val="15000"/>
                  </a:schemeClr>
                </a:solidFill>
                <a:latin typeface="Arial" panose="020B0604020202020204" pitchFamily="34" charset="0"/>
                <a:cs typeface="Arial" panose="020B0604020202020204" pitchFamily="34" charset="0"/>
              </a:rPr>
              <a:t> a </a:t>
            </a:r>
            <a:r>
              <a:rPr lang="nl-NL" sz="1200" b="1" i="0" u="none" strike="noStrike" baseline="0" dirty="0">
                <a:solidFill>
                  <a:schemeClr val="tx1">
                    <a:lumMod val="85000"/>
                    <a:lumOff val="15000"/>
                  </a:schemeClr>
                </a:solidFill>
                <a:latin typeface="Arial" panose="020B0604020202020204" pitchFamily="34" charset="0"/>
                <a:cs typeface="Arial" panose="020B0604020202020204" pitchFamily="34" charset="0"/>
              </a:rPr>
              <a:t>subset </a:t>
            </a:r>
            <a:r>
              <a:rPr lang="en-US" sz="1200" b="1" i="0" u="none" strike="noStrike" baseline="0" dirty="0">
                <a:solidFill>
                  <a:schemeClr val="tx1">
                    <a:lumMod val="85000"/>
                    <a:lumOff val="15000"/>
                  </a:schemeClr>
                </a:solidFill>
                <a:latin typeface="Arial" panose="020B0604020202020204" pitchFamily="34" charset="0"/>
                <a:cs typeface="Arial" panose="020B0604020202020204" pitchFamily="34" charset="0"/>
              </a:rPr>
              <a:t>of data from e‐invoices</a:t>
            </a:r>
          </a:p>
        </p:txBody>
      </p:sp>
      <p:sp>
        <p:nvSpPr>
          <p:cNvPr id="9" name="Tekstvak 8">
            <a:extLst>
              <a:ext uri="{FF2B5EF4-FFF2-40B4-BE49-F238E27FC236}">
                <a16:creationId xmlns:a16="http://schemas.microsoft.com/office/drawing/2014/main" id="{5D669579-5655-AC73-E2C5-D18BCEEBBDA9}"/>
              </a:ext>
            </a:extLst>
          </p:cNvPr>
          <p:cNvSpPr txBox="1"/>
          <p:nvPr/>
        </p:nvSpPr>
        <p:spPr>
          <a:xfrm>
            <a:off x="3362020" y="2482159"/>
            <a:ext cx="2702652" cy="646331"/>
          </a:xfrm>
          <a:prstGeom prst="rect">
            <a:avLst/>
          </a:prstGeom>
          <a:noFill/>
        </p:spPr>
        <p:txBody>
          <a:bodyPr wrap="square">
            <a:spAutoFit/>
          </a:bodyPr>
          <a:lstStyle/>
          <a:p>
            <a:r>
              <a:rPr lang="en-US" sz="1200" dirty="0">
                <a:latin typeface="Arial" panose="020B0604020202020204" pitchFamily="34" charset="0"/>
                <a:cs typeface="Arial" panose="020B0604020202020204" pitchFamily="34" charset="0"/>
              </a:rPr>
              <a:t>Abolishment of the annual client listing and existing European Sales Listing</a:t>
            </a:r>
          </a:p>
        </p:txBody>
      </p:sp>
      <p:sp>
        <p:nvSpPr>
          <p:cNvPr id="11" name="Tekstvak 10">
            <a:extLst>
              <a:ext uri="{FF2B5EF4-FFF2-40B4-BE49-F238E27FC236}">
                <a16:creationId xmlns:a16="http://schemas.microsoft.com/office/drawing/2014/main" id="{55D68C57-805E-F97A-E362-8911C1C29132}"/>
              </a:ext>
            </a:extLst>
          </p:cNvPr>
          <p:cNvSpPr txBox="1"/>
          <p:nvPr/>
        </p:nvSpPr>
        <p:spPr>
          <a:xfrm>
            <a:off x="6360511" y="2519194"/>
            <a:ext cx="2629624" cy="2677656"/>
          </a:xfrm>
          <a:prstGeom prst="rect">
            <a:avLst/>
          </a:prstGeom>
          <a:noFill/>
        </p:spPr>
        <p:txBody>
          <a:bodyPr wrap="square">
            <a:spAutoFit/>
          </a:bodyPr>
          <a:lstStyle/>
          <a:p>
            <a:pPr marL="171450" indent="-171450" algn="l">
              <a:buFont typeface="Wingdings" panose="05000000000000000000" pitchFamily="2" charset="2"/>
              <a:buChar char="§"/>
            </a:pPr>
            <a:r>
              <a:rPr lang="nl-NL" sz="1200" b="1" dirty="0">
                <a:solidFill>
                  <a:schemeClr val="tx1">
                    <a:lumMod val="85000"/>
                    <a:lumOff val="15000"/>
                  </a:schemeClr>
                </a:solidFill>
                <a:latin typeface="Arial" panose="020B0604020202020204" pitchFamily="34" charset="0"/>
                <a:cs typeface="Arial" panose="020B0604020202020204" pitchFamily="34" charset="0"/>
              </a:rPr>
              <a:t>New </a:t>
            </a:r>
            <a:r>
              <a:rPr lang="nl-NL" sz="1200" b="1" dirty="0" err="1">
                <a:solidFill>
                  <a:schemeClr val="tx1">
                    <a:lumMod val="85000"/>
                    <a:lumOff val="15000"/>
                  </a:schemeClr>
                </a:solidFill>
                <a:latin typeface="Arial" panose="020B0604020202020204" pitchFamily="34" charset="0"/>
                <a:cs typeface="Arial" panose="020B0604020202020204" pitchFamily="34" charset="0"/>
              </a:rPr>
              <a:t>definition</a:t>
            </a:r>
            <a:r>
              <a:rPr lang="nl-NL" sz="1200" b="1" dirty="0">
                <a:solidFill>
                  <a:schemeClr val="tx1">
                    <a:lumMod val="85000"/>
                    <a:lumOff val="15000"/>
                  </a:schemeClr>
                </a:solidFill>
                <a:latin typeface="Arial" panose="020B0604020202020204" pitchFamily="34" charset="0"/>
                <a:cs typeface="Arial" panose="020B0604020202020204" pitchFamily="34" charset="0"/>
              </a:rPr>
              <a:t> </a:t>
            </a:r>
            <a:r>
              <a:rPr lang="en-US" sz="1200" b="1" dirty="0">
                <a:solidFill>
                  <a:schemeClr val="tx1">
                    <a:lumMod val="85000"/>
                    <a:lumOff val="15000"/>
                  </a:schemeClr>
                </a:solidFill>
                <a:latin typeface="Arial" panose="020B0604020202020204" pitchFamily="34" charset="0"/>
                <a:cs typeface="Arial" panose="020B0604020202020204" pitchFamily="34" charset="0"/>
              </a:rPr>
              <a:t>“e‐invoice”: </a:t>
            </a:r>
            <a:r>
              <a:rPr lang="en-US" sz="1200" b="0" i="0" u="none" strike="noStrike" baseline="0" dirty="0">
                <a:solidFill>
                  <a:schemeClr val="tx1">
                    <a:lumMod val="85000"/>
                    <a:lumOff val="15000"/>
                  </a:schemeClr>
                </a:solidFill>
                <a:latin typeface="Arial" panose="020B0604020202020204" pitchFamily="34" charset="0"/>
                <a:cs typeface="Arial" panose="020B0604020202020204" pitchFamily="34" charset="0"/>
              </a:rPr>
              <a:t>invoice</a:t>
            </a:r>
            <a:r>
              <a:rPr lang="en-US" sz="1200" dirty="0">
                <a:solidFill>
                  <a:schemeClr val="tx1">
                    <a:lumMod val="85000"/>
                    <a:lumOff val="15000"/>
                  </a:schemeClr>
                </a:solidFill>
                <a:latin typeface="Arial" panose="020B0604020202020204" pitchFamily="34" charset="0"/>
                <a:cs typeface="Arial" panose="020B0604020202020204" pitchFamily="34" charset="0"/>
              </a:rPr>
              <a:t> </a:t>
            </a:r>
            <a:r>
              <a:rPr lang="nl-NL" sz="1200" b="0" i="0" u="none" strike="noStrike" baseline="0" dirty="0" err="1">
                <a:solidFill>
                  <a:schemeClr val="tx1">
                    <a:lumMod val="85000"/>
                    <a:lumOff val="15000"/>
                  </a:schemeClr>
                </a:solidFill>
                <a:latin typeface="Arial" panose="020B0604020202020204" pitchFamily="34" charset="0"/>
                <a:cs typeface="Arial" panose="020B0604020202020204" pitchFamily="34" charset="0"/>
              </a:rPr>
              <a:t>that</a:t>
            </a:r>
            <a:r>
              <a:rPr lang="nl-NL" sz="1200" b="0" i="0" u="none" strike="noStrike" baseline="0" dirty="0">
                <a:solidFill>
                  <a:schemeClr val="tx1">
                    <a:lumMod val="85000"/>
                    <a:lumOff val="15000"/>
                  </a:schemeClr>
                </a:solidFill>
                <a:latin typeface="Arial" panose="020B0604020202020204" pitchFamily="34" charset="0"/>
                <a:cs typeface="Arial" panose="020B0604020202020204" pitchFamily="34" charset="0"/>
              </a:rPr>
              <a:t> has been </a:t>
            </a:r>
            <a:r>
              <a:rPr lang="nl-NL" sz="1200" b="1" i="0" u="none" strike="noStrike" baseline="0" dirty="0" err="1">
                <a:solidFill>
                  <a:schemeClr val="tx1">
                    <a:lumMod val="85000"/>
                    <a:lumOff val="15000"/>
                  </a:schemeClr>
                </a:solidFill>
                <a:latin typeface="Arial" panose="020B0604020202020204" pitchFamily="34" charset="0"/>
                <a:cs typeface="Arial" panose="020B0604020202020204" pitchFamily="34" charset="0"/>
              </a:rPr>
              <a:t>issued</a:t>
            </a:r>
            <a:r>
              <a:rPr lang="nl-NL" sz="1200" b="1" i="0" u="none" strike="noStrike" baseline="0" dirty="0">
                <a:solidFill>
                  <a:schemeClr val="tx1">
                    <a:lumMod val="85000"/>
                    <a:lumOff val="15000"/>
                  </a:schemeClr>
                </a:solidFill>
                <a:latin typeface="Arial" panose="020B0604020202020204" pitchFamily="34" charset="0"/>
                <a:cs typeface="Arial" panose="020B0604020202020204" pitchFamily="34" charset="0"/>
              </a:rPr>
              <a:t>, </a:t>
            </a:r>
            <a:r>
              <a:rPr lang="en-US" sz="1200" b="1" i="0" u="none" strike="noStrike" baseline="0" dirty="0">
                <a:solidFill>
                  <a:schemeClr val="tx1">
                    <a:lumMod val="85000"/>
                    <a:lumOff val="15000"/>
                  </a:schemeClr>
                </a:solidFill>
                <a:latin typeface="Arial" panose="020B0604020202020204" pitchFamily="34" charset="0"/>
                <a:cs typeface="Arial" panose="020B0604020202020204" pitchFamily="34" charset="0"/>
              </a:rPr>
              <a:t>transmitted, and received </a:t>
            </a:r>
            <a:r>
              <a:rPr lang="en-US" sz="1200" b="0" i="0" u="none" strike="noStrike" baseline="0" dirty="0">
                <a:solidFill>
                  <a:schemeClr val="tx1">
                    <a:lumMod val="85000"/>
                    <a:lumOff val="15000"/>
                  </a:schemeClr>
                </a:solidFill>
                <a:latin typeface="Arial" panose="020B0604020202020204" pitchFamily="34" charset="0"/>
                <a:cs typeface="Arial" panose="020B0604020202020204" pitchFamily="34" charset="0"/>
              </a:rPr>
              <a:t>in a </a:t>
            </a:r>
            <a:r>
              <a:rPr lang="nl-NL" sz="1200" b="1" i="0" u="none" strike="noStrike" baseline="0" dirty="0" err="1">
                <a:solidFill>
                  <a:schemeClr val="tx1">
                    <a:lumMod val="85000"/>
                    <a:lumOff val="15000"/>
                  </a:schemeClr>
                </a:solidFill>
                <a:latin typeface="Arial" panose="020B0604020202020204" pitchFamily="34" charset="0"/>
                <a:cs typeface="Arial" panose="020B0604020202020204" pitchFamily="34" charset="0"/>
              </a:rPr>
              <a:t>structured</a:t>
            </a:r>
            <a:r>
              <a:rPr lang="nl-NL" sz="1200" b="0" i="0" u="none" strike="noStrike" baseline="0" dirty="0">
                <a:solidFill>
                  <a:schemeClr val="tx1">
                    <a:lumMod val="85000"/>
                    <a:lumOff val="15000"/>
                  </a:schemeClr>
                </a:solidFill>
                <a:latin typeface="Arial" panose="020B0604020202020204" pitchFamily="34" charset="0"/>
                <a:cs typeface="Arial" panose="020B0604020202020204" pitchFamily="34" charset="0"/>
              </a:rPr>
              <a:t> </a:t>
            </a:r>
            <a:r>
              <a:rPr lang="nl-NL" sz="1200" b="0" i="0" u="none" strike="noStrike" baseline="0" dirty="0" err="1">
                <a:solidFill>
                  <a:schemeClr val="tx1">
                    <a:lumMod val="85000"/>
                    <a:lumOff val="15000"/>
                  </a:schemeClr>
                </a:solidFill>
                <a:latin typeface="Arial" panose="020B0604020202020204" pitchFamily="34" charset="0"/>
                <a:cs typeface="Arial" panose="020B0604020202020204" pitchFamily="34" charset="0"/>
              </a:rPr>
              <a:t>electronic</a:t>
            </a:r>
            <a:r>
              <a:rPr lang="nl-NL" sz="1200" b="0" i="0" u="none" strike="noStrike" baseline="0" dirty="0">
                <a:solidFill>
                  <a:schemeClr val="tx1">
                    <a:lumMod val="85000"/>
                    <a:lumOff val="15000"/>
                  </a:schemeClr>
                </a:solidFill>
                <a:latin typeface="Arial" panose="020B0604020202020204" pitchFamily="34" charset="0"/>
                <a:cs typeface="Arial" panose="020B0604020202020204" pitchFamily="34" charset="0"/>
              </a:rPr>
              <a:t> format </a:t>
            </a:r>
            <a:r>
              <a:rPr lang="en-US" sz="1200" b="0" i="0" u="none" strike="noStrike" baseline="0" dirty="0">
                <a:solidFill>
                  <a:schemeClr val="tx1">
                    <a:lumMod val="85000"/>
                    <a:lumOff val="15000"/>
                  </a:schemeClr>
                </a:solidFill>
                <a:latin typeface="Arial" panose="020B0604020202020204" pitchFamily="34" charset="0"/>
                <a:cs typeface="Arial" panose="020B0604020202020204" pitchFamily="34" charset="0"/>
              </a:rPr>
              <a:t>which allows for its automatic </a:t>
            </a:r>
            <a:r>
              <a:rPr lang="nl-NL" sz="1200" b="0" i="0" u="none" strike="noStrike" baseline="0" dirty="0" err="1">
                <a:solidFill>
                  <a:schemeClr val="tx1">
                    <a:lumMod val="85000"/>
                    <a:lumOff val="15000"/>
                  </a:schemeClr>
                </a:solidFill>
                <a:latin typeface="Arial" panose="020B0604020202020204" pitchFamily="34" charset="0"/>
                <a:cs typeface="Arial" panose="020B0604020202020204" pitchFamily="34" charset="0"/>
              </a:rPr>
              <a:t>and</a:t>
            </a:r>
            <a:r>
              <a:rPr lang="nl-NL" sz="1200" b="0" i="0" u="none" strike="noStrike" baseline="0" dirty="0">
                <a:solidFill>
                  <a:schemeClr val="tx1">
                    <a:lumMod val="85000"/>
                    <a:lumOff val="15000"/>
                  </a:schemeClr>
                </a:solidFill>
                <a:latin typeface="Arial" panose="020B0604020202020204" pitchFamily="34" charset="0"/>
                <a:cs typeface="Arial" panose="020B0604020202020204" pitchFamily="34" charset="0"/>
              </a:rPr>
              <a:t> </a:t>
            </a:r>
            <a:r>
              <a:rPr lang="nl-NL" sz="1200" b="0" i="0" u="none" strike="noStrike" baseline="0" dirty="0" err="1">
                <a:solidFill>
                  <a:schemeClr val="tx1">
                    <a:lumMod val="85000"/>
                    <a:lumOff val="15000"/>
                  </a:schemeClr>
                </a:solidFill>
                <a:latin typeface="Arial" panose="020B0604020202020204" pitchFamily="34" charset="0"/>
                <a:cs typeface="Arial" panose="020B0604020202020204" pitchFamily="34" charset="0"/>
              </a:rPr>
              <a:t>electronic</a:t>
            </a:r>
            <a:r>
              <a:rPr lang="nl-NL" sz="1200" b="0" i="0" u="none" strike="noStrike" baseline="0" dirty="0">
                <a:solidFill>
                  <a:schemeClr val="tx1">
                    <a:lumMod val="85000"/>
                    <a:lumOff val="15000"/>
                  </a:schemeClr>
                </a:solidFill>
                <a:latin typeface="Arial" panose="020B0604020202020204" pitchFamily="34" charset="0"/>
                <a:cs typeface="Arial" panose="020B0604020202020204" pitchFamily="34" charset="0"/>
              </a:rPr>
              <a:t> processing.</a:t>
            </a:r>
          </a:p>
          <a:p>
            <a:pPr marL="171450" indent="-171450" algn="l">
              <a:buFont typeface="Wingdings" panose="05000000000000000000" pitchFamily="2" charset="2"/>
              <a:buChar char="§"/>
            </a:pPr>
            <a:r>
              <a:rPr lang="nl-NL" sz="1200" b="0" i="0" u="none" strike="noStrike" baseline="0" dirty="0">
                <a:solidFill>
                  <a:schemeClr val="tx1">
                    <a:lumMod val="85000"/>
                    <a:lumOff val="15000"/>
                  </a:schemeClr>
                </a:solidFill>
                <a:latin typeface="Arial" panose="020B0604020202020204" pitchFamily="34" charset="0"/>
                <a:cs typeface="Arial" panose="020B0604020202020204" pitchFamily="34" charset="0"/>
              </a:rPr>
              <a:t>Additional </a:t>
            </a:r>
            <a:r>
              <a:rPr lang="nl-NL" sz="1200" b="1" i="0" u="none" strike="noStrike" baseline="0" dirty="0" err="1">
                <a:solidFill>
                  <a:schemeClr val="tx1">
                    <a:lumMod val="85000"/>
                    <a:lumOff val="15000"/>
                  </a:schemeClr>
                </a:solidFill>
                <a:latin typeface="Arial" panose="020B0604020202020204" pitchFamily="34" charset="0"/>
                <a:cs typeface="Arial" panose="020B0604020202020204" pitchFamily="34" charset="0"/>
              </a:rPr>
              <a:t>mandatory</a:t>
            </a:r>
            <a:r>
              <a:rPr lang="nl-NL" sz="1200" b="1" i="0" u="none" strike="noStrike" baseline="0" dirty="0">
                <a:solidFill>
                  <a:schemeClr val="tx1">
                    <a:lumMod val="85000"/>
                    <a:lumOff val="15000"/>
                  </a:schemeClr>
                </a:solidFill>
                <a:latin typeface="Arial" panose="020B0604020202020204" pitchFamily="34" charset="0"/>
                <a:cs typeface="Arial" panose="020B0604020202020204" pitchFamily="34" charset="0"/>
              </a:rPr>
              <a:t> </a:t>
            </a:r>
            <a:r>
              <a:rPr lang="nl-NL" sz="1200" b="1" i="0" u="none" strike="noStrike" baseline="0" dirty="0" err="1">
                <a:solidFill>
                  <a:schemeClr val="tx1">
                    <a:lumMod val="85000"/>
                    <a:lumOff val="15000"/>
                  </a:schemeClr>
                </a:solidFill>
                <a:latin typeface="Arial" panose="020B0604020202020204" pitchFamily="34" charset="0"/>
                <a:cs typeface="Arial" panose="020B0604020202020204" pitchFamily="34" charset="0"/>
              </a:rPr>
              <a:t>invoicing</a:t>
            </a:r>
            <a:r>
              <a:rPr lang="nl-NL" sz="1200" b="1" dirty="0">
                <a:solidFill>
                  <a:schemeClr val="tx1">
                    <a:lumMod val="85000"/>
                    <a:lumOff val="15000"/>
                  </a:schemeClr>
                </a:solidFill>
                <a:latin typeface="Arial" panose="020B0604020202020204" pitchFamily="34" charset="0"/>
                <a:cs typeface="Arial" panose="020B0604020202020204" pitchFamily="34" charset="0"/>
              </a:rPr>
              <a:t> </a:t>
            </a:r>
            <a:r>
              <a:rPr lang="nl-NL" sz="1200" b="1" i="0" u="none" strike="noStrike" baseline="0" dirty="0" err="1">
                <a:solidFill>
                  <a:schemeClr val="tx1">
                    <a:lumMod val="85000"/>
                    <a:lumOff val="15000"/>
                  </a:schemeClr>
                </a:solidFill>
                <a:latin typeface="Arial" panose="020B0604020202020204" pitchFamily="34" charset="0"/>
                <a:cs typeface="Arial" panose="020B0604020202020204" pitchFamily="34" charset="0"/>
              </a:rPr>
              <a:t>requirements</a:t>
            </a:r>
            <a:endParaRPr lang="nl-NL" sz="1200" b="1" i="0" u="none" strike="noStrike" baseline="0" dirty="0">
              <a:solidFill>
                <a:schemeClr val="tx1">
                  <a:lumMod val="85000"/>
                  <a:lumOff val="15000"/>
                </a:schemeClr>
              </a:solidFill>
              <a:latin typeface="Arial" panose="020B0604020202020204" pitchFamily="34" charset="0"/>
              <a:cs typeface="Arial" panose="020B0604020202020204" pitchFamily="34" charset="0"/>
            </a:endParaRPr>
          </a:p>
          <a:p>
            <a:pPr marL="171450" indent="-171450" algn="l">
              <a:buFont typeface="Wingdings" panose="05000000000000000000" pitchFamily="2" charset="2"/>
              <a:buChar char="§"/>
            </a:pPr>
            <a:r>
              <a:rPr lang="nl-NL" sz="1200" b="1" i="0" u="none" strike="noStrike" baseline="0" dirty="0">
                <a:solidFill>
                  <a:schemeClr val="tx1">
                    <a:lumMod val="85000"/>
                    <a:lumOff val="15000"/>
                  </a:schemeClr>
                </a:solidFill>
                <a:latin typeface="Arial" panose="020B0604020202020204" pitchFamily="34" charset="0"/>
                <a:cs typeface="Arial" panose="020B0604020202020204" pitchFamily="34" charset="0"/>
              </a:rPr>
              <a:t>Summary </a:t>
            </a:r>
            <a:r>
              <a:rPr lang="nl-NL" sz="1200" b="1" i="0" u="none" strike="noStrike" baseline="0" dirty="0" err="1">
                <a:solidFill>
                  <a:schemeClr val="tx1">
                    <a:lumMod val="85000"/>
                    <a:lumOff val="15000"/>
                  </a:schemeClr>
                </a:solidFill>
                <a:latin typeface="Arial" panose="020B0604020202020204" pitchFamily="34" charset="0"/>
                <a:cs typeface="Arial" panose="020B0604020202020204" pitchFamily="34" charset="0"/>
              </a:rPr>
              <a:t>invoices</a:t>
            </a:r>
            <a:r>
              <a:rPr lang="nl-NL" sz="1200" b="1" i="0" u="none" strike="noStrike" baseline="0" dirty="0">
                <a:solidFill>
                  <a:schemeClr val="tx1">
                    <a:lumMod val="85000"/>
                    <a:lumOff val="15000"/>
                  </a:schemeClr>
                </a:solidFill>
                <a:latin typeface="Arial" panose="020B0604020202020204" pitchFamily="34" charset="0"/>
                <a:cs typeface="Arial" panose="020B0604020202020204" pitchFamily="34" charset="0"/>
              </a:rPr>
              <a:t> </a:t>
            </a:r>
            <a:r>
              <a:rPr lang="nl-NL" sz="1200" b="0" i="0" u="none" strike="noStrike" baseline="0" dirty="0">
                <a:solidFill>
                  <a:schemeClr val="tx1">
                    <a:lumMod val="85000"/>
                    <a:lumOff val="15000"/>
                  </a:schemeClr>
                </a:solidFill>
                <a:latin typeface="Arial" panose="020B0604020202020204" pitchFamily="34" charset="0"/>
                <a:cs typeface="Arial" panose="020B0604020202020204" pitchFamily="34" charset="0"/>
              </a:rPr>
              <a:t>no </a:t>
            </a:r>
            <a:r>
              <a:rPr lang="en-US" sz="1200" b="0" i="0" u="none" strike="noStrike" baseline="0" dirty="0">
                <a:solidFill>
                  <a:schemeClr val="tx1">
                    <a:lumMod val="85000"/>
                    <a:lumOff val="15000"/>
                  </a:schemeClr>
                </a:solidFill>
                <a:latin typeface="Arial" panose="020B0604020202020204" pitchFamily="34" charset="0"/>
                <a:cs typeface="Arial" panose="020B0604020202020204" pitchFamily="34" charset="0"/>
              </a:rPr>
              <a:t>longer allowed </a:t>
            </a:r>
          </a:p>
          <a:p>
            <a:pPr marL="171450" indent="-171450" algn="l">
              <a:buFont typeface="Wingdings" panose="05000000000000000000" pitchFamily="2" charset="2"/>
              <a:buChar char="§"/>
            </a:pPr>
            <a:r>
              <a:rPr lang="en-US" sz="1200" dirty="0">
                <a:solidFill>
                  <a:schemeClr val="tx1">
                    <a:lumMod val="85000"/>
                    <a:lumOff val="15000"/>
                  </a:schemeClr>
                </a:solidFill>
                <a:latin typeface="Arial" panose="020B0604020202020204" pitchFamily="34" charset="0"/>
                <a:cs typeface="Arial" panose="020B0604020202020204" pitchFamily="34" charset="0"/>
              </a:rPr>
              <a:t>(Almost) </a:t>
            </a:r>
            <a:r>
              <a:rPr lang="en-US" sz="1200" b="1" dirty="0">
                <a:solidFill>
                  <a:schemeClr val="tx1">
                    <a:lumMod val="85000"/>
                    <a:lumOff val="15000"/>
                  </a:schemeClr>
                </a:solidFill>
                <a:latin typeface="Arial" panose="020B0604020202020204" pitchFamily="34" charset="0"/>
                <a:cs typeface="Arial" panose="020B0604020202020204" pitchFamily="34" charset="0"/>
              </a:rPr>
              <a:t>immediate</a:t>
            </a:r>
            <a:r>
              <a:rPr lang="en-US" sz="1200" dirty="0">
                <a:solidFill>
                  <a:schemeClr val="tx1">
                    <a:lumMod val="85000"/>
                    <a:lumOff val="15000"/>
                  </a:schemeClr>
                </a:solidFill>
                <a:latin typeface="Arial" panose="020B0604020202020204" pitchFamily="34" charset="0"/>
                <a:cs typeface="Arial" panose="020B0604020202020204" pitchFamily="34" charset="0"/>
              </a:rPr>
              <a:t> d</a:t>
            </a:r>
            <a:r>
              <a:rPr lang="en-US" sz="1200" i="0" u="none" strike="noStrike" baseline="0" dirty="0">
                <a:solidFill>
                  <a:schemeClr val="tx1">
                    <a:lumMod val="85000"/>
                    <a:lumOff val="15000"/>
                  </a:schemeClr>
                </a:solidFill>
                <a:latin typeface="Arial" panose="020B0604020202020204" pitchFamily="34" charset="0"/>
                <a:cs typeface="Arial" panose="020B0604020202020204" pitchFamily="34" charset="0"/>
              </a:rPr>
              <a:t>igital </a:t>
            </a:r>
            <a:r>
              <a:rPr lang="en-US" sz="1200" b="1" i="0" u="none" strike="noStrike" baseline="0" dirty="0">
                <a:solidFill>
                  <a:schemeClr val="tx1">
                    <a:lumMod val="85000"/>
                    <a:lumOff val="15000"/>
                  </a:schemeClr>
                </a:solidFill>
                <a:latin typeface="Arial" panose="020B0604020202020204" pitchFamily="34" charset="0"/>
                <a:cs typeface="Arial" panose="020B0604020202020204" pitchFamily="34" charset="0"/>
              </a:rPr>
              <a:t>invoicing</a:t>
            </a:r>
            <a:r>
              <a:rPr lang="en-US" sz="1200" i="0" u="none" strike="noStrike" baseline="0" dirty="0">
                <a:solidFill>
                  <a:schemeClr val="tx1">
                    <a:lumMod val="85000"/>
                    <a:lumOff val="15000"/>
                  </a:schemeClr>
                </a:solidFill>
                <a:latin typeface="Arial" panose="020B0604020202020204" pitchFamily="34" charset="0"/>
                <a:cs typeface="Arial" panose="020B0604020202020204" pitchFamily="34" charset="0"/>
              </a:rPr>
              <a:t> and </a:t>
            </a:r>
            <a:r>
              <a:rPr lang="en-US" sz="1200" b="1" i="0" u="none" strike="noStrike" baseline="0" dirty="0">
                <a:solidFill>
                  <a:schemeClr val="tx1">
                    <a:lumMod val="85000"/>
                    <a:lumOff val="15000"/>
                  </a:schemeClr>
                </a:solidFill>
                <a:latin typeface="Arial" panose="020B0604020202020204" pitchFamily="34" charset="0"/>
                <a:cs typeface="Arial" panose="020B0604020202020204" pitchFamily="34" charset="0"/>
              </a:rPr>
              <a:t>reporting per transaction </a:t>
            </a:r>
            <a:r>
              <a:rPr lang="en-US" sz="1200" i="0" u="none" strike="noStrike" baseline="0" dirty="0">
                <a:solidFill>
                  <a:schemeClr val="tx1">
                    <a:lumMod val="85000"/>
                    <a:lumOff val="15000"/>
                  </a:schemeClr>
                </a:solidFill>
                <a:latin typeface="Arial" panose="020B0604020202020204" pitchFamily="34" charset="0"/>
                <a:cs typeface="Arial" panose="020B0604020202020204" pitchFamily="34" charset="0"/>
              </a:rPr>
              <a:t>required</a:t>
            </a:r>
          </a:p>
          <a:p>
            <a:pPr marL="171450" indent="-171450" algn="l">
              <a:buFont typeface="Arial" panose="020B0604020202020204" pitchFamily="34" charset="0"/>
              <a:buChar char="•"/>
            </a:pPr>
            <a:endParaRPr lang="nl-NL" sz="120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13" name="Tekstvak 12">
            <a:extLst>
              <a:ext uri="{FF2B5EF4-FFF2-40B4-BE49-F238E27FC236}">
                <a16:creationId xmlns:a16="http://schemas.microsoft.com/office/drawing/2014/main" id="{364CABE1-0B91-BE64-80ED-E2E615325853}"/>
              </a:ext>
            </a:extLst>
          </p:cNvPr>
          <p:cNvSpPr txBox="1"/>
          <p:nvPr/>
        </p:nvSpPr>
        <p:spPr>
          <a:xfrm>
            <a:off x="9384802" y="2574387"/>
            <a:ext cx="2571024" cy="1569660"/>
          </a:xfrm>
          <a:prstGeom prst="rect">
            <a:avLst/>
          </a:prstGeom>
          <a:noFill/>
        </p:spPr>
        <p:txBody>
          <a:bodyPr wrap="square">
            <a:spAutoFit/>
          </a:bodyPr>
          <a:lstStyle/>
          <a:p>
            <a:pPr algn="l"/>
            <a:r>
              <a:rPr lang="en-US" sz="1200" b="1" i="0" u="none" strike="noStrike" baseline="0" dirty="0">
                <a:solidFill>
                  <a:schemeClr val="tx1">
                    <a:lumMod val="85000"/>
                    <a:lumOff val="15000"/>
                  </a:schemeClr>
                </a:solidFill>
                <a:latin typeface="Arial" panose="020B0604020202020204" pitchFamily="34" charset="0"/>
                <a:cs typeface="Arial" panose="020B0604020202020204" pitchFamily="34" charset="0"/>
              </a:rPr>
              <a:t>Domestic B2B &amp; B2C DRR &amp; e‐invoicing</a:t>
            </a:r>
            <a:r>
              <a:rPr lang="en-US" sz="1200" b="1"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nl-NL" sz="1200" b="1" i="0" u="none" strike="noStrike" baseline="0" dirty="0" err="1">
                <a:solidFill>
                  <a:schemeClr val="tx1">
                    <a:lumMod val="85000"/>
                    <a:lumOff val="15000"/>
                  </a:schemeClr>
                </a:solidFill>
                <a:latin typeface="Arial" panose="020B0604020202020204" pitchFamily="34" charset="0"/>
                <a:cs typeface="Arial" panose="020B0604020202020204" pitchFamily="34" charset="0"/>
              </a:rPr>
              <a:t>optional</a:t>
            </a:r>
            <a:r>
              <a:rPr lang="nl-NL" sz="1200" b="1" i="0" u="none" strike="noStrike" baseline="0" dirty="0">
                <a:solidFill>
                  <a:schemeClr val="tx1">
                    <a:lumMod val="85000"/>
                    <a:lumOff val="15000"/>
                  </a:schemeClr>
                </a:solidFill>
                <a:latin typeface="Arial" panose="020B0604020202020204" pitchFamily="34" charset="0"/>
                <a:cs typeface="Arial" panose="020B0604020202020204" pitchFamily="34" charset="0"/>
              </a:rPr>
              <a:t> </a:t>
            </a:r>
            <a:r>
              <a:rPr lang="nl-NL" sz="1200" b="0" i="0" u="none" strike="noStrike" baseline="0" dirty="0" err="1">
                <a:solidFill>
                  <a:schemeClr val="tx1">
                    <a:lumMod val="85000"/>
                    <a:lumOff val="15000"/>
                  </a:schemeClr>
                </a:solidFill>
                <a:latin typeface="Arial" panose="020B0604020202020204" pitchFamily="34" charset="0"/>
                <a:cs typeface="Arial" panose="020B0604020202020204" pitchFamily="34" charset="0"/>
              </a:rPr>
              <a:t>for</a:t>
            </a:r>
            <a:r>
              <a:rPr lang="nl-NL" sz="1200" b="0" i="0" u="none" strike="noStrike" baseline="0" dirty="0">
                <a:solidFill>
                  <a:schemeClr val="tx1">
                    <a:lumMod val="85000"/>
                    <a:lumOff val="15000"/>
                  </a:schemeClr>
                </a:solidFill>
                <a:latin typeface="Arial" panose="020B0604020202020204" pitchFamily="34" charset="0"/>
                <a:cs typeface="Arial" panose="020B0604020202020204" pitchFamily="34" charset="0"/>
              </a:rPr>
              <a:t> EU MS.</a:t>
            </a:r>
          </a:p>
          <a:p>
            <a:pPr algn="l"/>
            <a:r>
              <a:rPr lang="en-US" sz="1200" b="0" i="0" u="none" strike="noStrike" baseline="0" dirty="0">
                <a:solidFill>
                  <a:schemeClr val="tx1">
                    <a:lumMod val="85000"/>
                    <a:lumOff val="15000"/>
                  </a:schemeClr>
                </a:solidFill>
                <a:latin typeface="Arial" panose="020B0604020202020204" pitchFamily="34" charset="0"/>
                <a:cs typeface="Arial" panose="020B0604020202020204" pitchFamily="34" charset="0"/>
              </a:rPr>
              <a:t>As of 2024, </a:t>
            </a:r>
            <a:r>
              <a:rPr lang="en-US" sz="1200" b="1" i="0" u="none" strike="noStrike" baseline="0" dirty="0">
                <a:solidFill>
                  <a:schemeClr val="tx1">
                    <a:lumMod val="85000"/>
                    <a:lumOff val="15000"/>
                  </a:schemeClr>
                </a:solidFill>
                <a:latin typeface="Arial" panose="020B0604020202020204" pitchFamily="34" charset="0"/>
                <a:cs typeface="Arial" panose="020B0604020202020204" pitchFamily="34" charset="0"/>
              </a:rPr>
              <a:t>application request </a:t>
            </a:r>
            <a:r>
              <a:rPr lang="en-US" sz="1200" b="0" i="0" u="none" strike="noStrike" baseline="0" dirty="0">
                <a:solidFill>
                  <a:schemeClr val="tx1">
                    <a:lumMod val="85000"/>
                    <a:lumOff val="15000"/>
                  </a:schemeClr>
                </a:solidFill>
                <a:latin typeface="Arial" panose="020B0604020202020204" pitchFamily="34" charset="0"/>
                <a:cs typeface="Arial" panose="020B0604020202020204" pitchFamily="34" charset="0"/>
              </a:rPr>
              <a:t>is no longer needed but MS should</a:t>
            </a:r>
            <a:r>
              <a:rPr lang="en-US" sz="1200" dirty="0">
                <a:solidFill>
                  <a:schemeClr val="tx1">
                    <a:lumMod val="85000"/>
                    <a:lumOff val="15000"/>
                  </a:schemeClr>
                </a:solidFill>
                <a:latin typeface="Arial" panose="020B0604020202020204" pitchFamily="34" charset="0"/>
                <a:cs typeface="Arial" panose="020B0604020202020204" pitchFamily="34" charset="0"/>
              </a:rPr>
              <a:t> </a:t>
            </a:r>
            <a:r>
              <a:rPr lang="nl-NL" sz="1200" b="0" i="0" u="none" strike="noStrike" baseline="0" dirty="0">
                <a:solidFill>
                  <a:schemeClr val="tx1">
                    <a:lumMod val="85000"/>
                    <a:lumOff val="15000"/>
                  </a:schemeClr>
                </a:solidFill>
                <a:latin typeface="Arial" panose="020B0604020202020204" pitchFamily="34" charset="0"/>
                <a:cs typeface="Arial" panose="020B0604020202020204" pitchFamily="34" charset="0"/>
              </a:rPr>
              <a:t>respect </a:t>
            </a:r>
            <a:r>
              <a:rPr lang="nl-NL" sz="1200" b="0" i="0" u="none" strike="noStrike" baseline="0" dirty="0" err="1">
                <a:solidFill>
                  <a:schemeClr val="tx1">
                    <a:lumMod val="85000"/>
                    <a:lumOff val="15000"/>
                  </a:schemeClr>
                </a:solidFill>
                <a:latin typeface="Arial" panose="020B0604020202020204" pitchFamily="34" charset="0"/>
                <a:cs typeface="Arial" panose="020B0604020202020204" pitchFamily="34" charset="0"/>
              </a:rPr>
              <a:t>the</a:t>
            </a:r>
            <a:r>
              <a:rPr lang="nl-NL" sz="1200" b="0" i="0" u="none" strike="noStrike" baseline="0" dirty="0">
                <a:solidFill>
                  <a:schemeClr val="tx1">
                    <a:lumMod val="85000"/>
                    <a:lumOff val="15000"/>
                  </a:schemeClr>
                </a:solidFill>
                <a:latin typeface="Arial" panose="020B0604020202020204" pitchFamily="34" charset="0"/>
                <a:cs typeface="Arial" panose="020B0604020202020204" pitchFamily="34" charset="0"/>
              </a:rPr>
              <a:t> EU </a:t>
            </a:r>
            <a:r>
              <a:rPr lang="nl-NL" sz="1200" b="0" i="0" u="none" strike="noStrike" baseline="0" dirty="0" err="1">
                <a:solidFill>
                  <a:schemeClr val="tx1">
                    <a:lumMod val="85000"/>
                    <a:lumOff val="15000"/>
                  </a:schemeClr>
                </a:solidFill>
                <a:latin typeface="Arial" panose="020B0604020202020204" pitchFamily="34" charset="0"/>
                <a:cs typeface="Arial" panose="020B0604020202020204" pitchFamily="34" charset="0"/>
              </a:rPr>
              <a:t>framework</a:t>
            </a:r>
            <a:r>
              <a:rPr lang="nl-NL" sz="1200" dirty="0">
                <a:solidFill>
                  <a:schemeClr val="tx1">
                    <a:lumMod val="85000"/>
                    <a:lumOff val="15000"/>
                  </a:schemeClr>
                </a:solidFill>
                <a:latin typeface="Arial" panose="020B0604020202020204" pitchFamily="34" charset="0"/>
                <a:cs typeface="Arial" panose="020B0604020202020204" pitchFamily="34" charset="0"/>
              </a:rPr>
              <a:t>: R</a:t>
            </a:r>
            <a:r>
              <a:rPr lang="en-US" sz="1200" b="0" i="0" u="none" strike="noStrike" baseline="0" dirty="0">
                <a:solidFill>
                  <a:schemeClr val="tx1">
                    <a:lumMod val="85000"/>
                    <a:lumOff val="15000"/>
                  </a:schemeClr>
                </a:solidFill>
                <a:latin typeface="Arial" panose="020B0604020202020204" pitchFamily="34" charset="0"/>
                <a:cs typeface="Arial" panose="020B0604020202020204" pitchFamily="34" charset="0"/>
              </a:rPr>
              <a:t>ules to be followed to ensure harmonization across the EU</a:t>
            </a:r>
          </a:p>
          <a:p>
            <a:pPr algn="l"/>
            <a:endParaRPr lang="nl-NL" sz="120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15" name="Tekstvak 14">
            <a:extLst>
              <a:ext uri="{FF2B5EF4-FFF2-40B4-BE49-F238E27FC236}">
                <a16:creationId xmlns:a16="http://schemas.microsoft.com/office/drawing/2014/main" id="{96072CA3-1C1B-7363-0A56-BEFD5130114A}"/>
              </a:ext>
            </a:extLst>
          </p:cNvPr>
          <p:cNvSpPr txBox="1"/>
          <p:nvPr/>
        </p:nvSpPr>
        <p:spPr>
          <a:xfrm>
            <a:off x="682819" y="1624771"/>
            <a:ext cx="1984665" cy="646331"/>
          </a:xfrm>
          <a:prstGeom prst="rect">
            <a:avLst/>
          </a:prstGeom>
          <a:noFill/>
        </p:spPr>
        <p:txBody>
          <a:bodyPr wrap="square">
            <a:spAutoFit/>
          </a:bodyPr>
          <a:lstStyle/>
          <a:p>
            <a:pPr algn="ctr"/>
            <a:r>
              <a:rPr lang="nl-NL" b="1" dirty="0">
                <a:solidFill>
                  <a:srgbClr val="FFC000"/>
                </a:solidFill>
                <a:latin typeface="Arial" panose="020B0604020202020204" pitchFamily="34" charset="0"/>
                <a:cs typeface="Arial" panose="020B0604020202020204" pitchFamily="34" charset="0"/>
              </a:rPr>
              <a:t>Data transmission</a:t>
            </a:r>
          </a:p>
        </p:txBody>
      </p:sp>
      <p:sp>
        <p:nvSpPr>
          <p:cNvPr id="17" name="Tekstvak 16">
            <a:extLst>
              <a:ext uri="{FF2B5EF4-FFF2-40B4-BE49-F238E27FC236}">
                <a16:creationId xmlns:a16="http://schemas.microsoft.com/office/drawing/2014/main" id="{33D96FEF-A6A1-8F9A-B133-4B187545EB25}"/>
              </a:ext>
            </a:extLst>
          </p:cNvPr>
          <p:cNvSpPr txBox="1"/>
          <p:nvPr/>
        </p:nvSpPr>
        <p:spPr>
          <a:xfrm>
            <a:off x="3823623" y="1648796"/>
            <a:ext cx="1706418" cy="646331"/>
          </a:xfrm>
          <a:prstGeom prst="rect">
            <a:avLst/>
          </a:prstGeom>
          <a:noFill/>
        </p:spPr>
        <p:txBody>
          <a:bodyPr wrap="square">
            <a:spAutoFit/>
          </a:bodyPr>
          <a:lstStyle/>
          <a:p>
            <a:pPr algn="ctr"/>
            <a:r>
              <a:rPr lang="nl-NL" b="1" dirty="0">
                <a:solidFill>
                  <a:srgbClr val="FFC000"/>
                </a:solidFill>
                <a:latin typeface="Arial" panose="020B0604020202020204" pitchFamily="34" charset="0"/>
                <a:cs typeface="Arial" panose="020B0604020202020204" pitchFamily="34" charset="0"/>
              </a:rPr>
              <a:t>VAT Compliance</a:t>
            </a:r>
          </a:p>
        </p:txBody>
      </p:sp>
      <p:sp>
        <p:nvSpPr>
          <p:cNvPr id="19" name="Tekstvak 18">
            <a:extLst>
              <a:ext uri="{FF2B5EF4-FFF2-40B4-BE49-F238E27FC236}">
                <a16:creationId xmlns:a16="http://schemas.microsoft.com/office/drawing/2014/main" id="{59CFE42D-454F-7EC3-CC2E-A81567DDEFD9}"/>
              </a:ext>
            </a:extLst>
          </p:cNvPr>
          <p:cNvSpPr txBox="1"/>
          <p:nvPr/>
        </p:nvSpPr>
        <p:spPr>
          <a:xfrm>
            <a:off x="6288818" y="1595864"/>
            <a:ext cx="2773009" cy="923330"/>
          </a:xfrm>
          <a:prstGeom prst="rect">
            <a:avLst/>
          </a:prstGeom>
          <a:noFill/>
        </p:spPr>
        <p:txBody>
          <a:bodyPr wrap="square">
            <a:spAutoFit/>
          </a:bodyPr>
          <a:lstStyle/>
          <a:p>
            <a:pPr algn="ctr"/>
            <a:r>
              <a:rPr lang="nl-NL" b="1" dirty="0" err="1">
                <a:solidFill>
                  <a:srgbClr val="FFC000"/>
                </a:solidFill>
                <a:latin typeface="Arial" panose="020B0604020202020204" pitchFamily="34" charset="0"/>
                <a:cs typeface="Arial" panose="020B0604020202020204" pitchFamily="34" charset="0"/>
              </a:rPr>
              <a:t>Invoicing</a:t>
            </a:r>
            <a:r>
              <a:rPr lang="nl-NL" b="1" dirty="0">
                <a:solidFill>
                  <a:srgbClr val="FFC000"/>
                </a:solidFill>
                <a:latin typeface="Arial" panose="020B0604020202020204" pitchFamily="34" charset="0"/>
                <a:cs typeface="Arial" panose="020B0604020202020204" pitchFamily="34" charset="0"/>
              </a:rPr>
              <a:t> </a:t>
            </a:r>
            <a:r>
              <a:rPr lang="nl-NL" b="1" dirty="0" err="1">
                <a:solidFill>
                  <a:srgbClr val="FFC000"/>
                </a:solidFill>
                <a:latin typeface="Arial" panose="020B0604020202020204" pitchFamily="34" charset="0"/>
                <a:cs typeface="Arial" panose="020B0604020202020204" pitchFamily="34" charset="0"/>
              </a:rPr>
              <a:t>considerations</a:t>
            </a:r>
            <a:endParaRPr lang="nl-NL" b="1" dirty="0">
              <a:solidFill>
                <a:srgbClr val="FFC000"/>
              </a:solidFill>
              <a:latin typeface="Arial" panose="020B0604020202020204" pitchFamily="34" charset="0"/>
              <a:cs typeface="Arial" panose="020B0604020202020204" pitchFamily="34" charset="0"/>
            </a:endParaRPr>
          </a:p>
          <a:p>
            <a:pPr algn="ctr"/>
            <a:r>
              <a:rPr lang="nl-NL" b="1" dirty="0" err="1">
                <a:solidFill>
                  <a:srgbClr val="FFC000"/>
                </a:solidFill>
                <a:latin typeface="Arial" panose="020B0604020202020204" pitchFamily="34" charset="0"/>
                <a:cs typeface="Arial" panose="020B0604020202020204" pitchFamily="34" charset="0"/>
              </a:rPr>
              <a:t>for</a:t>
            </a:r>
            <a:r>
              <a:rPr lang="nl-NL" b="1" dirty="0">
                <a:solidFill>
                  <a:srgbClr val="FFC000"/>
                </a:solidFill>
                <a:latin typeface="Arial" panose="020B0604020202020204" pitchFamily="34" charset="0"/>
                <a:cs typeface="Arial" panose="020B0604020202020204" pitchFamily="34" charset="0"/>
              </a:rPr>
              <a:t> cross border EU</a:t>
            </a:r>
          </a:p>
        </p:txBody>
      </p:sp>
      <p:sp>
        <p:nvSpPr>
          <p:cNvPr id="21" name="Tekstvak 20">
            <a:extLst>
              <a:ext uri="{FF2B5EF4-FFF2-40B4-BE49-F238E27FC236}">
                <a16:creationId xmlns:a16="http://schemas.microsoft.com/office/drawing/2014/main" id="{521B5CED-9109-5E58-A7A3-B8117EECA684}"/>
              </a:ext>
            </a:extLst>
          </p:cNvPr>
          <p:cNvSpPr txBox="1"/>
          <p:nvPr/>
        </p:nvSpPr>
        <p:spPr>
          <a:xfrm>
            <a:off x="9285711" y="1672486"/>
            <a:ext cx="2732143" cy="923330"/>
          </a:xfrm>
          <a:prstGeom prst="rect">
            <a:avLst/>
          </a:prstGeom>
          <a:noFill/>
        </p:spPr>
        <p:txBody>
          <a:bodyPr wrap="square">
            <a:spAutoFit/>
          </a:bodyPr>
          <a:lstStyle/>
          <a:p>
            <a:pPr algn="ctr"/>
            <a:r>
              <a:rPr lang="en-US" b="1" dirty="0">
                <a:solidFill>
                  <a:srgbClr val="FFC000"/>
                </a:solidFill>
                <a:latin typeface="Arial" panose="020B0604020202020204" pitchFamily="34" charset="0"/>
                <a:cs typeface="Arial" panose="020B0604020202020204" pitchFamily="34" charset="0"/>
              </a:rPr>
              <a:t>Harmonized invoicing framework for domestic transactions</a:t>
            </a:r>
            <a:endParaRPr lang="nl-NL" b="1" dirty="0">
              <a:solidFill>
                <a:srgbClr val="FFC000"/>
              </a:solidFill>
              <a:latin typeface="Arial" panose="020B0604020202020204" pitchFamily="34" charset="0"/>
              <a:cs typeface="Arial" panose="020B0604020202020204" pitchFamily="34" charset="0"/>
            </a:endParaRPr>
          </a:p>
        </p:txBody>
      </p:sp>
      <p:cxnSp>
        <p:nvCxnSpPr>
          <p:cNvPr id="12" name="Straight Connector 10">
            <a:extLst>
              <a:ext uri="{FF2B5EF4-FFF2-40B4-BE49-F238E27FC236}">
                <a16:creationId xmlns:a16="http://schemas.microsoft.com/office/drawing/2014/main" id="{F2EB05BF-C722-4412-96AF-888A10EC5204}"/>
              </a:ext>
            </a:extLst>
          </p:cNvPr>
          <p:cNvCxnSpPr>
            <a:cxnSpLocks/>
          </p:cNvCxnSpPr>
          <p:nvPr/>
        </p:nvCxnSpPr>
        <p:spPr>
          <a:xfrm>
            <a:off x="354111" y="1064662"/>
            <a:ext cx="8636024" cy="0"/>
          </a:xfrm>
          <a:prstGeom prst="line">
            <a:avLst/>
          </a:prstGeom>
          <a:ln w="28575">
            <a:solidFill>
              <a:srgbClr val="FFC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139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8" grpId="0" animBg="1"/>
      <p:bldP spid="16" grpId="0" animBg="1"/>
      <p:bldP spid="14" grpId="0" animBg="1"/>
      <p:bldP spid="5" grpId="0"/>
      <p:bldP spid="9" grpId="0"/>
      <p:bldP spid="11" grpId="0"/>
      <p:bldP spid="13" grpId="0"/>
      <p:bldP spid="15" grpId="0"/>
      <p:bldP spid="17" grpId="0"/>
      <p:bldP spid="19" grpId="0"/>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AC0F10A8-F801-438A-A92D-53FC5C75C22B}"/>
              </a:ext>
            </a:extLst>
          </p:cNvPr>
          <p:cNvSpPr/>
          <p:nvPr/>
        </p:nvSpPr>
        <p:spPr>
          <a:xfrm>
            <a:off x="7996722" y="1222766"/>
            <a:ext cx="3816146" cy="4412467"/>
          </a:xfrm>
          <a:prstGeom prst="roundRect">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4" name="Rectangle: Rounded Corners 13">
            <a:extLst>
              <a:ext uri="{FF2B5EF4-FFF2-40B4-BE49-F238E27FC236}">
                <a16:creationId xmlns:a16="http://schemas.microsoft.com/office/drawing/2014/main" id="{B3301418-FAA3-4BE6-8E39-830010643ACE}"/>
              </a:ext>
            </a:extLst>
          </p:cNvPr>
          <p:cNvSpPr/>
          <p:nvPr/>
        </p:nvSpPr>
        <p:spPr>
          <a:xfrm>
            <a:off x="4091660" y="1271406"/>
            <a:ext cx="3816146" cy="4412467"/>
          </a:xfrm>
          <a:prstGeom prst="roundRect">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Rectangle: Rounded Corners 11">
            <a:extLst>
              <a:ext uri="{FF2B5EF4-FFF2-40B4-BE49-F238E27FC236}">
                <a16:creationId xmlns:a16="http://schemas.microsoft.com/office/drawing/2014/main" id="{1E6360C0-64A7-4376-BDF0-9929EEAA0378}"/>
              </a:ext>
            </a:extLst>
          </p:cNvPr>
          <p:cNvSpPr/>
          <p:nvPr/>
        </p:nvSpPr>
        <p:spPr>
          <a:xfrm>
            <a:off x="205555" y="1271406"/>
            <a:ext cx="3816146" cy="4412467"/>
          </a:xfrm>
          <a:prstGeom prst="roundRect">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F727F1E5-8E67-907D-A0FE-000D50C038A2}"/>
              </a:ext>
            </a:extLst>
          </p:cNvPr>
          <p:cNvSpPr>
            <a:spLocks noGrp="1"/>
          </p:cNvSpPr>
          <p:nvPr>
            <p:ph type="title"/>
          </p:nvPr>
        </p:nvSpPr>
        <p:spPr>
          <a:xfrm>
            <a:off x="282722" y="277562"/>
            <a:ext cx="10707255" cy="752475"/>
          </a:xfrm>
        </p:spPr>
        <p:txBody>
          <a:bodyPr>
            <a:normAutofit fontScale="90000"/>
          </a:bodyPr>
          <a:lstStyle/>
          <a:p>
            <a:r>
              <a:rPr lang="en-US" sz="3600" b="1" dirty="0">
                <a:latin typeface="Arial" panose="020B0604020202020204" pitchFamily="34" charset="0"/>
                <a:cs typeface="Arial" panose="020B0604020202020204" pitchFamily="34" charset="0"/>
              </a:rPr>
              <a:t>FUTURE SINGLE VAT REGISTRATION IN A NUTSHELL</a:t>
            </a:r>
            <a:endParaRPr lang="nl-NL" sz="3600" b="1" dirty="0">
              <a:latin typeface="Arial" panose="020B0604020202020204" pitchFamily="34" charset="0"/>
              <a:cs typeface="Arial" panose="020B0604020202020204" pitchFamily="34" charset="0"/>
            </a:endParaRPr>
          </a:p>
        </p:txBody>
      </p:sp>
      <p:sp>
        <p:nvSpPr>
          <p:cNvPr id="5" name="Tekstvak 4">
            <a:extLst>
              <a:ext uri="{FF2B5EF4-FFF2-40B4-BE49-F238E27FC236}">
                <a16:creationId xmlns:a16="http://schemas.microsoft.com/office/drawing/2014/main" id="{8DD225AF-7C86-B2EF-FE15-26B2F9FFFD9B}"/>
              </a:ext>
            </a:extLst>
          </p:cNvPr>
          <p:cNvSpPr txBox="1"/>
          <p:nvPr/>
        </p:nvSpPr>
        <p:spPr>
          <a:xfrm>
            <a:off x="1224210" y="1443506"/>
            <a:ext cx="2153872" cy="369332"/>
          </a:xfrm>
          <a:prstGeom prst="rect">
            <a:avLst/>
          </a:prstGeom>
          <a:noFill/>
        </p:spPr>
        <p:txBody>
          <a:bodyPr wrap="square">
            <a:spAutoFit/>
          </a:bodyPr>
          <a:lstStyle/>
          <a:p>
            <a:r>
              <a:rPr lang="nl-NL" b="1" dirty="0">
                <a:solidFill>
                  <a:srgbClr val="FFC000"/>
                </a:solidFill>
                <a:latin typeface="Arial" panose="020B0604020202020204" pitchFamily="34" charset="0"/>
                <a:cs typeface="Arial" panose="020B0604020202020204" pitchFamily="34" charset="0"/>
              </a:rPr>
              <a:t>OSS extension</a:t>
            </a:r>
          </a:p>
        </p:txBody>
      </p:sp>
      <p:sp>
        <p:nvSpPr>
          <p:cNvPr id="7" name="Tekstvak 6">
            <a:extLst>
              <a:ext uri="{FF2B5EF4-FFF2-40B4-BE49-F238E27FC236}">
                <a16:creationId xmlns:a16="http://schemas.microsoft.com/office/drawing/2014/main" id="{00321174-7AE2-68F8-4727-D5B34A0BC810}"/>
              </a:ext>
            </a:extLst>
          </p:cNvPr>
          <p:cNvSpPr txBox="1"/>
          <p:nvPr/>
        </p:nvSpPr>
        <p:spPr>
          <a:xfrm>
            <a:off x="359923" y="2193328"/>
            <a:ext cx="3521365" cy="2677656"/>
          </a:xfrm>
          <a:prstGeom prst="rect">
            <a:avLst/>
          </a:prstGeom>
          <a:noFill/>
        </p:spPr>
        <p:txBody>
          <a:bodyPr wrap="square">
            <a:spAutoFit/>
          </a:bodyPr>
          <a:lstStyle/>
          <a:p>
            <a:r>
              <a:rPr lang="en-US" sz="1400" b="1" dirty="0">
                <a:solidFill>
                  <a:srgbClr val="B3BFC1"/>
                </a:solidFill>
                <a:latin typeface="Arial" panose="020B0604020202020204" pitchFamily="34" charset="0"/>
                <a:cs typeface="Arial" panose="020B0604020202020204" pitchFamily="34" charset="0"/>
              </a:rPr>
              <a:t>Proposed rules:</a:t>
            </a:r>
          </a:p>
          <a:p>
            <a:r>
              <a:rPr lang="en-US" sz="1400" dirty="0">
                <a:latin typeface="Arial" panose="020B0604020202020204" pitchFamily="34" charset="0"/>
                <a:cs typeface="Arial" panose="020B0604020202020204" pitchFamily="34" charset="0"/>
              </a:rPr>
              <a:t>Extension to all types of B2C supplies (both cross border and domestic):</a:t>
            </a:r>
          </a:p>
          <a:p>
            <a:r>
              <a:rPr lang="en-US" sz="1400" dirty="0">
                <a:latin typeface="Arial" panose="020B0604020202020204" pitchFamily="34" charset="0"/>
                <a:cs typeface="Arial" panose="020B0604020202020204" pitchFamily="34" charset="0"/>
              </a:rPr>
              <a:t>domestic supplies of goods, installation supplies, supplies on board ships, aircraft or trains during passenger transport in the EU, supplies of gas,</a:t>
            </a:r>
          </a:p>
          <a:p>
            <a:r>
              <a:rPr lang="en-US" sz="1400" dirty="0">
                <a:latin typeface="Arial" panose="020B0604020202020204" pitchFamily="34" charset="0"/>
                <a:cs typeface="Arial" panose="020B0604020202020204" pitchFamily="34" charset="0"/>
              </a:rPr>
              <a:t>electricity, etc.</a:t>
            </a:r>
          </a:p>
          <a:p>
            <a:r>
              <a:rPr lang="en-US" sz="1400" dirty="0">
                <a:latin typeface="Arial" panose="020B0604020202020204" pitchFamily="34" charset="0"/>
                <a:cs typeface="Arial" panose="020B0604020202020204" pitchFamily="34" charset="0"/>
              </a:rPr>
              <a:t>Extension to cross border sales of margin goods</a:t>
            </a:r>
          </a:p>
          <a:p>
            <a:r>
              <a:rPr lang="en-US" sz="1400" dirty="0">
                <a:latin typeface="Arial" panose="020B0604020202020204" pitchFamily="34" charset="0"/>
                <a:cs typeface="Arial" panose="020B0604020202020204" pitchFamily="34" charset="0"/>
              </a:rPr>
              <a:t>Still no input VAT recovery via OSS mechanism</a:t>
            </a:r>
            <a:endParaRPr lang="nl-NL" sz="1400" dirty="0">
              <a:latin typeface="Arial" panose="020B0604020202020204" pitchFamily="34" charset="0"/>
              <a:cs typeface="Arial" panose="020B0604020202020204" pitchFamily="34" charset="0"/>
            </a:endParaRPr>
          </a:p>
        </p:txBody>
      </p:sp>
      <p:sp>
        <p:nvSpPr>
          <p:cNvPr id="9" name="Tekstvak 8">
            <a:extLst>
              <a:ext uri="{FF2B5EF4-FFF2-40B4-BE49-F238E27FC236}">
                <a16:creationId xmlns:a16="http://schemas.microsoft.com/office/drawing/2014/main" id="{2EBD268F-2DBC-8D1E-6139-3854107D6151}"/>
              </a:ext>
            </a:extLst>
          </p:cNvPr>
          <p:cNvSpPr txBox="1"/>
          <p:nvPr/>
        </p:nvSpPr>
        <p:spPr>
          <a:xfrm>
            <a:off x="4288656" y="1398045"/>
            <a:ext cx="3727024" cy="646331"/>
          </a:xfrm>
          <a:prstGeom prst="rect">
            <a:avLst/>
          </a:prstGeom>
          <a:noFill/>
        </p:spPr>
        <p:txBody>
          <a:bodyPr wrap="square">
            <a:spAutoFit/>
          </a:bodyPr>
          <a:lstStyle>
            <a:defPPr>
              <a:defRPr lang="nl-BE"/>
            </a:defPPr>
            <a:lvl1pPr>
              <a:defRPr b="1">
                <a:solidFill>
                  <a:srgbClr val="FFC000"/>
                </a:solidFill>
                <a:latin typeface="Arial" panose="020B0604020202020204" pitchFamily="34" charset="0"/>
                <a:cs typeface="Arial" panose="020B0604020202020204" pitchFamily="34" charset="0"/>
              </a:defRPr>
            </a:lvl1pPr>
          </a:lstStyle>
          <a:p>
            <a:r>
              <a:rPr lang="en-US" dirty="0"/>
              <a:t>Domestic reverse charge for</a:t>
            </a:r>
          </a:p>
          <a:p>
            <a:r>
              <a:rPr lang="en-US" dirty="0"/>
              <a:t>non-established businesses</a:t>
            </a:r>
            <a:endParaRPr lang="nl-NL" dirty="0"/>
          </a:p>
        </p:txBody>
      </p:sp>
      <p:sp>
        <p:nvSpPr>
          <p:cNvPr id="11" name="Tekstvak 10">
            <a:extLst>
              <a:ext uri="{FF2B5EF4-FFF2-40B4-BE49-F238E27FC236}">
                <a16:creationId xmlns:a16="http://schemas.microsoft.com/office/drawing/2014/main" id="{E7D732F7-44AC-FFE6-7680-0418576263DB}"/>
              </a:ext>
            </a:extLst>
          </p:cNvPr>
          <p:cNvSpPr txBox="1"/>
          <p:nvPr/>
        </p:nvSpPr>
        <p:spPr>
          <a:xfrm>
            <a:off x="4215008" y="2193328"/>
            <a:ext cx="3692798" cy="2677656"/>
          </a:xfrm>
          <a:prstGeom prst="rect">
            <a:avLst/>
          </a:prstGeom>
          <a:noFill/>
        </p:spPr>
        <p:txBody>
          <a:bodyPr wrap="square">
            <a:spAutoFit/>
          </a:bodyPr>
          <a:lstStyle/>
          <a:p>
            <a:r>
              <a:rPr lang="en-US" sz="1400" b="1" dirty="0">
                <a:solidFill>
                  <a:srgbClr val="B3BFC1"/>
                </a:solidFill>
                <a:latin typeface="Arial" panose="020B0604020202020204" pitchFamily="34" charset="0"/>
                <a:cs typeface="Arial" panose="020B0604020202020204" pitchFamily="34" charset="0"/>
              </a:rPr>
              <a:t>Existing:</a:t>
            </a:r>
          </a:p>
          <a:p>
            <a:r>
              <a:rPr lang="en-US" sz="1400" dirty="0">
                <a:latin typeface="Arial" panose="020B0604020202020204" pitchFamily="34" charset="0"/>
                <a:cs typeface="Arial" panose="020B0604020202020204" pitchFamily="34" charset="0"/>
              </a:rPr>
              <a:t>RC mechanism allows non-established businesses to not register in MS in which VAT is due on local supplies: liability to account for local VAT shifts to B2B customer (now in 13 EU MS under different conditions)</a:t>
            </a:r>
          </a:p>
          <a:p>
            <a:r>
              <a:rPr lang="en-US" sz="1400" b="1" dirty="0">
                <a:solidFill>
                  <a:srgbClr val="B3BFC1"/>
                </a:solidFill>
                <a:latin typeface="Arial" panose="020B0604020202020204" pitchFamily="34" charset="0"/>
                <a:cs typeface="Arial" panose="020B0604020202020204" pitchFamily="34" charset="0"/>
              </a:rPr>
              <a:t>Proposed :</a:t>
            </a:r>
          </a:p>
          <a:p>
            <a:r>
              <a:rPr lang="en-US" sz="1400" dirty="0">
                <a:latin typeface="Arial" panose="020B0604020202020204" pitchFamily="34" charset="0"/>
                <a:cs typeface="Arial" panose="020B0604020202020204" pitchFamily="34" charset="0"/>
              </a:rPr>
              <a:t>All MS must allow domestic RC for B2B transactions, but </a:t>
            </a:r>
            <a:r>
              <a:rPr lang="en-US" sz="1400" u="sng" dirty="0">
                <a:latin typeface="Arial" panose="020B0604020202020204" pitchFamily="34" charset="0"/>
                <a:cs typeface="Arial" panose="020B0604020202020204" pitchFamily="34" charset="0"/>
              </a:rPr>
              <a:t>optional</a:t>
            </a:r>
            <a:r>
              <a:rPr lang="en-US" sz="1400" dirty="0">
                <a:latin typeface="Arial" panose="020B0604020202020204" pitchFamily="34" charset="0"/>
                <a:cs typeface="Arial" panose="020B0604020202020204" pitchFamily="34" charset="0"/>
              </a:rPr>
              <a:t> for supplier. </a:t>
            </a:r>
          </a:p>
          <a:p>
            <a:r>
              <a:rPr lang="en-US" sz="1400" dirty="0">
                <a:latin typeface="Arial" panose="020B0604020202020204" pitchFamily="34" charset="0"/>
                <a:cs typeface="Arial" panose="020B0604020202020204" pitchFamily="34" charset="0"/>
              </a:rPr>
              <a:t>Transactions need to be captured in ESL (as from 2025)</a:t>
            </a:r>
            <a:endParaRPr lang="nl-NL" sz="1400" dirty="0">
              <a:latin typeface="Arial" panose="020B0604020202020204" pitchFamily="34" charset="0"/>
              <a:cs typeface="Arial" panose="020B0604020202020204" pitchFamily="34" charset="0"/>
            </a:endParaRPr>
          </a:p>
        </p:txBody>
      </p:sp>
      <p:sp>
        <p:nvSpPr>
          <p:cNvPr id="13" name="Tekstvak 12">
            <a:extLst>
              <a:ext uri="{FF2B5EF4-FFF2-40B4-BE49-F238E27FC236}">
                <a16:creationId xmlns:a16="http://schemas.microsoft.com/office/drawing/2014/main" id="{CB49DCDF-97F4-41EC-BED1-546DF672D01F}"/>
              </a:ext>
            </a:extLst>
          </p:cNvPr>
          <p:cNvSpPr txBox="1"/>
          <p:nvPr/>
        </p:nvSpPr>
        <p:spPr>
          <a:xfrm>
            <a:off x="8178232" y="1398044"/>
            <a:ext cx="3453125" cy="646331"/>
          </a:xfrm>
          <a:prstGeom prst="rect">
            <a:avLst/>
          </a:prstGeom>
          <a:noFill/>
        </p:spPr>
        <p:txBody>
          <a:bodyPr wrap="square">
            <a:spAutoFit/>
          </a:bodyPr>
          <a:lstStyle>
            <a:defPPr>
              <a:defRPr lang="nl-BE"/>
            </a:defPPr>
            <a:lvl1pPr>
              <a:defRPr b="1">
                <a:solidFill>
                  <a:srgbClr val="FFC000"/>
                </a:solidFill>
                <a:latin typeface="Arial" panose="020B0604020202020204" pitchFamily="34" charset="0"/>
                <a:cs typeface="Arial" panose="020B0604020202020204" pitchFamily="34" charset="0"/>
              </a:defRPr>
            </a:lvl1pPr>
          </a:lstStyle>
          <a:p>
            <a:pPr algn="ctr"/>
            <a:r>
              <a:rPr lang="en-US" dirty="0"/>
              <a:t>Special transfer scheme for movement of own goods</a:t>
            </a:r>
            <a:endParaRPr lang="nl-NL" dirty="0"/>
          </a:p>
        </p:txBody>
      </p:sp>
      <p:sp>
        <p:nvSpPr>
          <p:cNvPr id="15" name="Tekstvak 14">
            <a:extLst>
              <a:ext uri="{FF2B5EF4-FFF2-40B4-BE49-F238E27FC236}">
                <a16:creationId xmlns:a16="http://schemas.microsoft.com/office/drawing/2014/main" id="{B112500B-55FD-AB8A-29F2-5C07DACE9F79}"/>
              </a:ext>
            </a:extLst>
          </p:cNvPr>
          <p:cNvSpPr txBox="1"/>
          <p:nvPr/>
        </p:nvSpPr>
        <p:spPr>
          <a:xfrm>
            <a:off x="8104802" y="2268114"/>
            <a:ext cx="3727275" cy="2677656"/>
          </a:xfrm>
          <a:prstGeom prst="rect">
            <a:avLst/>
          </a:prstGeom>
          <a:noFill/>
        </p:spPr>
        <p:txBody>
          <a:bodyPr wrap="square">
            <a:spAutoFit/>
          </a:bodyPr>
          <a:lstStyle/>
          <a:p>
            <a:r>
              <a:rPr lang="en-US" sz="1400" b="1" dirty="0">
                <a:solidFill>
                  <a:srgbClr val="B3BFC1"/>
                </a:solidFill>
                <a:latin typeface="Arial" panose="020B0604020202020204" pitchFamily="34" charset="0"/>
                <a:cs typeface="Arial" panose="020B0604020202020204" pitchFamily="34" charset="0"/>
              </a:rPr>
              <a:t>Existing:</a:t>
            </a:r>
          </a:p>
          <a:p>
            <a:r>
              <a:rPr lang="en-US" sz="1400" dirty="0">
                <a:latin typeface="Arial" panose="020B0604020202020204" pitchFamily="34" charset="0"/>
                <a:cs typeface="Arial" panose="020B0604020202020204" pitchFamily="34" charset="0"/>
              </a:rPr>
              <a:t>Transfer of own goods requires VAT registration in MS of departure and of arrival of the goods.</a:t>
            </a:r>
          </a:p>
          <a:p>
            <a:r>
              <a:rPr lang="en-US" sz="1400" dirty="0">
                <a:latin typeface="Arial" panose="020B0604020202020204" pitchFamily="34" charset="0"/>
                <a:cs typeface="Arial" panose="020B0604020202020204" pitchFamily="34" charset="0"/>
              </a:rPr>
              <a:t>Since 2020: harmonized simplification arrangement for call-off stock stocks, but rigid conditions </a:t>
            </a:r>
          </a:p>
          <a:p>
            <a:r>
              <a:rPr lang="en-US" sz="1400" b="1" dirty="0">
                <a:solidFill>
                  <a:srgbClr val="B3BFC1"/>
                </a:solidFill>
                <a:latin typeface="Arial" panose="020B0604020202020204" pitchFamily="34" charset="0"/>
                <a:cs typeface="Arial" panose="020B0604020202020204" pitchFamily="34" charset="0"/>
              </a:rPr>
              <a:t>Proposed:</a:t>
            </a:r>
          </a:p>
          <a:p>
            <a:r>
              <a:rPr lang="en-US" sz="1400" dirty="0">
                <a:latin typeface="Arial" panose="020B0604020202020204" pitchFamily="34" charset="0"/>
                <a:cs typeface="Arial" panose="020B0604020202020204" pitchFamily="34" charset="0"/>
              </a:rPr>
              <a:t>New OSS transfer module allows reporting of transfers/movements of own goods: transition period foreseen from January 2025 through 31 December 2025</a:t>
            </a:r>
            <a:endParaRPr lang="nl-NL" sz="1400" dirty="0">
              <a:latin typeface="Arial" panose="020B0604020202020204" pitchFamily="34" charset="0"/>
              <a:cs typeface="Arial" panose="020B0604020202020204" pitchFamily="34" charset="0"/>
            </a:endParaRPr>
          </a:p>
        </p:txBody>
      </p:sp>
      <p:cxnSp>
        <p:nvCxnSpPr>
          <p:cNvPr id="10" name="Straight Connector 10">
            <a:extLst>
              <a:ext uri="{FF2B5EF4-FFF2-40B4-BE49-F238E27FC236}">
                <a16:creationId xmlns:a16="http://schemas.microsoft.com/office/drawing/2014/main" id="{08064539-D99E-4727-BBCD-968532A69EC1}"/>
              </a:ext>
            </a:extLst>
          </p:cNvPr>
          <p:cNvCxnSpPr>
            <a:cxnSpLocks/>
          </p:cNvCxnSpPr>
          <p:nvPr/>
        </p:nvCxnSpPr>
        <p:spPr>
          <a:xfrm>
            <a:off x="359923" y="890915"/>
            <a:ext cx="10483337" cy="0"/>
          </a:xfrm>
          <a:prstGeom prst="line">
            <a:avLst/>
          </a:prstGeom>
          <a:ln w="28575">
            <a:solidFill>
              <a:srgbClr val="FFC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0172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4" grpId="0" animBg="1"/>
      <p:bldP spid="12" grpId="0" animBg="1"/>
      <p:bldP spid="5" grpId="0"/>
      <p:bldP spid="7" grpId="0"/>
      <p:bldP spid="9" grpId="0"/>
      <p:bldP spid="11" grpId="0"/>
      <p:bldP spid="13" grpId="0"/>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EFD7619E-29AD-7567-6262-284056381CEE}"/>
              </a:ext>
            </a:extLst>
          </p:cNvPr>
          <p:cNvSpPr>
            <a:spLocks noGrp="1"/>
          </p:cNvSpPr>
          <p:nvPr>
            <p:ph idx="1"/>
          </p:nvPr>
        </p:nvSpPr>
        <p:spPr>
          <a:xfrm>
            <a:off x="658738" y="817221"/>
            <a:ext cx="10515600" cy="4351338"/>
          </a:xfrm>
        </p:spPr>
        <p:txBody>
          <a:bodyPr>
            <a:normAutofit/>
          </a:bodyPr>
          <a:lstStyle/>
          <a:p>
            <a:pPr marL="0" indent="0" algn="ctr">
              <a:buNone/>
            </a:pPr>
            <a:endParaRPr lang="nl-NL" sz="4000" dirty="0">
              <a:latin typeface="Arial" panose="020B0604020202020204" pitchFamily="34" charset="0"/>
              <a:cs typeface="Arial" panose="020B0604020202020204" pitchFamily="34" charset="0"/>
            </a:endParaRPr>
          </a:p>
          <a:p>
            <a:pPr marL="0" indent="0" algn="ctr">
              <a:buNone/>
            </a:pPr>
            <a:endParaRPr lang="nl-NL" sz="4000" dirty="0">
              <a:latin typeface="Arial" panose="020B0604020202020204" pitchFamily="34" charset="0"/>
              <a:cs typeface="Arial" panose="020B0604020202020204" pitchFamily="34" charset="0"/>
            </a:endParaRPr>
          </a:p>
          <a:p>
            <a:pPr marL="0" indent="0" algn="ctr">
              <a:buNone/>
            </a:pPr>
            <a:endParaRPr lang="nl-NL" sz="4000" dirty="0">
              <a:latin typeface="Arial" panose="020B0604020202020204" pitchFamily="34" charset="0"/>
              <a:cs typeface="Arial" panose="020B0604020202020204" pitchFamily="34" charset="0"/>
            </a:endParaRPr>
          </a:p>
          <a:p>
            <a:pPr marL="0" indent="0" algn="ctr">
              <a:buNone/>
            </a:pPr>
            <a:r>
              <a:rPr lang="nl-NL" sz="4000" b="1" dirty="0">
                <a:latin typeface="Arial" panose="020B0604020202020204" pitchFamily="34" charset="0"/>
                <a:cs typeface="Arial" panose="020B0604020202020204" pitchFamily="34" charset="0"/>
              </a:rPr>
              <a:t>THANK YOU FOR YOUR ATTENTION</a:t>
            </a:r>
          </a:p>
        </p:txBody>
      </p:sp>
      <p:cxnSp>
        <p:nvCxnSpPr>
          <p:cNvPr id="4" name="Straight Connector 10">
            <a:extLst>
              <a:ext uri="{FF2B5EF4-FFF2-40B4-BE49-F238E27FC236}">
                <a16:creationId xmlns:a16="http://schemas.microsoft.com/office/drawing/2014/main" id="{A532D512-73FE-440E-8863-0323AD3BAD7D}"/>
              </a:ext>
            </a:extLst>
          </p:cNvPr>
          <p:cNvCxnSpPr>
            <a:cxnSpLocks/>
          </p:cNvCxnSpPr>
          <p:nvPr/>
        </p:nvCxnSpPr>
        <p:spPr>
          <a:xfrm>
            <a:off x="1561946" y="3517383"/>
            <a:ext cx="8846650" cy="0"/>
          </a:xfrm>
          <a:prstGeom prst="line">
            <a:avLst/>
          </a:prstGeom>
          <a:ln w="28575">
            <a:solidFill>
              <a:srgbClr val="FFC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67967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8E7F963A-8A38-7D15-A219-CFE21FB22A1B}"/>
              </a:ext>
            </a:extLst>
          </p:cNvPr>
          <p:cNvSpPr/>
          <p:nvPr/>
        </p:nvSpPr>
        <p:spPr>
          <a:xfrm>
            <a:off x="295614" y="553724"/>
            <a:ext cx="7557520" cy="543739"/>
          </a:xfrm>
          <a:prstGeom prst="rect">
            <a:avLst/>
          </a:prstGeom>
        </p:spPr>
        <p:txBody>
          <a:bodyPr wrap="square">
            <a:spAutoFit/>
          </a:bodyPr>
          <a:lstStyle/>
          <a:p>
            <a:pPr defTabSz="987357"/>
            <a:r>
              <a:rPr lang="de-DE" sz="4400" b="1" baseline="30000" dirty="0">
                <a:solidFill>
                  <a:srgbClr val="293133"/>
                </a:solidFill>
                <a:latin typeface="Arial" panose="020B0604020202020204" pitchFamily="34" charset="0"/>
                <a:cs typeface="Arial" panose="020B0604020202020204" pitchFamily="34" charset="0"/>
              </a:rPr>
              <a:t>FOR FURTHER INFORMATION: </a:t>
            </a:r>
            <a:endParaRPr lang="en-IE" sz="4400" b="1" baseline="30000" dirty="0">
              <a:solidFill>
                <a:srgbClr val="293133"/>
              </a:solidFill>
              <a:latin typeface="Arial" panose="020B0604020202020204" pitchFamily="34" charset="0"/>
              <a:cs typeface="Arial" panose="020B0604020202020204" pitchFamily="34" charset="0"/>
            </a:endParaRPr>
          </a:p>
        </p:txBody>
      </p:sp>
      <p:cxnSp>
        <p:nvCxnSpPr>
          <p:cNvPr id="2" name="Straight Connector 10">
            <a:extLst>
              <a:ext uri="{FF2B5EF4-FFF2-40B4-BE49-F238E27FC236}">
                <a16:creationId xmlns:a16="http://schemas.microsoft.com/office/drawing/2014/main" id="{EE5F070D-0E22-2754-D206-252E1A1FBF55}"/>
              </a:ext>
            </a:extLst>
          </p:cNvPr>
          <p:cNvCxnSpPr>
            <a:cxnSpLocks/>
          </p:cNvCxnSpPr>
          <p:nvPr/>
        </p:nvCxnSpPr>
        <p:spPr>
          <a:xfrm>
            <a:off x="381524" y="910196"/>
            <a:ext cx="5552348" cy="0"/>
          </a:xfrm>
          <a:prstGeom prst="line">
            <a:avLst/>
          </a:prstGeom>
          <a:ln w="28575">
            <a:solidFill>
              <a:srgbClr val="FFCC00"/>
            </a:solidFill>
          </a:ln>
        </p:spPr>
        <p:style>
          <a:lnRef idx="1">
            <a:schemeClr val="accent1"/>
          </a:lnRef>
          <a:fillRef idx="0">
            <a:schemeClr val="accent1"/>
          </a:fillRef>
          <a:effectRef idx="0">
            <a:schemeClr val="accent1"/>
          </a:effectRef>
          <a:fontRef idx="minor">
            <a:schemeClr val="tx1"/>
          </a:fontRef>
        </p:style>
      </p:cxnSp>
      <p:pic>
        <p:nvPicPr>
          <p:cNvPr id="16" name="Afbeelding 15">
            <a:extLst>
              <a:ext uri="{FF2B5EF4-FFF2-40B4-BE49-F238E27FC236}">
                <a16:creationId xmlns:a16="http://schemas.microsoft.com/office/drawing/2014/main" id="{161B8664-B691-B265-95BE-8892D01F13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1096323" y="0"/>
            <a:ext cx="1095675" cy="1107449"/>
          </a:xfrm>
          <a:prstGeom prst="rect">
            <a:avLst/>
          </a:prstGeom>
        </p:spPr>
      </p:pic>
      <p:sp>
        <p:nvSpPr>
          <p:cNvPr id="6" name="ZoneTexte 14">
            <a:extLst>
              <a:ext uri="{FF2B5EF4-FFF2-40B4-BE49-F238E27FC236}">
                <a16:creationId xmlns:a16="http://schemas.microsoft.com/office/drawing/2014/main" id="{B4B87484-324F-EE9E-DCB8-59C09439E8BA}"/>
              </a:ext>
            </a:extLst>
          </p:cNvPr>
          <p:cNvSpPr txBox="1"/>
          <p:nvPr/>
        </p:nvSpPr>
        <p:spPr>
          <a:xfrm>
            <a:off x="7525995" y="1954401"/>
            <a:ext cx="4264489" cy="1169551"/>
          </a:xfrm>
          <a:prstGeom prst="rect">
            <a:avLst/>
          </a:prstGeom>
          <a:noFill/>
        </p:spPr>
        <p:txBody>
          <a:bodyPr wrap="square">
            <a:spAutoFit/>
          </a:bodyPr>
          <a:lstStyle/>
          <a:p>
            <a:pPr marR="0" algn="l" rtl="0"/>
            <a:r>
              <a:rPr lang="en-US" sz="2000" b="1" i="0" u="none" strike="noStrike" baseline="0" dirty="0">
                <a:solidFill>
                  <a:srgbClr val="293133"/>
                </a:solidFill>
                <a:latin typeface="Arial" panose="020B0604020202020204" pitchFamily="34" charset="0"/>
                <a:cs typeface="Arial" panose="020B0604020202020204" pitchFamily="34" charset="0"/>
              </a:rPr>
              <a:t>Thomas Hermie</a:t>
            </a:r>
            <a:br>
              <a:rPr lang="en-US" sz="1800" b="0" i="0" u="none" strike="noStrike" baseline="0" dirty="0">
                <a:solidFill>
                  <a:srgbClr val="293133"/>
                </a:solidFill>
                <a:latin typeface="Arial" panose="020B0604020202020204" pitchFamily="34" charset="0"/>
                <a:cs typeface="Arial" panose="020B0604020202020204" pitchFamily="34" charset="0"/>
              </a:rPr>
            </a:br>
            <a:r>
              <a:rPr lang="en-US" sz="1600" b="0" i="0" u="none" strike="noStrike" baseline="0" dirty="0">
                <a:solidFill>
                  <a:srgbClr val="293133"/>
                </a:solidFill>
                <a:latin typeface="Arial" panose="020B0604020202020204" pitchFamily="34" charset="0"/>
                <a:cs typeface="Arial" panose="020B0604020202020204" pitchFamily="34" charset="0"/>
              </a:rPr>
              <a:t>LL.M. </a:t>
            </a:r>
            <a:br>
              <a:rPr lang="en-US" sz="1800" b="0" i="0" u="none" strike="noStrike" baseline="0" dirty="0">
                <a:solidFill>
                  <a:srgbClr val="293133"/>
                </a:solidFill>
                <a:latin typeface="Arial" panose="020B0604020202020204" pitchFamily="34" charset="0"/>
                <a:cs typeface="Arial" panose="020B0604020202020204" pitchFamily="34" charset="0"/>
              </a:rPr>
            </a:br>
            <a:r>
              <a:rPr lang="en-US" sz="1600" b="1" i="1" u="none" strike="noStrike" baseline="0" dirty="0">
                <a:solidFill>
                  <a:srgbClr val="293133"/>
                </a:solidFill>
                <a:latin typeface="Arial" panose="020B0604020202020204" pitchFamily="34" charset="0"/>
                <a:cs typeface="Arial" panose="020B0604020202020204" pitchFamily="34" charset="0"/>
              </a:rPr>
              <a:t>VAT, Customs</a:t>
            </a:r>
            <a:r>
              <a:rPr lang="en-US" sz="1500" b="1" i="1" u="none" strike="noStrike" baseline="0" dirty="0">
                <a:solidFill>
                  <a:srgbClr val="293133"/>
                </a:solidFill>
                <a:latin typeface="Arial" panose="020B0604020202020204" pitchFamily="34" charset="0"/>
                <a:cs typeface="Arial" panose="020B0604020202020204" pitchFamily="34" charset="0"/>
              </a:rPr>
              <a:t> and </a:t>
            </a:r>
            <a:r>
              <a:rPr lang="en-US" sz="1600" b="1" i="1" u="none" strike="noStrike" baseline="0" dirty="0">
                <a:solidFill>
                  <a:srgbClr val="293133"/>
                </a:solidFill>
                <a:latin typeface="Arial" panose="020B0604020202020204" pitchFamily="34" charset="0"/>
                <a:cs typeface="Arial" panose="020B0604020202020204" pitchFamily="34" charset="0"/>
              </a:rPr>
              <a:t>Excises</a:t>
            </a:r>
            <a:r>
              <a:rPr lang="en-US" sz="1500" b="1" i="1" u="none" strike="noStrike" baseline="0" dirty="0">
                <a:solidFill>
                  <a:srgbClr val="293133"/>
                </a:solidFill>
                <a:latin typeface="Arial" panose="020B0604020202020204" pitchFamily="34" charset="0"/>
                <a:cs typeface="Arial" panose="020B0604020202020204" pitchFamily="34" charset="0"/>
              </a:rPr>
              <a:t> Specialist</a:t>
            </a:r>
            <a:br>
              <a:rPr lang="en-US" sz="1800" b="0" i="0" u="none" strike="noStrike" baseline="0" dirty="0">
                <a:solidFill>
                  <a:srgbClr val="293133"/>
                </a:solidFill>
                <a:latin typeface="Arial" panose="020B0604020202020204" pitchFamily="34" charset="0"/>
                <a:cs typeface="Arial" panose="020B0604020202020204" pitchFamily="34" charset="0"/>
              </a:rPr>
            </a:br>
            <a:endParaRPr lang="fr-BE" sz="1800" b="0" i="0" u="none" strike="noStrike" baseline="0" dirty="0">
              <a:solidFill>
                <a:srgbClr val="293133"/>
              </a:solidFill>
              <a:latin typeface="Arial" panose="020B0604020202020204" pitchFamily="34" charset="0"/>
              <a:cs typeface="Arial" panose="020B0604020202020204" pitchFamily="34" charset="0"/>
            </a:endParaRPr>
          </a:p>
        </p:txBody>
      </p:sp>
      <p:pic>
        <p:nvPicPr>
          <p:cNvPr id="22" name="Afbeelding 21">
            <a:extLst>
              <a:ext uri="{FF2B5EF4-FFF2-40B4-BE49-F238E27FC236}">
                <a16:creationId xmlns:a16="http://schemas.microsoft.com/office/drawing/2014/main" id="{D36C34BA-6694-E2B4-CEE8-55CE30487750}"/>
              </a:ext>
            </a:extLst>
          </p:cNvPr>
          <p:cNvPicPr>
            <a:picLocks noChangeAspect="1"/>
          </p:cNvPicPr>
          <p:nvPr/>
        </p:nvPicPr>
        <p:blipFill>
          <a:blip r:embed="rId3">
            <a:extLst>
              <a:ext uri="{28A0092B-C50C-407E-A947-70E740481C1C}">
                <a14:useLocalDpi xmlns:a14="http://schemas.microsoft.com/office/drawing/2010/main" val="0"/>
              </a:ext>
            </a:extLst>
          </a:blip>
          <a:srcRect l="16599" r="16599"/>
          <a:stretch/>
        </p:blipFill>
        <p:spPr>
          <a:xfrm>
            <a:off x="1528368" y="2066200"/>
            <a:ext cx="2718610" cy="2718610"/>
          </a:xfrm>
          <a:prstGeom prst="flowChartConnector">
            <a:avLst/>
          </a:prstGeom>
        </p:spPr>
      </p:pic>
      <p:pic>
        <p:nvPicPr>
          <p:cNvPr id="5" name="Afbeelding 4" descr="Afbeelding met tekst, teken&#10;&#10;Automatisch gegenereerde beschrijving">
            <a:extLst>
              <a:ext uri="{FF2B5EF4-FFF2-40B4-BE49-F238E27FC236}">
                <a16:creationId xmlns:a16="http://schemas.microsoft.com/office/drawing/2014/main" id="{EC5D3B04-A09E-81B5-AD06-50625DB5CBB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16761" y="2005396"/>
            <a:ext cx="2718611" cy="752610"/>
          </a:xfrm>
          <a:prstGeom prst="rect">
            <a:avLst/>
          </a:prstGeom>
          <a:noFill/>
          <a:ln>
            <a:noFill/>
          </a:ln>
        </p:spPr>
      </p:pic>
      <p:sp>
        <p:nvSpPr>
          <p:cNvPr id="3" name="Rectangle 2">
            <a:extLst>
              <a:ext uri="{FF2B5EF4-FFF2-40B4-BE49-F238E27FC236}">
                <a16:creationId xmlns:a16="http://schemas.microsoft.com/office/drawing/2014/main" id="{9B83AA6C-4EA9-4925-89F1-E5CFCF6ECECF}"/>
              </a:ext>
            </a:extLst>
          </p:cNvPr>
          <p:cNvSpPr/>
          <p:nvPr/>
        </p:nvSpPr>
        <p:spPr>
          <a:xfrm>
            <a:off x="4339849" y="2934449"/>
            <a:ext cx="6096000" cy="2339102"/>
          </a:xfrm>
          <a:prstGeom prst="rect">
            <a:avLst/>
          </a:prstGeom>
        </p:spPr>
        <p:txBody>
          <a:bodyPr>
            <a:spAutoFit/>
          </a:bodyPr>
          <a:lstStyle/>
          <a:p>
            <a:r>
              <a:rPr lang="en-US" dirty="0">
                <a:solidFill>
                  <a:srgbClr val="293133"/>
                </a:solidFill>
                <a:latin typeface="Arial" panose="020B0604020202020204" pitchFamily="34" charset="0"/>
                <a:cs typeface="Arial" panose="020B0604020202020204" pitchFamily="34" charset="0"/>
              </a:rPr>
              <a:t>		</a:t>
            </a:r>
          </a:p>
          <a:p>
            <a:r>
              <a:rPr lang="en-US" sz="1600" dirty="0" err="1">
                <a:solidFill>
                  <a:srgbClr val="293133"/>
                </a:solidFill>
                <a:latin typeface="Arial" panose="020B0604020202020204" pitchFamily="34" charset="0"/>
                <a:cs typeface="Arial" panose="020B0604020202020204" pitchFamily="34" charset="0"/>
                <a:hlinkClick r:id="rId5"/>
              </a:rPr>
              <a:t>t.hermie@euregio.law</a:t>
            </a:r>
            <a:endParaRPr lang="en-US" sz="1600" dirty="0">
              <a:solidFill>
                <a:srgbClr val="293133"/>
              </a:solidFill>
              <a:latin typeface="Arial" panose="020B0604020202020204" pitchFamily="34" charset="0"/>
              <a:cs typeface="Arial" panose="020B0604020202020204" pitchFamily="34" charset="0"/>
            </a:endParaRPr>
          </a:p>
          <a:p>
            <a:r>
              <a:rPr lang="fr-BE" sz="1600" dirty="0">
                <a:solidFill>
                  <a:srgbClr val="293133"/>
                </a:solidFill>
                <a:latin typeface="Arial" panose="020B0604020202020204" pitchFamily="34" charset="0"/>
                <a:cs typeface="Arial" panose="020B0604020202020204" pitchFamily="34" charset="0"/>
                <a:hlinkClick r:id="rId6"/>
              </a:rPr>
              <a:t>contact@iheb-compta.be</a:t>
            </a:r>
            <a:endParaRPr lang="fr-BE" sz="1600" dirty="0">
              <a:solidFill>
                <a:srgbClr val="293133"/>
              </a:solidFill>
              <a:latin typeface="Arial" panose="020B0604020202020204" pitchFamily="34" charset="0"/>
              <a:cs typeface="Arial" panose="020B0604020202020204" pitchFamily="34" charset="0"/>
            </a:endParaRPr>
          </a:p>
          <a:p>
            <a:endParaRPr lang="fr-BE" sz="1600" dirty="0">
              <a:solidFill>
                <a:srgbClr val="293133"/>
              </a:solidFill>
              <a:latin typeface="Arial" panose="020B0604020202020204" pitchFamily="34" charset="0"/>
              <a:cs typeface="Arial" panose="020B0604020202020204" pitchFamily="34" charset="0"/>
            </a:endParaRPr>
          </a:p>
          <a:p>
            <a:r>
              <a:rPr lang="fr-BE" sz="1600" dirty="0">
                <a:solidFill>
                  <a:srgbClr val="293133"/>
                </a:solidFill>
                <a:latin typeface="Arial" panose="020B0604020202020204" pitchFamily="34" charset="0"/>
                <a:cs typeface="Arial" panose="020B0604020202020204" pitchFamily="34" charset="0"/>
              </a:rPr>
              <a:t>+32 499 24 07 81</a:t>
            </a:r>
          </a:p>
          <a:p>
            <a:endParaRPr lang="fr-FR" sz="1600" dirty="0">
              <a:solidFill>
                <a:srgbClr val="293133"/>
              </a:solidFill>
              <a:latin typeface="Arial" panose="020B0604020202020204" pitchFamily="34" charset="0"/>
              <a:cs typeface="Arial" panose="020B0604020202020204" pitchFamily="34" charset="0"/>
            </a:endParaRPr>
          </a:p>
          <a:p>
            <a:r>
              <a:rPr lang="fr-FR" sz="1600" dirty="0">
                <a:solidFill>
                  <a:srgbClr val="293133"/>
                </a:solidFill>
                <a:latin typeface="Arial" panose="020B0604020202020204" pitchFamily="34" charset="0"/>
                <a:cs typeface="Arial" panose="020B0604020202020204" pitchFamily="34" charset="0"/>
              </a:rPr>
              <a:t>Rue De </a:t>
            </a:r>
            <a:r>
              <a:rPr lang="fr-FR" sz="1600" dirty="0" err="1">
                <a:solidFill>
                  <a:srgbClr val="293133"/>
                </a:solidFill>
                <a:latin typeface="Arial" panose="020B0604020202020204" pitchFamily="34" charset="0"/>
                <a:cs typeface="Arial" panose="020B0604020202020204" pitchFamily="34" charset="0"/>
              </a:rPr>
              <a:t>Crayer</a:t>
            </a:r>
            <a:r>
              <a:rPr lang="fr-FR" sz="1600" dirty="0">
                <a:solidFill>
                  <a:srgbClr val="293133"/>
                </a:solidFill>
                <a:latin typeface="Arial" panose="020B0604020202020204" pitchFamily="34" charset="0"/>
                <a:cs typeface="Arial" panose="020B0604020202020204" pitchFamily="34" charset="0"/>
              </a:rPr>
              <a:t> 7 - 1000 Brussels </a:t>
            </a:r>
          </a:p>
          <a:p>
            <a:endParaRPr lang="fr-FR" sz="1600" dirty="0">
              <a:solidFill>
                <a:srgbClr val="293133"/>
              </a:solidFill>
              <a:latin typeface="Arial" panose="020B0604020202020204" pitchFamily="34" charset="0"/>
              <a:cs typeface="Arial" panose="020B0604020202020204" pitchFamily="34" charset="0"/>
            </a:endParaRPr>
          </a:p>
          <a:p>
            <a:r>
              <a:rPr lang="fr-FR" sz="1600" dirty="0">
                <a:solidFill>
                  <a:srgbClr val="293133"/>
                </a:solidFill>
                <a:latin typeface="Arial" panose="020B0604020202020204" pitchFamily="34" charset="0"/>
                <a:cs typeface="Arial" panose="020B0604020202020204" pitchFamily="34" charset="0"/>
              </a:rPr>
              <a:t>www.belgischerrechtsanwalt.de</a:t>
            </a:r>
            <a:endParaRPr lang="fr-BE" sz="1600" dirty="0">
              <a:solidFill>
                <a:srgbClr val="2931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7522626"/>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4033908B751DC498FF34C89FE37B981" ma:contentTypeVersion="2" ma:contentTypeDescription="Een nieuw document maken." ma:contentTypeScope="" ma:versionID="004c3a9fc9364cdc64faa5a5e2e241d6">
  <xsd:schema xmlns:xsd="http://www.w3.org/2001/XMLSchema" xmlns:xs="http://www.w3.org/2001/XMLSchema" xmlns:p="http://schemas.microsoft.com/office/2006/metadata/properties" xmlns:ns3="0806142c-508b-42bc-952f-011d98cecf41" targetNamespace="http://schemas.microsoft.com/office/2006/metadata/properties" ma:root="true" ma:fieldsID="55dc18ea0c0f231d3a84145732a6ac81" ns3:_="">
    <xsd:import namespace="0806142c-508b-42bc-952f-011d98cecf41"/>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06142c-508b-42bc-952f-011d98cecf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E10129C-6F14-4DC4-89B3-8750C2944C92}">
  <ds:schemaRefs>
    <ds:schemaRef ds:uri="http://purl.org/dc/dcmitype/"/>
    <ds:schemaRef ds:uri="http://schemas.microsoft.com/office/2006/documentManagement/types"/>
    <ds:schemaRef ds:uri="http://schemas.microsoft.com/office/2006/metadata/properties"/>
    <ds:schemaRef ds:uri="http://purl.org/dc/terms/"/>
    <ds:schemaRef ds:uri="http://schemas.microsoft.com/office/infopath/2007/PartnerControls"/>
    <ds:schemaRef ds:uri="http://purl.org/dc/elements/1.1/"/>
    <ds:schemaRef ds:uri="http://schemas.openxmlformats.org/package/2006/metadata/core-properties"/>
    <ds:schemaRef ds:uri="0806142c-508b-42bc-952f-011d98cecf41"/>
    <ds:schemaRef ds:uri="http://www.w3.org/XML/1998/namespace"/>
  </ds:schemaRefs>
</ds:datastoreItem>
</file>

<file path=customXml/itemProps2.xml><?xml version="1.0" encoding="utf-8"?>
<ds:datastoreItem xmlns:ds="http://schemas.openxmlformats.org/officeDocument/2006/customXml" ds:itemID="{EEAEE5A6-F041-4167-928A-362AAC9DA3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06142c-508b-42bc-952f-011d98cecf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CCEC2E4-43C2-42DC-841D-9EA47B266BC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2520</TotalTime>
  <Words>3964</Words>
  <Application>Microsoft Office PowerPoint</Application>
  <PresentationFormat>Grand écran</PresentationFormat>
  <Paragraphs>385</Paragraphs>
  <Slides>28</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28</vt:i4>
      </vt:variant>
    </vt:vector>
  </HeadingPairs>
  <TitlesOfParts>
    <vt:vector size="34" baseType="lpstr">
      <vt:lpstr>Arial</vt:lpstr>
      <vt:lpstr>Calibri</vt:lpstr>
      <vt:lpstr>Calibri Light</vt:lpstr>
      <vt:lpstr>Symbol</vt:lpstr>
      <vt:lpstr>Wingdings</vt:lpstr>
      <vt:lpstr>Kantoorthema</vt:lpstr>
      <vt:lpstr>Présentation PowerPoint</vt:lpstr>
      <vt:lpstr>Présentation PowerPoint</vt:lpstr>
      <vt:lpstr>Présentation PowerPoint</vt:lpstr>
      <vt:lpstr>Présentation PowerPoint</vt:lpstr>
      <vt:lpstr>Présentation PowerPoint</vt:lpstr>
      <vt:lpstr>CONDITIONS FOR E-INVOICING</vt:lpstr>
      <vt:lpstr>CONDITIONS FOR E-INVOICING</vt:lpstr>
      <vt:lpstr>ELECTRONIC ARCHIVING</vt:lpstr>
      <vt:lpstr>CURRENTLY MANDATORY IN (CERTAIN) B2G RELATIONS</vt:lpstr>
      <vt:lpstr>EFFICIENT AND CHEAPER?</vt:lpstr>
      <vt:lpstr>EU CONTEXT</vt:lpstr>
      <vt:lpstr>Présentation PowerPoint</vt:lpstr>
      <vt:lpstr>FUTURE OF E-INVOICING IN BELGIUM AND EU </vt:lpstr>
      <vt:lpstr>WHY VIDA PROPOSAL</vt:lpstr>
      <vt:lpstr>VIDA: PAST TIMELINE</vt:lpstr>
      <vt:lpstr>VIDA: FUTURE PROPOSED ROADMAP</vt:lpstr>
      <vt:lpstr>CORE VIDA PROPOSAL</vt:lpstr>
      <vt:lpstr>CORE VIDA PROPOSAL</vt:lpstr>
      <vt:lpstr>IN SUMMARY</vt:lpstr>
      <vt:lpstr>AS OF 1 JANUARY 2024 TILL 2028 : INTRODUCTION OF DRR &amp;             E-INVOICING FOR EU CROSS-BORDER TRANSACTIONS</vt:lpstr>
      <vt:lpstr>CROSS BORDER SUPPLY </vt:lpstr>
      <vt:lpstr>E‐INVOICE AND NEAR‐REAL TIME E‐REPORTING AS FUTURE STANDARD</vt:lpstr>
      <vt:lpstr>KEY ELEMENTS</vt:lpstr>
      <vt:lpstr>IMPACT ON BE E-INVOICING</vt:lpstr>
      <vt:lpstr>SOME KEY CONSIDERATIONS &amp; TRENDS…</vt:lpstr>
      <vt:lpstr>FUTURE SINGLE VAT REGISTRATION IN A NUTSHELL</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Evelyne Ruland | Euregio Law</dc:creator>
  <cp:lastModifiedBy>Constance Lange - FAIB</cp:lastModifiedBy>
  <cp:revision>180</cp:revision>
  <dcterms:created xsi:type="dcterms:W3CDTF">2023-03-06T10:55:52Z</dcterms:created>
  <dcterms:modified xsi:type="dcterms:W3CDTF">2023-04-20T13:01:52Z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0x01010054033908B751DC498FF34C89FE37B981</vt:lpwstr>
  </property>
</Properties>
</file>