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6D884-1C9B-FD5A-00B8-806F065EEA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52B7D5-0E93-24E7-4B96-0B4239BB9A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8FD2FD-4F27-1D93-6F5E-552029DE6C8C}"/>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5" name="Footer Placeholder 4">
            <a:extLst>
              <a:ext uri="{FF2B5EF4-FFF2-40B4-BE49-F238E27FC236}">
                <a16:creationId xmlns:a16="http://schemas.microsoft.com/office/drawing/2014/main" id="{0FA9B412-C769-BF77-706A-16ADB50942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D9EE8-2881-C425-063B-CE5E79CF10BB}"/>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2320817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73E3D-107C-4C76-F241-D2C2C761AF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1ABDA4-DD68-4E2E-F590-5D901C64A3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8637CF-2FE6-FC6D-FDB4-D83C7EC67418}"/>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5" name="Footer Placeholder 4">
            <a:extLst>
              <a:ext uri="{FF2B5EF4-FFF2-40B4-BE49-F238E27FC236}">
                <a16:creationId xmlns:a16="http://schemas.microsoft.com/office/drawing/2014/main" id="{A4C73B5D-0E6B-DA67-BAD1-E1FD9CC8A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894081-FF5C-4E11-E87E-4F874207C7D4}"/>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4089923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122CD-C786-3512-62BA-49D74363E2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B3E66A-F0E2-D418-CA69-250D816F96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F61D8C-C3E2-603A-B561-813E88595268}"/>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5" name="Footer Placeholder 4">
            <a:extLst>
              <a:ext uri="{FF2B5EF4-FFF2-40B4-BE49-F238E27FC236}">
                <a16:creationId xmlns:a16="http://schemas.microsoft.com/office/drawing/2014/main" id="{E49450DF-62F0-543D-9FFA-9345FBA9BB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3BA85-132A-66D7-4946-23264C46C102}"/>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42282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5BD1F-0098-124E-AE0A-2F64EC215A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02F4EB-E3A3-D921-F39E-E54E494573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309374-1132-84D8-8C6C-E9DDF4F524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D0789D-430B-92AF-5ECE-A52935F025D8}"/>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6" name="Footer Placeholder 5">
            <a:extLst>
              <a:ext uri="{FF2B5EF4-FFF2-40B4-BE49-F238E27FC236}">
                <a16:creationId xmlns:a16="http://schemas.microsoft.com/office/drawing/2014/main" id="{378CC27B-D500-A032-721E-8018EE6663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D60FA1-D685-0A82-9FE8-1A6D74EB7A51}"/>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421893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0615-4F65-A3E4-6859-88DD558B54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6024EA-99D9-0B23-F2FB-04861844B4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A96FF6-6E22-A6F8-0E3A-CDF65E45B3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8796A2-4C65-A7E8-268F-78FF460A0E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4427C-A448-FA93-1C25-C49F5FCF0F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C8ED4F-7E9F-ADC3-1A8C-7072A475F701}"/>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8" name="Footer Placeholder 7">
            <a:extLst>
              <a:ext uri="{FF2B5EF4-FFF2-40B4-BE49-F238E27FC236}">
                <a16:creationId xmlns:a16="http://schemas.microsoft.com/office/drawing/2014/main" id="{84729225-1C11-0B19-95E1-840E6A6CBE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BE2EBA-90B4-3B43-D92B-09C90623BB8A}"/>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1504660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87F1-426E-9407-2011-D5A6BAA562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4D9566-F541-E1D9-10CE-51B69DF71A58}"/>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4" name="Footer Placeholder 3">
            <a:extLst>
              <a:ext uri="{FF2B5EF4-FFF2-40B4-BE49-F238E27FC236}">
                <a16:creationId xmlns:a16="http://schemas.microsoft.com/office/drawing/2014/main" id="{84838EF8-65CA-D32B-DE8E-11421E4C53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D696B7-9B75-699A-FD90-8A68D1701239}"/>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1480824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C484C-F23C-AF44-6DB7-DCDAE67987DD}"/>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3" name="Footer Placeholder 2">
            <a:extLst>
              <a:ext uri="{FF2B5EF4-FFF2-40B4-BE49-F238E27FC236}">
                <a16:creationId xmlns:a16="http://schemas.microsoft.com/office/drawing/2014/main" id="{4825B4D7-5917-78DA-1EEA-1F49D8F082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ADD3F4-6CA2-5ECE-4214-E0E8D7715029}"/>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4263537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06E6-35FC-F558-4E7D-BCDE5C28F2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2049C2-8780-5834-81AC-416845C453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AF1B07-0476-3333-68DF-E11E67EC0B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5FEC78-4275-DF65-E9D5-E5F8679E7483}"/>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6" name="Footer Placeholder 5">
            <a:extLst>
              <a:ext uri="{FF2B5EF4-FFF2-40B4-BE49-F238E27FC236}">
                <a16:creationId xmlns:a16="http://schemas.microsoft.com/office/drawing/2014/main" id="{CDFF144F-9F45-6B16-76C7-CE123AE2AB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FA43F3-461B-43CD-31E9-42585E8D6E32}"/>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227629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B5D7F-F8E3-6DBD-7D82-3BE8B7D1D6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8577F8-B560-12E5-CEE2-1FBE83EBEF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A378B8-63AA-1DC1-D80C-461EABD3B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90293C-1252-D8D5-BEB3-8C0E93E01EE0}"/>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6" name="Footer Placeholder 5">
            <a:extLst>
              <a:ext uri="{FF2B5EF4-FFF2-40B4-BE49-F238E27FC236}">
                <a16:creationId xmlns:a16="http://schemas.microsoft.com/office/drawing/2014/main" id="{5FDAFF55-732F-25BF-DBCC-F2DB3E5B2A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771BB9-E05D-92BD-82E6-2E3D2F4C01EB}"/>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2506654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7286E-DFF6-AB04-4990-92DFF50ECD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1506D8-79D5-E70A-5E09-3738B4B94B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8E12E3-AC13-AB29-8118-87CE76525548}"/>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5" name="Footer Placeholder 4">
            <a:extLst>
              <a:ext uri="{FF2B5EF4-FFF2-40B4-BE49-F238E27FC236}">
                <a16:creationId xmlns:a16="http://schemas.microsoft.com/office/drawing/2014/main" id="{285078B0-1AB3-4A88-C2C5-FD27C6A63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6D9E65-911F-4FC6-226C-B5654588418D}"/>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358729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FE083-6E36-285F-E36D-F38ADE868C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7A2CDD-6E69-DA2A-07B8-9031F926A5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F6B90-2FFC-2C46-D1B4-AD1D460C2952}"/>
              </a:ext>
            </a:extLst>
          </p:cNvPr>
          <p:cNvSpPr>
            <a:spLocks noGrp="1"/>
          </p:cNvSpPr>
          <p:nvPr>
            <p:ph type="dt" sz="half" idx="10"/>
          </p:nvPr>
        </p:nvSpPr>
        <p:spPr/>
        <p:txBody>
          <a:bodyPr/>
          <a:lstStyle/>
          <a:p>
            <a:fld id="{6A7DA08A-1225-4DA2-86F9-D75A5AB2B37C}" type="datetimeFigureOut">
              <a:rPr lang="en-US" smtClean="0"/>
              <a:t>2/23/2023</a:t>
            </a:fld>
            <a:endParaRPr lang="en-US"/>
          </a:p>
        </p:txBody>
      </p:sp>
      <p:sp>
        <p:nvSpPr>
          <p:cNvPr id="5" name="Footer Placeholder 4">
            <a:extLst>
              <a:ext uri="{FF2B5EF4-FFF2-40B4-BE49-F238E27FC236}">
                <a16:creationId xmlns:a16="http://schemas.microsoft.com/office/drawing/2014/main" id="{48636CEA-45F4-843D-FEE8-305A53A2C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617D2E-8A5F-A4EB-D9BB-2F93A2A82ED0}"/>
              </a:ext>
            </a:extLst>
          </p:cNvPr>
          <p:cNvSpPr>
            <a:spLocks noGrp="1"/>
          </p:cNvSpPr>
          <p:nvPr>
            <p:ph type="sldNum" sz="quarter" idx="12"/>
          </p:nvPr>
        </p:nvSpPr>
        <p:spPr/>
        <p:txBody>
          <a:bodyPr/>
          <a:lstStyle/>
          <a:p>
            <a:fld id="{E595F974-8944-4B87-8224-B959D7A5B268}" type="slidenum">
              <a:rPr lang="en-US" smtClean="0"/>
              <a:t>‹N°›</a:t>
            </a:fld>
            <a:endParaRPr lang="en-US"/>
          </a:p>
        </p:txBody>
      </p:sp>
    </p:spTree>
    <p:extLst>
      <p:ext uri="{BB962C8B-B14F-4D97-AF65-F5344CB8AC3E}">
        <p14:creationId xmlns:p14="http://schemas.microsoft.com/office/powerpoint/2010/main" val="1553918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CC9C52-1F04-4B53-0D64-F3319B7E1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0D7CC3-58BD-2C3C-0442-226A00F205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20CD16-A3B8-7944-99D5-1ABAF62E1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DA08A-1225-4DA2-86F9-D75A5AB2B37C}" type="datetimeFigureOut">
              <a:rPr lang="en-US" smtClean="0"/>
              <a:t>2/23/2023</a:t>
            </a:fld>
            <a:endParaRPr lang="en-US"/>
          </a:p>
        </p:txBody>
      </p:sp>
      <p:sp>
        <p:nvSpPr>
          <p:cNvPr id="5" name="Footer Placeholder 4">
            <a:extLst>
              <a:ext uri="{FF2B5EF4-FFF2-40B4-BE49-F238E27FC236}">
                <a16:creationId xmlns:a16="http://schemas.microsoft.com/office/drawing/2014/main" id="{AC41C900-5352-6FEA-10F6-E78D974B8E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3486AF-2877-C9B6-C8DB-D429BA828D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95F974-8944-4B87-8224-B959D7A5B268}" type="slidenum">
              <a:rPr lang="en-US" smtClean="0"/>
              <a:t>‹N°›</a:t>
            </a:fld>
            <a:endParaRPr lang="en-US"/>
          </a:p>
        </p:txBody>
      </p:sp>
    </p:spTree>
    <p:extLst>
      <p:ext uri="{BB962C8B-B14F-4D97-AF65-F5344CB8AC3E}">
        <p14:creationId xmlns:p14="http://schemas.microsoft.com/office/powerpoint/2010/main" val="1064354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4E68339-1B90-44F9-BCC4-4600A6E240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D597D4-6B3C-9180-A8CF-A3DEEA55732E}"/>
              </a:ext>
            </a:extLst>
          </p:cNvPr>
          <p:cNvSpPr>
            <a:spLocks noGrp="1"/>
          </p:cNvSpPr>
          <p:nvPr>
            <p:ph type="ctrTitle"/>
          </p:nvPr>
        </p:nvSpPr>
        <p:spPr>
          <a:xfrm>
            <a:off x="1525712" y="2400475"/>
            <a:ext cx="9142288" cy="2068222"/>
          </a:xfrm>
        </p:spPr>
        <p:txBody>
          <a:bodyPr vert="horz" lIns="91440" tIns="45720" rIns="91440" bIns="45720" rtlCol="0">
            <a:normAutofit/>
          </a:bodyPr>
          <a:lstStyle/>
          <a:p>
            <a:r>
              <a:rPr lang="en-US" sz="5200" b="1" kern="1200">
                <a:effectLst/>
                <a:latin typeface="+mj-lt"/>
                <a:ea typeface="+mj-ea"/>
                <a:cs typeface="+mj-cs"/>
              </a:rPr>
              <a:t>The Whistleblowing Directive –What next? </a:t>
            </a:r>
            <a:endParaRPr lang="en-US" sz="5200" kern="1200">
              <a:latin typeface="+mj-lt"/>
              <a:ea typeface="+mj-ea"/>
              <a:cs typeface="+mj-cs"/>
            </a:endParaRPr>
          </a:p>
        </p:txBody>
      </p:sp>
      <p:sp>
        <p:nvSpPr>
          <p:cNvPr id="3" name="Subtitle 2">
            <a:extLst>
              <a:ext uri="{FF2B5EF4-FFF2-40B4-BE49-F238E27FC236}">
                <a16:creationId xmlns:a16="http://schemas.microsoft.com/office/drawing/2014/main" id="{09A81C84-F8A5-9583-BB17-7F210675538F}"/>
              </a:ext>
            </a:extLst>
          </p:cNvPr>
          <p:cNvSpPr>
            <a:spLocks noGrp="1"/>
          </p:cNvSpPr>
          <p:nvPr>
            <p:ph type="subTitle" idx="1"/>
          </p:nvPr>
        </p:nvSpPr>
        <p:spPr>
          <a:xfrm>
            <a:off x="1525712" y="4629235"/>
            <a:ext cx="9142288" cy="1488679"/>
          </a:xfrm>
        </p:spPr>
        <p:txBody>
          <a:bodyPr>
            <a:normAutofit/>
          </a:bodyPr>
          <a:lstStyle/>
          <a:p>
            <a:r>
              <a:rPr lang="en-US"/>
              <a:t>Marina Stavropoulou</a:t>
            </a:r>
          </a:p>
          <a:p>
            <a:r>
              <a:rPr lang="en-US"/>
              <a:t>EU &amp; Competition Law Counsel</a:t>
            </a:r>
          </a:p>
        </p:txBody>
      </p:sp>
      <p:pic>
        <p:nvPicPr>
          <p:cNvPr id="4" name="Picture 3">
            <a:extLst>
              <a:ext uri="{FF2B5EF4-FFF2-40B4-BE49-F238E27FC236}">
                <a16:creationId xmlns:a16="http://schemas.microsoft.com/office/drawing/2014/main" id="{DA782748-9AEE-9CEB-3CFE-EEDED711C0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558070" y="1558004"/>
            <a:ext cx="1075860" cy="227126"/>
          </a:xfrm>
          <a:prstGeom prst="rect">
            <a:avLst/>
          </a:prstGeom>
          <a:noFill/>
        </p:spPr>
      </p:pic>
    </p:spTree>
    <p:extLst>
      <p:ext uri="{BB962C8B-B14F-4D97-AF65-F5344CB8AC3E}">
        <p14:creationId xmlns:p14="http://schemas.microsoft.com/office/powerpoint/2010/main" val="722550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55CEC8-C871-D85F-A1BF-D9A86EF2BA32}"/>
              </a:ext>
            </a:extLst>
          </p:cNvPr>
          <p:cNvSpPr>
            <a:spLocks noGrp="1"/>
          </p:cNvSpPr>
          <p:nvPr>
            <p:ph type="title"/>
          </p:nvPr>
        </p:nvSpPr>
        <p:spPr>
          <a:xfrm>
            <a:off x="838200" y="963877"/>
            <a:ext cx="3494362" cy="4930246"/>
          </a:xfrm>
        </p:spPr>
        <p:txBody>
          <a:bodyPr>
            <a:normAutofit/>
          </a:bodyPr>
          <a:lstStyle/>
          <a:p>
            <a:pPr algn="r"/>
            <a:r>
              <a:rPr lang="en-US" b="1" dirty="0"/>
              <a:t>Overview</a:t>
            </a:r>
            <a:endParaRPr lang="en-US" b="1"/>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9E5B967-70AB-B34F-5C9F-C116C8B6A8D2}"/>
              </a:ext>
            </a:extLst>
          </p:cNvPr>
          <p:cNvSpPr>
            <a:spLocks noGrp="1"/>
          </p:cNvSpPr>
          <p:nvPr>
            <p:ph idx="1"/>
          </p:nvPr>
        </p:nvSpPr>
        <p:spPr>
          <a:xfrm>
            <a:off x="4976031" y="963877"/>
            <a:ext cx="6377769" cy="4930246"/>
          </a:xfrm>
        </p:spPr>
        <p:txBody>
          <a:bodyPr anchor="ctr">
            <a:normAutofit/>
          </a:bodyPr>
          <a:lstStyle/>
          <a:p>
            <a:r>
              <a:rPr lang="en-US" sz="2000"/>
              <a:t>What is the EU Whistleblower Protection Directive?</a:t>
            </a:r>
          </a:p>
          <a:p>
            <a:r>
              <a:rPr lang="en-US" sz="2000"/>
              <a:t>What does the EU Whistleblower Protection Directive require?</a:t>
            </a:r>
          </a:p>
          <a:p>
            <a:r>
              <a:rPr lang="en-US" sz="2000"/>
              <a:t>Who must comply with the EU Whistleblower Protection Directive?</a:t>
            </a:r>
          </a:p>
          <a:p>
            <a:r>
              <a:rPr lang="en-US" sz="2000"/>
              <a:t>Who is protected by the EU Whistleblower Protection Directive?</a:t>
            </a:r>
          </a:p>
          <a:p>
            <a:r>
              <a:rPr lang="en-US" sz="2000"/>
              <a:t>Implementation of the EU Whistleblowing Directive in Belgium</a:t>
            </a:r>
          </a:p>
          <a:p>
            <a:r>
              <a:rPr lang="en-US" sz="2000"/>
              <a:t>The Anonymous Whistleblower Tool &amp; Competition Law</a:t>
            </a:r>
          </a:p>
          <a:p>
            <a:r>
              <a:rPr lang="en-US" sz="2000"/>
              <a:t>Whistleblowing procedures &amp;GDPR</a:t>
            </a:r>
          </a:p>
          <a:p>
            <a:r>
              <a:rPr lang="en-US" sz="2000"/>
              <a:t>The EU Whistleblower Protection Directive: what does it mean for Associations?</a:t>
            </a:r>
          </a:p>
          <a:p>
            <a:endParaRPr lang="en-US" sz="2000"/>
          </a:p>
        </p:txBody>
      </p:sp>
    </p:spTree>
    <p:extLst>
      <p:ext uri="{BB962C8B-B14F-4D97-AF65-F5344CB8AC3E}">
        <p14:creationId xmlns:p14="http://schemas.microsoft.com/office/powerpoint/2010/main" val="281107371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B8FD88-B329-D43F-45CB-4B69DE14C089}"/>
              </a:ext>
            </a:extLst>
          </p:cNvPr>
          <p:cNvSpPr>
            <a:spLocks noGrp="1"/>
          </p:cNvSpPr>
          <p:nvPr>
            <p:ph type="title"/>
          </p:nvPr>
        </p:nvSpPr>
        <p:spPr>
          <a:xfrm>
            <a:off x="943276" y="712268"/>
            <a:ext cx="10410524" cy="1193533"/>
          </a:xfrm>
        </p:spPr>
        <p:txBody>
          <a:bodyPr>
            <a:normAutofit/>
          </a:bodyPr>
          <a:lstStyle/>
          <a:p>
            <a:r>
              <a:rPr lang="en-US">
                <a:solidFill>
                  <a:srgbClr val="FFFFFF"/>
                </a:solidFill>
              </a:rPr>
              <a:t>What is the EU Whistleblower Directive?</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4070137-5DA0-F54B-B0E2-2DB3E8E0C758}"/>
              </a:ext>
            </a:extLst>
          </p:cNvPr>
          <p:cNvSpPr>
            <a:spLocks noGrp="1"/>
          </p:cNvSpPr>
          <p:nvPr>
            <p:ph idx="1"/>
          </p:nvPr>
        </p:nvSpPr>
        <p:spPr>
          <a:xfrm>
            <a:off x="943276" y="2050181"/>
            <a:ext cx="10410524" cy="4126782"/>
          </a:xfrm>
        </p:spPr>
        <p:txBody>
          <a:bodyPr>
            <a:normAutofit/>
          </a:bodyPr>
          <a:lstStyle/>
          <a:p>
            <a:r>
              <a:rPr lang="en-US" sz="1700" b="1">
                <a:solidFill>
                  <a:srgbClr val="FFFFFF"/>
                </a:solidFill>
              </a:rPr>
              <a:t>On September 25</a:t>
            </a:r>
            <a:r>
              <a:rPr lang="en-US" sz="1700" b="1" baseline="30000">
                <a:solidFill>
                  <a:srgbClr val="FFFFFF"/>
                </a:solidFill>
              </a:rPr>
              <a:t>th</a:t>
            </a:r>
            <a:r>
              <a:rPr lang="en-US" sz="1700" b="1">
                <a:solidFill>
                  <a:srgbClr val="FFFFFF"/>
                </a:solidFill>
              </a:rPr>
              <a:t>, 2019, the European Parliament published a new Directive on the “protection of persons who report breaches of Union law”, now referred as the EU Whistleblowing Directive, EU Directive 2019/1937. </a:t>
            </a:r>
          </a:p>
          <a:p>
            <a:r>
              <a:rPr lang="en-US" sz="1700" b="1" i="0">
                <a:solidFill>
                  <a:srgbClr val="FFFFFF"/>
                </a:solidFill>
                <a:effectLst/>
              </a:rPr>
              <a:t>This Directive will guarantee a high level of protection for those who step forward and report breaches of EU law by setting new EU-wide standards. Věra Jourová, Vice-President for Values and Transparency said: “</a:t>
            </a:r>
            <a:r>
              <a:rPr lang="en-US" sz="1700" b="1" i="1">
                <a:solidFill>
                  <a:srgbClr val="FFFFFF"/>
                </a:solidFill>
                <a:effectLst/>
              </a:rPr>
              <a:t>Whistleblowers are brave people willing to bring illegal activities to light - often at great risk to their career and livelihood – in order to protect the public from wrongdoing. They deserve recognition and protection for their brave actions. I call on Member States to transpose the new rules without delay.</a:t>
            </a:r>
            <a:r>
              <a:rPr lang="en-US" sz="1700" b="1" i="0">
                <a:solidFill>
                  <a:srgbClr val="FFFFFF"/>
                </a:solidFill>
                <a:effectLst/>
              </a:rPr>
              <a:t>” </a:t>
            </a:r>
          </a:p>
          <a:p>
            <a:r>
              <a:rPr lang="en-US" sz="1700" b="1" i="0">
                <a:solidFill>
                  <a:srgbClr val="FFFFFF"/>
                </a:solidFill>
                <a:effectLst/>
              </a:rPr>
              <a:t>Member States had two years to transpose the rules into their national legislation. The new directive defining EU-wide high standards of protection, covers many key areas of EU law, ranging from anti-money laundering, data protection, protection of the Union's financial interests, food and product safety, to public health, environmental protection and nuclear safety. </a:t>
            </a:r>
          </a:p>
          <a:p>
            <a:r>
              <a:rPr lang="en-US" sz="1700" b="1" i="0">
                <a:solidFill>
                  <a:srgbClr val="FFFFFF"/>
                </a:solidFill>
                <a:effectLst/>
              </a:rPr>
              <a:t>The Commission encourages Member States, when transposing the Directive, to extend its scope of application to other areas, so as to ensure a comprehensive and coherent framework at national level</a:t>
            </a:r>
            <a:endParaRPr lang="en-US" sz="1700" b="1">
              <a:solidFill>
                <a:srgbClr val="FFFFFF"/>
              </a:solidFill>
            </a:endParaRPr>
          </a:p>
        </p:txBody>
      </p:sp>
    </p:spTree>
    <p:extLst>
      <p:ext uri="{BB962C8B-B14F-4D97-AF65-F5344CB8AC3E}">
        <p14:creationId xmlns:p14="http://schemas.microsoft.com/office/powerpoint/2010/main" val="20013104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B183AE-4EF7-D414-34CF-96C1F8C9EBD6}"/>
              </a:ext>
            </a:extLst>
          </p:cNvPr>
          <p:cNvSpPr>
            <a:spLocks noGrp="1"/>
          </p:cNvSpPr>
          <p:nvPr>
            <p:ph type="title"/>
          </p:nvPr>
        </p:nvSpPr>
        <p:spPr>
          <a:xfrm>
            <a:off x="943276" y="712268"/>
            <a:ext cx="10410524" cy="1193533"/>
          </a:xfrm>
        </p:spPr>
        <p:txBody>
          <a:bodyPr>
            <a:normAutofit/>
          </a:bodyPr>
          <a:lstStyle/>
          <a:p>
            <a:r>
              <a:rPr lang="en-US">
                <a:solidFill>
                  <a:srgbClr val="FFFFFF"/>
                </a:solidFill>
              </a:rPr>
              <a:t>What is the EU Whistleblower Directive?</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E742E48-5E88-BFF8-8AF3-B6D684AA93A6}"/>
              </a:ext>
            </a:extLst>
          </p:cNvPr>
          <p:cNvSpPr>
            <a:spLocks noGrp="1"/>
          </p:cNvSpPr>
          <p:nvPr>
            <p:ph idx="1"/>
          </p:nvPr>
        </p:nvSpPr>
        <p:spPr>
          <a:xfrm>
            <a:off x="943276" y="2050181"/>
            <a:ext cx="10410524" cy="4126782"/>
          </a:xfrm>
        </p:spPr>
        <p:txBody>
          <a:bodyPr>
            <a:normAutofit fontScale="92500" lnSpcReduction="20000"/>
          </a:bodyPr>
          <a:lstStyle/>
          <a:p>
            <a:pPr marL="0" indent="0">
              <a:buNone/>
            </a:pPr>
            <a:r>
              <a:rPr lang="en-US" sz="1900" b="1" i="0" dirty="0">
                <a:solidFill>
                  <a:srgbClr val="FFFFFF"/>
                </a:solidFill>
                <a:effectLst/>
              </a:rPr>
              <a:t>	</a:t>
            </a:r>
            <a:r>
              <a:rPr lang="en-US" sz="1900" i="0" dirty="0">
                <a:solidFill>
                  <a:srgbClr val="FFFFFF"/>
                </a:solidFill>
                <a:effectLst/>
              </a:rPr>
              <a:t>According to the European Commission’s communication to the European Parliament and the 	European Council:</a:t>
            </a:r>
          </a:p>
          <a:p>
            <a:r>
              <a:rPr lang="en-US" sz="1900" dirty="0">
                <a:solidFill>
                  <a:srgbClr val="FFFFFF"/>
                </a:solidFill>
              </a:rPr>
              <a:t>“</a:t>
            </a:r>
            <a:r>
              <a:rPr lang="en-US" sz="1900" i="0" dirty="0">
                <a:solidFill>
                  <a:srgbClr val="FFFFFF"/>
                </a:solidFill>
                <a:effectLst/>
              </a:rPr>
              <a:t>The major scandals of recent years and months, from </a:t>
            </a:r>
            <a:r>
              <a:rPr lang="en-US" sz="1900" i="0" dirty="0" err="1">
                <a:solidFill>
                  <a:srgbClr val="FFFFFF"/>
                </a:solidFill>
                <a:effectLst/>
              </a:rPr>
              <a:t>LuxLeaks</a:t>
            </a:r>
            <a:r>
              <a:rPr lang="en-US" sz="1900" i="0" dirty="0">
                <a:solidFill>
                  <a:srgbClr val="FFFFFF"/>
                </a:solidFill>
                <a:effectLst/>
              </a:rPr>
              <a:t> to Panama and Paradise Papers, </a:t>
            </a:r>
            <a:r>
              <a:rPr lang="en-US" sz="1900" i="0" dirty="0" err="1">
                <a:solidFill>
                  <a:srgbClr val="FFFFFF"/>
                </a:solidFill>
                <a:effectLst/>
              </a:rPr>
              <a:t>Dieselgate</a:t>
            </a:r>
            <a:r>
              <a:rPr lang="en-US" sz="1900" i="0" dirty="0">
                <a:solidFill>
                  <a:srgbClr val="FFFFFF"/>
                </a:solidFill>
                <a:effectLst/>
              </a:rPr>
              <a:t> or Cambridge Analytica, have focused our attention on how wrongdoing inside organizations or companies both in the public and private sector can seriously harm the public interest. In many cases, these scandals, and the damage done to the environment, public health and safety, and to national or EU public finances, have come to light thanks to people speaking up when they encounter wrongdoing in the context of their work. These ‘whistleblowers’ often risk their career and their livelihood and, in some cases, suffer severe and long-lasting financial, health, reputational and personal repercussions. Making sure that those who speak out are properly protected is a key element in preventing wrongdoings and defending the public interest.</a:t>
            </a:r>
          </a:p>
          <a:p>
            <a:r>
              <a:rPr lang="en-US" sz="1900" i="0" dirty="0">
                <a:solidFill>
                  <a:srgbClr val="FFFFFF"/>
                </a:solidFill>
                <a:effectLst/>
              </a:rPr>
              <a:t>In this context, the Commission is setting a policy framework to strengthen whistleblower protection at EU level and is proposing a ‘Directive on the protection of persons reporting on breaches of Union </a:t>
            </a:r>
            <a:r>
              <a:rPr lang="en-US" sz="1900" i="0" dirty="0" err="1">
                <a:solidFill>
                  <a:srgbClr val="FFFFFF"/>
                </a:solidFill>
                <a:effectLst/>
              </a:rPr>
              <a:t>law’.To</a:t>
            </a:r>
            <a:r>
              <a:rPr lang="en-US" sz="1900" i="0" dirty="0">
                <a:solidFill>
                  <a:srgbClr val="FFFFFF"/>
                </a:solidFill>
                <a:effectLst/>
              </a:rPr>
              <a:t> this effect, it is drawing upon the European Court of Human Rights case-law on the right to freedom of expression and the Council of Europe 2014 Recommendation on Protection of Whistleblowers, setting out principles to guide States when introducing or reviewing rules for whistleblowers who report or disclose information on threats or harm to the public interest. These principles include essential components for effective and balanced rules that protect genuine whistleblowers while providing safeguards and remedies for those harmed by inaccurate or malicious reports”.</a:t>
            </a:r>
          </a:p>
          <a:p>
            <a:endParaRPr lang="en-US" sz="1300" dirty="0">
              <a:solidFill>
                <a:srgbClr val="FFFFFF"/>
              </a:solidFill>
            </a:endParaRPr>
          </a:p>
        </p:txBody>
      </p:sp>
    </p:spTree>
    <p:extLst>
      <p:ext uri="{BB962C8B-B14F-4D97-AF65-F5344CB8AC3E}">
        <p14:creationId xmlns:p14="http://schemas.microsoft.com/office/powerpoint/2010/main" val="284628847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9" name="Rectangle 14">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9249CB-693E-1609-0674-3C04A78ADDD1}"/>
              </a:ext>
            </a:extLst>
          </p:cNvPr>
          <p:cNvSpPr>
            <a:spLocks noGrp="1"/>
          </p:cNvSpPr>
          <p:nvPr>
            <p:ph type="title"/>
          </p:nvPr>
        </p:nvSpPr>
        <p:spPr>
          <a:xfrm>
            <a:off x="838200" y="963877"/>
            <a:ext cx="3494362" cy="4930246"/>
          </a:xfrm>
        </p:spPr>
        <p:txBody>
          <a:bodyPr>
            <a:normAutofit/>
          </a:bodyPr>
          <a:lstStyle/>
          <a:p>
            <a:pPr algn="r"/>
            <a:r>
              <a:rPr lang="en-US" sz="4100"/>
              <a:t>What type of whistleblowing is protected under the EU Directive?</a:t>
            </a:r>
          </a:p>
        </p:txBody>
      </p:sp>
      <p:cxnSp>
        <p:nvCxnSpPr>
          <p:cNvPr id="20" name="Straight Connector 16">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8BE1C6C-D430-3E21-6474-78B86CC16514}"/>
              </a:ext>
            </a:extLst>
          </p:cNvPr>
          <p:cNvSpPr>
            <a:spLocks noGrp="1"/>
          </p:cNvSpPr>
          <p:nvPr>
            <p:ph idx="1"/>
          </p:nvPr>
        </p:nvSpPr>
        <p:spPr>
          <a:xfrm>
            <a:off x="4976031" y="963877"/>
            <a:ext cx="6377769" cy="4930246"/>
          </a:xfrm>
        </p:spPr>
        <p:txBody>
          <a:bodyPr anchor="ctr">
            <a:normAutofit/>
          </a:bodyPr>
          <a:lstStyle/>
          <a:p>
            <a:r>
              <a:rPr lang="en-US" sz="1700" b="1"/>
              <a:t>The following areas and topics are covered by the Directive:</a:t>
            </a:r>
          </a:p>
          <a:p>
            <a:pPr marL="0" indent="0">
              <a:buNone/>
            </a:pPr>
            <a:r>
              <a:rPr lang="en-US" sz="1700" b="1"/>
              <a:t>1.Public procurement</a:t>
            </a:r>
          </a:p>
          <a:p>
            <a:pPr marL="0" indent="0">
              <a:buNone/>
            </a:pPr>
            <a:r>
              <a:rPr lang="en-US" sz="1700" b="1"/>
              <a:t>2. Financial services, products and markets</a:t>
            </a:r>
          </a:p>
          <a:p>
            <a:pPr marL="0" indent="0">
              <a:buNone/>
            </a:pPr>
            <a:r>
              <a:rPr lang="en-US" sz="1700" b="1"/>
              <a:t>3.Product safety and compliance</a:t>
            </a:r>
          </a:p>
          <a:p>
            <a:pPr marL="0" indent="0">
              <a:buNone/>
            </a:pPr>
            <a:r>
              <a:rPr lang="en-US" sz="1700" b="1"/>
              <a:t>4.Transport safety</a:t>
            </a:r>
          </a:p>
          <a:p>
            <a:pPr marL="0" indent="0">
              <a:buNone/>
            </a:pPr>
            <a:r>
              <a:rPr lang="en-US" sz="1700" b="1"/>
              <a:t>5.Protection of the environment</a:t>
            </a:r>
          </a:p>
          <a:p>
            <a:pPr marL="0" indent="0">
              <a:buNone/>
            </a:pPr>
            <a:r>
              <a:rPr lang="en-US" sz="1700" b="1"/>
              <a:t>6.Radiation protection and nuclear safety</a:t>
            </a:r>
          </a:p>
          <a:p>
            <a:pPr marL="0" indent="0">
              <a:buNone/>
            </a:pPr>
            <a:r>
              <a:rPr lang="en-US" sz="1700" b="1"/>
              <a:t>7.Food and feed safety, animal health and welfare</a:t>
            </a:r>
          </a:p>
          <a:p>
            <a:pPr marL="0" indent="0">
              <a:buNone/>
            </a:pPr>
            <a:r>
              <a:rPr lang="en-US" sz="1700" b="1"/>
              <a:t>8. Public health</a:t>
            </a:r>
          </a:p>
          <a:p>
            <a:pPr marL="0" indent="0">
              <a:buNone/>
            </a:pPr>
            <a:r>
              <a:rPr lang="en-US" sz="1700" b="1"/>
              <a:t>9.Consumer protection</a:t>
            </a:r>
          </a:p>
          <a:p>
            <a:pPr marL="0" indent="0">
              <a:buNone/>
            </a:pPr>
            <a:r>
              <a:rPr lang="en-US" sz="1700" b="1"/>
              <a:t>10.Protection of privacy and personal data</a:t>
            </a:r>
          </a:p>
          <a:p>
            <a:pPr marL="0" indent="0">
              <a:buNone/>
            </a:pPr>
            <a:r>
              <a:rPr lang="en-US" sz="1700" b="1"/>
              <a:t>The EU is actively encouraging national legislators to extend coverage of wrongdoing and in some cases, Member States are considering an extension to include “suspicious wrongdoing”.</a:t>
            </a:r>
          </a:p>
          <a:p>
            <a:pPr marL="0" indent="0">
              <a:buNone/>
            </a:pPr>
            <a:endParaRPr lang="en-US" sz="1700"/>
          </a:p>
        </p:txBody>
      </p:sp>
    </p:spTree>
    <p:extLst>
      <p:ext uri="{BB962C8B-B14F-4D97-AF65-F5344CB8AC3E}">
        <p14:creationId xmlns:p14="http://schemas.microsoft.com/office/powerpoint/2010/main" val="124738924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D11FE1-AD91-99B6-14C8-4B3FAEA2BAA4}"/>
              </a:ext>
            </a:extLst>
          </p:cNvPr>
          <p:cNvSpPr>
            <a:spLocks noGrp="1"/>
          </p:cNvSpPr>
          <p:nvPr>
            <p:ph type="title"/>
          </p:nvPr>
        </p:nvSpPr>
        <p:spPr>
          <a:xfrm>
            <a:off x="838200" y="963877"/>
            <a:ext cx="3494362" cy="4930246"/>
          </a:xfrm>
        </p:spPr>
        <p:txBody>
          <a:bodyPr>
            <a:normAutofit/>
          </a:bodyPr>
          <a:lstStyle/>
          <a:p>
            <a:pPr algn="r"/>
            <a:br>
              <a:rPr lang="en-US" dirty="0"/>
            </a:br>
            <a:r>
              <a:rPr lang="en-US" dirty="0"/>
              <a:t>What does the EU Whistleblower Protection Directive require?</a:t>
            </a:r>
            <a:br>
              <a:rPr lang="en-US" dirty="0"/>
            </a:b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ABF1B32-02EB-2DBA-9C08-E49555228D62}"/>
              </a:ext>
            </a:extLst>
          </p:cNvPr>
          <p:cNvSpPr>
            <a:spLocks noGrp="1"/>
          </p:cNvSpPr>
          <p:nvPr>
            <p:ph idx="1"/>
          </p:nvPr>
        </p:nvSpPr>
        <p:spPr>
          <a:xfrm>
            <a:off x="4976031" y="963877"/>
            <a:ext cx="6377769" cy="4930246"/>
          </a:xfrm>
        </p:spPr>
        <p:txBody>
          <a:bodyPr anchor="ctr">
            <a:normAutofit/>
          </a:bodyPr>
          <a:lstStyle/>
          <a:p>
            <a:pPr marL="0" indent="0">
              <a:buNone/>
            </a:pPr>
            <a:r>
              <a:rPr lang="en-US" sz="2400"/>
              <a:t>The Directive requires that companies:</a:t>
            </a:r>
          </a:p>
          <a:p>
            <a:r>
              <a:rPr lang="en-US" sz="2400"/>
              <a:t>Provide internal mechanisms for whistleblowing</a:t>
            </a:r>
          </a:p>
          <a:p>
            <a:r>
              <a:rPr lang="en-US" sz="2400"/>
              <a:t>Educate employees and others about their whistleblowing options</a:t>
            </a:r>
          </a:p>
          <a:p>
            <a:r>
              <a:rPr lang="en-US" sz="2400"/>
              <a:t>Protect whistleblowers who report breaches of EU law</a:t>
            </a:r>
          </a:p>
          <a:p>
            <a:r>
              <a:rPr lang="en-US" sz="2400"/>
              <a:t>Prevent them from being retaliated against. </a:t>
            </a:r>
          </a:p>
          <a:p>
            <a:r>
              <a:rPr lang="en-US" sz="2400"/>
              <a:t>It also includes requirements that Member States must follow, including establishing external reporting channels for whistleblowers who choose to report outside of their company. </a:t>
            </a:r>
          </a:p>
        </p:txBody>
      </p:sp>
    </p:spTree>
    <p:extLst>
      <p:ext uri="{BB962C8B-B14F-4D97-AF65-F5344CB8AC3E}">
        <p14:creationId xmlns:p14="http://schemas.microsoft.com/office/powerpoint/2010/main" val="217880613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DC150-BAD6-5172-1DEE-73CB07975039}"/>
              </a:ext>
            </a:extLst>
          </p:cNvPr>
          <p:cNvSpPr>
            <a:spLocks noGrp="1"/>
          </p:cNvSpPr>
          <p:nvPr>
            <p:ph type="title"/>
          </p:nvPr>
        </p:nvSpPr>
        <p:spPr>
          <a:xfrm>
            <a:off x="838200" y="963877"/>
            <a:ext cx="3494362" cy="4930246"/>
          </a:xfrm>
        </p:spPr>
        <p:txBody>
          <a:bodyPr>
            <a:normAutofit/>
          </a:bodyPr>
          <a:lstStyle/>
          <a:p>
            <a:pPr algn="r"/>
            <a:r>
              <a:rPr lang="en-US" dirty="0"/>
              <a:t>Internal &amp; External Reporting channels</a:t>
            </a: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7272ED-776D-26F9-8882-72C65D449D8A}"/>
              </a:ext>
            </a:extLst>
          </p:cNvPr>
          <p:cNvSpPr>
            <a:spLocks noGrp="1"/>
          </p:cNvSpPr>
          <p:nvPr>
            <p:ph idx="1"/>
          </p:nvPr>
        </p:nvSpPr>
        <p:spPr>
          <a:xfrm>
            <a:off x="4976031" y="963877"/>
            <a:ext cx="6377769" cy="4930246"/>
          </a:xfrm>
        </p:spPr>
        <p:txBody>
          <a:bodyPr anchor="ctr">
            <a:normAutofit/>
          </a:bodyPr>
          <a:lstStyle/>
          <a:p>
            <a:r>
              <a:rPr lang="en-US" sz="2400"/>
              <a:t>Article 8 of the Directive provides that legal entities, in both the private and public sector, must establish reporting channels: </a:t>
            </a:r>
          </a:p>
          <a:p>
            <a:r>
              <a:rPr lang="en-US" sz="2400"/>
              <a:t>a whistleblowing hotline &amp; </a:t>
            </a:r>
          </a:p>
          <a:p>
            <a:r>
              <a:rPr lang="en-US" sz="2400"/>
              <a:t>mechanisms for follow up. </a:t>
            </a:r>
          </a:p>
          <a:p>
            <a:r>
              <a:rPr lang="en-US" sz="2400"/>
              <a:t>The hotline and the mechanisms for follow up can be operated by a company employee or department, or by a third-party provider. </a:t>
            </a:r>
          </a:p>
          <a:p>
            <a:endParaRPr lang="en-US" sz="2400"/>
          </a:p>
        </p:txBody>
      </p:sp>
    </p:spTree>
    <p:extLst>
      <p:ext uri="{BB962C8B-B14F-4D97-AF65-F5344CB8AC3E}">
        <p14:creationId xmlns:p14="http://schemas.microsoft.com/office/powerpoint/2010/main" val="27674992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6993DE-BE0F-C990-C52C-334B0200730C}"/>
              </a:ext>
            </a:extLst>
          </p:cNvPr>
          <p:cNvSpPr>
            <a:spLocks noGrp="1"/>
          </p:cNvSpPr>
          <p:nvPr>
            <p:ph type="title"/>
          </p:nvPr>
        </p:nvSpPr>
        <p:spPr>
          <a:xfrm>
            <a:off x="943276" y="712268"/>
            <a:ext cx="10410524" cy="1193533"/>
          </a:xfrm>
        </p:spPr>
        <p:txBody>
          <a:bodyPr>
            <a:normAutofit/>
          </a:bodyPr>
          <a:lstStyle/>
          <a:p>
            <a:r>
              <a:rPr lang="en-US" sz="3700">
                <a:solidFill>
                  <a:srgbClr val="FFFFFF"/>
                </a:solidFill>
              </a:rPr>
              <a:t>Internal reporting &amp; follow up procedures requirement's </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69E254B-3360-925D-6E9D-EAF6BA066CF7}"/>
              </a:ext>
            </a:extLst>
          </p:cNvPr>
          <p:cNvSpPr>
            <a:spLocks noGrp="1"/>
          </p:cNvSpPr>
          <p:nvPr>
            <p:ph idx="1"/>
          </p:nvPr>
        </p:nvSpPr>
        <p:spPr>
          <a:xfrm>
            <a:off x="943276" y="2050181"/>
            <a:ext cx="10410524" cy="4126782"/>
          </a:xfrm>
        </p:spPr>
        <p:txBody>
          <a:bodyPr>
            <a:normAutofit/>
          </a:bodyPr>
          <a:lstStyle/>
          <a:p>
            <a:r>
              <a:rPr lang="en-US" sz="2400">
                <a:solidFill>
                  <a:srgbClr val="FFFFFF"/>
                </a:solidFill>
              </a:rPr>
              <a:t>Must protect the confidentiality of the reporter and the privacy of any third party mentioned in whistleblowing reports &amp; prevent access to unauthorized team members. </a:t>
            </a:r>
          </a:p>
          <a:p>
            <a:r>
              <a:rPr lang="en-US" sz="2400">
                <a:solidFill>
                  <a:srgbClr val="FFFFFF"/>
                </a:solidFill>
              </a:rPr>
              <a:t>Must acknowledge receipt of the report within 7 days</a:t>
            </a:r>
          </a:p>
          <a:p>
            <a:r>
              <a:rPr lang="en-US" sz="2400">
                <a:solidFill>
                  <a:srgbClr val="FFFFFF"/>
                </a:solidFill>
              </a:rPr>
              <a:t>Must allow for diligent and impartial follow up, communication and feed back within 3 months of the report’s submission</a:t>
            </a:r>
          </a:p>
          <a:p>
            <a:r>
              <a:rPr lang="en-US" sz="2400">
                <a:solidFill>
                  <a:srgbClr val="FFFFFF"/>
                </a:solidFill>
              </a:rPr>
              <a:t>Must allow for whistleblower to review, approve and edit initial report</a:t>
            </a:r>
          </a:p>
          <a:p>
            <a:r>
              <a:rPr lang="en-US" sz="2400">
                <a:solidFill>
                  <a:srgbClr val="FFFFFF"/>
                </a:solidFill>
              </a:rPr>
              <a:t>Must allow for reporting in writing, orally (through telephone or voice messaging, or physical meeting if asked by reporter) or both</a:t>
            </a:r>
          </a:p>
          <a:p>
            <a:r>
              <a:rPr lang="en-US" sz="2400">
                <a:solidFill>
                  <a:srgbClr val="FFFFFF"/>
                </a:solidFill>
              </a:rPr>
              <a:t>Must provide clear information on external reporting options </a:t>
            </a:r>
          </a:p>
          <a:p>
            <a:endParaRPr lang="en-US" sz="2400">
              <a:solidFill>
                <a:srgbClr val="FFFFFF"/>
              </a:solidFill>
            </a:endParaRPr>
          </a:p>
        </p:txBody>
      </p:sp>
    </p:spTree>
    <p:extLst>
      <p:ext uri="{BB962C8B-B14F-4D97-AF65-F5344CB8AC3E}">
        <p14:creationId xmlns:p14="http://schemas.microsoft.com/office/powerpoint/2010/main" val="304514413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938EE6-EB67-F3A5-58DB-1FA034F2DDC5}"/>
              </a:ext>
            </a:extLst>
          </p:cNvPr>
          <p:cNvSpPr>
            <a:spLocks noGrp="1"/>
          </p:cNvSpPr>
          <p:nvPr>
            <p:ph type="title"/>
          </p:nvPr>
        </p:nvSpPr>
        <p:spPr>
          <a:xfrm>
            <a:off x="943276" y="712268"/>
            <a:ext cx="10410524" cy="1193533"/>
          </a:xfrm>
        </p:spPr>
        <p:txBody>
          <a:bodyPr>
            <a:normAutofit/>
          </a:bodyPr>
          <a:lstStyle/>
          <a:p>
            <a:r>
              <a:rPr lang="en-US">
                <a:solidFill>
                  <a:srgbClr val="FFFFFF"/>
                </a:solidFill>
              </a:rPr>
              <a:t>External reporting- Public disclosure</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1FD367A-003C-8222-0531-F7BEC9089B85}"/>
              </a:ext>
            </a:extLst>
          </p:cNvPr>
          <p:cNvSpPr>
            <a:spLocks noGrp="1"/>
          </p:cNvSpPr>
          <p:nvPr>
            <p:ph idx="1"/>
          </p:nvPr>
        </p:nvSpPr>
        <p:spPr>
          <a:xfrm>
            <a:off x="943276" y="2050181"/>
            <a:ext cx="10410524" cy="4126782"/>
          </a:xfrm>
        </p:spPr>
        <p:txBody>
          <a:bodyPr>
            <a:normAutofit/>
          </a:bodyPr>
          <a:lstStyle/>
          <a:p>
            <a:r>
              <a:rPr lang="en-US" sz="2400">
                <a:solidFill>
                  <a:srgbClr val="FFFFFF"/>
                </a:solidFill>
              </a:rPr>
              <a:t>According to article 11 of the Directive, Member States shall designate the authorities competent to receive, give feedback and follow up on reports. </a:t>
            </a:r>
          </a:p>
          <a:p>
            <a:r>
              <a:rPr lang="en-US" sz="2400">
                <a:solidFill>
                  <a:srgbClr val="FFFFFF"/>
                </a:solidFill>
              </a:rPr>
              <a:t>Cases must be delt within 3 months</a:t>
            </a:r>
          </a:p>
          <a:p>
            <a:r>
              <a:rPr lang="en-US" sz="2400">
                <a:solidFill>
                  <a:srgbClr val="FFFFFF"/>
                </a:solidFill>
              </a:rPr>
              <a:t>According to article 15 of the Directive, a person can make a public disclosure, if first reported internally or externally but no appropriate action has been taken, or directly to the press if there is an imminent danger to the public interest or a risk of retaliation.</a:t>
            </a:r>
          </a:p>
          <a:p>
            <a:r>
              <a:rPr lang="en-US" sz="2400" b="1">
                <a:solidFill>
                  <a:srgbClr val="FFFFFF"/>
                </a:solidFill>
              </a:rPr>
              <a:t>It is in each company’s best interest to encourage employees to raise concerns first via internal channels, stressing the confidentiality of these reports and the support the organization can offer.  </a:t>
            </a:r>
          </a:p>
        </p:txBody>
      </p:sp>
    </p:spTree>
    <p:extLst>
      <p:ext uri="{BB962C8B-B14F-4D97-AF65-F5344CB8AC3E}">
        <p14:creationId xmlns:p14="http://schemas.microsoft.com/office/powerpoint/2010/main" val="98408550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878B39-47E3-8389-D444-7B413A90ADFB}"/>
              </a:ext>
            </a:extLst>
          </p:cNvPr>
          <p:cNvSpPr>
            <a:spLocks noGrp="1"/>
          </p:cNvSpPr>
          <p:nvPr>
            <p:ph type="title"/>
          </p:nvPr>
        </p:nvSpPr>
        <p:spPr>
          <a:xfrm>
            <a:off x="943276" y="712268"/>
            <a:ext cx="10410524" cy="1193533"/>
          </a:xfrm>
        </p:spPr>
        <p:txBody>
          <a:bodyPr>
            <a:normAutofit/>
          </a:bodyPr>
          <a:lstStyle/>
          <a:p>
            <a:r>
              <a:rPr lang="en-US" sz="3700">
                <a:solidFill>
                  <a:srgbClr val="FFFFFF"/>
                </a:solidFill>
              </a:rPr>
              <a:t>Who must comply with the EU Whistleblower Directive?</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785364-9621-E520-82A6-42A55F1F14E9}"/>
              </a:ext>
            </a:extLst>
          </p:cNvPr>
          <p:cNvSpPr>
            <a:spLocks noGrp="1"/>
          </p:cNvSpPr>
          <p:nvPr>
            <p:ph idx="1"/>
          </p:nvPr>
        </p:nvSpPr>
        <p:spPr>
          <a:xfrm>
            <a:off x="943276" y="2050181"/>
            <a:ext cx="10410524" cy="4126782"/>
          </a:xfrm>
        </p:spPr>
        <p:txBody>
          <a:bodyPr>
            <a:normAutofit/>
          </a:bodyPr>
          <a:lstStyle/>
          <a:p>
            <a:r>
              <a:rPr lang="en-US" sz="2000">
                <a:solidFill>
                  <a:srgbClr val="FFFFFF"/>
                </a:solidFill>
              </a:rPr>
              <a:t>The obligation to establish internal reporting channels apply to legal entities with 50 or more employees. </a:t>
            </a:r>
          </a:p>
          <a:p>
            <a:r>
              <a:rPr lang="en-US" sz="2000">
                <a:solidFill>
                  <a:srgbClr val="FFFFFF"/>
                </a:solidFill>
              </a:rPr>
              <a:t>The above threshold does not apply for companies that operate in Financial Services, or where there is a risk of money laundering or terrorist financing.</a:t>
            </a:r>
          </a:p>
          <a:p>
            <a:r>
              <a:rPr lang="en-US" sz="2000">
                <a:solidFill>
                  <a:srgbClr val="FFFFFF"/>
                </a:solidFill>
              </a:rPr>
              <a:t>EU-based companies with employees outside the EU: while the Directive does not specify whether employees need to be physically located in the EU, we assume that the threshold of 50 workers is irrelevant of where the workers are located.</a:t>
            </a:r>
          </a:p>
          <a:p>
            <a:r>
              <a:rPr lang="en-US" sz="2000">
                <a:solidFill>
                  <a:srgbClr val="FFFFFF"/>
                </a:solidFill>
              </a:rPr>
              <a:t>Companies based outside the EU with employees in the EU : Such entities are also subject to the Directive</a:t>
            </a:r>
          </a:p>
          <a:p>
            <a:r>
              <a:rPr lang="en-US" sz="2000">
                <a:solidFill>
                  <a:srgbClr val="FFFFFF"/>
                </a:solidFill>
              </a:rPr>
              <a:t>Subsidiary companies with between 50 – 249 workers may share resources for the purpose of reporting but with more than 250 workers subsidiaries must have their own reporting channels </a:t>
            </a:r>
          </a:p>
          <a:p>
            <a:r>
              <a:rPr lang="en-US" sz="2000">
                <a:solidFill>
                  <a:srgbClr val="FFFFFF"/>
                </a:solidFill>
              </a:rPr>
              <a:t>UK has not adopted the Directive, has already the Public Interest Disclosure Act. </a:t>
            </a:r>
          </a:p>
        </p:txBody>
      </p:sp>
    </p:spTree>
    <p:extLst>
      <p:ext uri="{BB962C8B-B14F-4D97-AF65-F5344CB8AC3E}">
        <p14:creationId xmlns:p14="http://schemas.microsoft.com/office/powerpoint/2010/main" val="133712569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73A5C-0983-817E-5045-801356D368AC}"/>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Who is protected by the EU Whistleblower Protection Directive?</a:t>
            </a:r>
            <a:br>
              <a:rPr lang="en-US" sz="2400">
                <a:solidFill>
                  <a:srgbClr val="FFFFFF"/>
                </a:solidFill>
              </a:rPr>
            </a:br>
            <a:endParaRPr lang="en-US" sz="2400">
              <a:solidFill>
                <a:srgbClr val="FFFFFF"/>
              </a:solidFill>
            </a:endParaRP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BCA222B-E49B-3D52-C49E-BE7B5AF4F123}"/>
              </a:ext>
            </a:extLst>
          </p:cNvPr>
          <p:cNvSpPr>
            <a:spLocks noGrp="1"/>
          </p:cNvSpPr>
          <p:nvPr>
            <p:ph idx="1"/>
          </p:nvPr>
        </p:nvSpPr>
        <p:spPr>
          <a:xfrm>
            <a:off x="943276" y="2050181"/>
            <a:ext cx="10410524" cy="4126782"/>
          </a:xfrm>
        </p:spPr>
        <p:txBody>
          <a:bodyPr>
            <a:normAutofit/>
          </a:bodyPr>
          <a:lstStyle/>
          <a:p>
            <a:r>
              <a:rPr lang="en-US" sz="2400">
                <a:solidFill>
                  <a:srgbClr val="FFFFFF"/>
                </a:solidFill>
              </a:rPr>
              <a:t>Article 4 of the Directive defines a very broad scope by saying that “shall apply to reporting persons working in the private or public sector who acquired information on breaches</a:t>
            </a:r>
            <a:r>
              <a:rPr lang="en-US" sz="2400" b="1">
                <a:solidFill>
                  <a:srgbClr val="FFFFFF"/>
                </a:solidFill>
              </a:rPr>
              <a:t> in a work-related context”</a:t>
            </a:r>
          </a:p>
          <a:p>
            <a:r>
              <a:rPr lang="en-US" sz="2400">
                <a:solidFill>
                  <a:srgbClr val="FFFFFF"/>
                </a:solidFill>
              </a:rPr>
              <a:t>Indicatively, the Directive protects : </a:t>
            </a:r>
          </a:p>
          <a:p>
            <a:r>
              <a:rPr lang="en-US" sz="2400">
                <a:solidFill>
                  <a:srgbClr val="FFFFFF"/>
                </a:solidFill>
              </a:rPr>
              <a:t>Current and former, part- or full-time employees, directors (executive, non-executive), shareholders, members of boards and professional type bodies, freelancers, suppliers, vendors, sub-contractors, temporary workers, fixed-term contract workers, self-employeed, trainees, interns (paid or unpaid), volunteers, facilitators, third persons connected to the reporting person( colleagues, relatives)</a:t>
            </a:r>
          </a:p>
        </p:txBody>
      </p:sp>
    </p:spTree>
    <p:extLst>
      <p:ext uri="{BB962C8B-B14F-4D97-AF65-F5344CB8AC3E}">
        <p14:creationId xmlns:p14="http://schemas.microsoft.com/office/powerpoint/2010/main" val="183130636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120299-B406-0134-0042-687B3FE725E8}"/>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Protection Measures</a:t>
            </a:r>
            <a:br>
              <a:rPr lang="en-US" sz="2400">
                <a:solidFill>
                  <a:srgbClr val="FFFFFF"/>
                </a:solidFill>
              </a:rPr>
            </a:br>
            <a:endParaRPr lang="en-US" sz="2400">
              <a:solidFill>
                <a:srgbClr val="FFFFFF"/>
              </a:solidFill>
            </a:endParaRP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8196DD3-41F7-B566-46AF-7E77E2BE8699}"/>
              </a:ext>
            </a:extLst>
          </p:cNvPr>
          <p:cNvSpPr>
            <a:spLocks noGrp="1"/>
          </p:cNvSpPr>
          <p:nvPr>
            <p:ph idx="1"/>
          </p:nvPr>
        </p:nvSpPr>
        <p:spPr>
          <a:xfrm>
            <a:off x="943276" y="2050181"/>
            <a:ext cx="10410524" cy="4126782"/>
          </a:xfrm>
        </p:spPr>
        <p:txBody>
          <a:bodyPr>
            <a:normAutofit/>
          </a:bodyPr>
          <a:lstStyle/>
          <a:p>
            <a:r>
              <a:rPr lang="en-US" sz="2400">
                <a:solidFill>
                  <a:srgbClr val="FFFFFF"/>
                </a:solidFill>
              </a:rPr>
              <a:t>Prohibition of retaliation: protecting whistleblowers from retaliation is at the heart of the scope of the EU Directive. Article 19 refers indicatively to some prohibited forms of retaliation:</a:t>
            </a:r>
          </a:p>
          <a:p>
            <a:r>
              <a:rPr lang="en-US" sz="2400">
                <a:solidFill>
                  <a:srgbClr val="FFFFFF"/>
                </a:solidFill>
              </a:rPr>
              <a:t>Suspension, lay-off, dismissal</a:t>
            </a:r>
          </a:p>
          <a:p>
            <a:r>
              <a:rPr lang="en-US" sz="2400">
                <a:solidFill>
                  <a:srgbClr val="FFFFFF"/>
                </a:solidFill>
              </a:rPr>
              <a:t>Demotion or withholding of promotion</a:t>
            </a:r>
          </a:p>
          <a:p>
            <a:r>
              <a:rPr lang="en-US" sz="2400">
                <a:solidFill>
                  <a:srgbClr val="FFFFFF"/>
                </a:solidFill>
              </a:rPr>
              <a:t>Transfer of duties, change of location or place of work</a:t>
            </a:r>
          </a:p>
          <a:p>
            <a:r>
              <a:rPr lang="en-US" sz="2400">
                <a:solidFill>
                  <a:srgbClr val="FFFFFF"/>
                </a:solidFill>
              </a:rPr>
              <a:t>Reduction in wages, change in working hours etc.</a:t>
            </a:r>
          </a:p>
          <a:p>
            <a:r>
              <a:rPr lang="en-US" sz="2400" b="1">
                <a:solidFill>
                  <a:srgbClr val="FFFFFF"/>
                </a:solidFill>
              </a:rPr>
              <a:t>The reverse burden of proof means that the company is obliged to prove that no retaliation has taken place</a:t>
            </a:r>
          </a:p>
          <a:p>
            <a:endParaRPr lang="en-US" sz="2400">
              <a:solidFill>
                <a:srgbClr val="FFFFFF"/>
              </a:solidFill>
            </a:endParaRPr>
          </a:p>
        </p:txBody>
      </p:sp>
    </p:spTree>
    <p:extLst>
      <p:ext uri="{BB962C8B-B14F-4D97-AF65-F5344CB8AC3E}">
        <p14:creationId xmlns:p14="http://schemas.microsoft.com/office/powerpoint/2010/main" val="190196632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7E9020-9FA0-BC90-3A96-9466040BFD2D}"/>
              </a:ext>
            </a:extLst>
          </p:cNvPr>
          <p:cNvSpPr>
            <a:spLocks noGrp="1"/>
          </p:cNvSpPr>
          <p:nvPr>
            <p:ph type="title"/>
          </p:nvPr>
        </p:nvSpPr>
        <p:spPr>
          <a:xfrm>
            <a:off x="943276" y="712268"/>
            <a:ext cx="10410524" cy="1193533"/>
          </a:xfrm>
        </p:spPr>
        <p:txBody>
          <a:bodyPr>
            <a:normAutofit/>
          </a:bodyPr>
          <a:lstStyle/>
          <a:p>
            <a:r>
              <a:rPr lang="en-US">
                <a:solidFill>
                  <a:srgbClr val="FFFFFF"/>
                </a:solidFill>
              </a:rPr>
              <a:t>Measures of support</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18C4D60-F057-1D8A-6D9A-0DA356278298}"/>
              </a:ext>
            </a:extLst>
          </p:cNvPr>
          <p:cNvSpPr>
            <a:spLocks noGrp="1"/>
          </p:cNvSpPr>
          <p:nvPr>
            <p:ph idx="1"/>
          </p:nvPr>
        </p:nvSpPr>
        <p:spPr>
          <a:xfrm>
            <a:off x="943276" y="2050181"/>
            <a:ext cx="10410524" cy="4126782"/>
          </a:xfrm>
        </p:spPr>
        <p:txBody>
          <a:bodyPr>
            <a:normAutofit/>
          </a:bodyPr>
          <a:lstStyle/>
          <a:p>
            <a:r>
              <a:rPr lang="en-US" sz="2400">
                <a:solidFill>
                  <a:srgbClr val="FFFFFF"/>
                </a:solidFill>
              </a:rPr>
              <a:t>Article 20 of the Directive specifically requires Member States to provide whistleblowers and potential whistleblowers access to support measures, such as:</a:t>
            </a:r>
          </a:p>
          <a:p>
            <a:r>
              <a:rPr lang="en-US" sz="2400">
                <a:solidFill>
                  <a:srgbClr val="FFFFFF"/>
                </a:solidFill>
              </a:rPr>
              <a:t>Comprehensive and independent information and advice, free of charge, on procedures and remedies available, protection against retaliation and on the rights of the whistleblower.</a:t>
            </a:r>
          </a:p>
          <a:p>
            <a:r>
              <a:rPr lang="en-US" sz="2400">
                <a:solidFill>
                  <a:srgbClr val="FFFFFF"/>
                </a:solidFill>
              </a:rPr>
              <a:t>Effective assistance , including certification that they qualify for protection</a:t>
            </a:r>
          </a:p>
          <a:p>
            <a:r>
              <a:rPr lang="en-US" sz="2400">
                <a:solidFill>
                  <a:srgbClr val="FFFFFF"/>
                </a:solidFill>
              </a:rPr>
              <a:t>Legal aid in criminal and civil cross border proceedings</a:t>
            </a:r>
          </a:p>
          <a:p>
            <a:r>
              <a:rPr lang="en-US" sz="2400">
                <a:solidFill>
                  <a:srgbClr val="FFFFFF"/>
                </a:solidFill>
              </a:rPr>
              <a:t>Financial assistance and support measures, including psychological support</a:t>
            </a:r>
          </a:p>
        </p:txBody>
      </p:sp>
    </p:spTree>
    <p:extLst>
      <p:ext uri="{BB962C8B-B14F-4D97-AF65-F5344CB8AC3E}">
        <p14:creationId xmlns:p14="http://schemas.microsoft.com/office/powerpoint/2010/main" val="86277384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14DBB4-33D6-144F-9A14-9F197CC3FB96}"/>
              </a:ext>
            </a:extLst>
          </p:cNvPr>
          <p:cNvSpPr>
            <a:spLocks noGrp="1"/>
          </p:cNvSpPr>
          <p:nvPr>
            <p:ph type="title"/>
          </p:nvPr>
        </p:nvSpPr>
        <p:spPr>
          <a:xfrm>
            <a:off x="943276" y="712268"/>
            <a:ext cx="10410524" cy="1193533"/>
          </a:xfrm>
        </p:spPr>
        <p:txBody>
          <a:bodyPr>
            <a:normAutofit/>
          </a:bodyPr>
          <a:lstStyle/>
          <a:p>
            <a:r>
              <a:rPr lang="en-US">
                <a:solidFill>
                  <a:srgbClr val="FFFFFF"/>
                </a:solidFill>
              </a:rPr>
              <a:t>Penalties</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292520-A8CD-C684-FEFA-A711A9FF1871}"/>
              </a:ext>
            </a:extLst>
          </p:cNvPr>
          <p:cNvSpPr>
            <a:spLocks noGrp="1"/>
          </p:cNvSpPr>
          <p:nvPr>
            <p:ph idx="1"/>
          </p:nvPr>
        </p:nvSpPr>
        <p:spPr>
          <a:xfrm>
            <a:off x="943276" y="2050181"/>
            <a:ext cx="10410524" cy="4126782"/>
          </a:xfrm>
        </p:spPr>
        <p:txBody>
          <a:bodyPr>
            <a:normAutofit/>
          </a:bodyPr>
          <a:lstStyle/>
          <a:p>
            <a:r>
              <a:rPr lang="en-US" sz="2400" dirty="0">
                <a:solidFill>
                  <a:srgbClr val="FFFFFF"/>
                </a:solidFill>
              </a:rPr>
              <a:t>According to article 23 of the Directive, Member States shall provide for effective, proportionate and dissuasive penalties, applicable to natural or legal persons that:</a:t>
            </a:r>
          </a:p>
          <a:p>
            <a:r>
              <a:rPr lang="en-US" sz="2400" dirty="0">
                <a:solidFill>
                  <a:srgbClr val="FFFFFF"/>
                </a:solidFill>
              </a:rPr>
              <a:t>Hinder or attempt to hinder reporting</a:t>
            </a:r>
          </a:p>
          <a:p>
            <a:r>
              <a:rPr lang="en-US" sz="2400" dirty="0">
                <a:solidFill>
                  <a:srgbClr val="FFFFFF"/>
                </a:solidFill>
              </a:rPr>
              <a:t>Retaliate against persons</a:t>
            </a:r>
          </a:p>
          <a:p>
            <a:r>
              <a:rPr lang="en-US" sz="2400" dirty="0">
                <a:solidFill>
                  <a:srgbClr val="FFFFFF"/>
                </a:solidFill>
              </a:rPr>
              <a:t>Breach the duty of maintaining confidentiality</a:t>
            </a:r>
          </a:p>
          <a:p>
            <a:r>
              <a:rPr lang="en-US" sz="2400" dirty="0">
                <a:solidFill>
                  <a:srgbClr val="FFFFFF"/>
                </a:solidFill>
              </a:rPr>
              <a:t>Member States shall also provide for penalties for reporting persons that knowingly reported of publicly disclosed false information.</a:t>
            </a:r>
          </a:p>
          <a:p>
            <a:r>
              <a:rPr lang="en-US" sz="2400" dirty="0">
                <a:solidFill>
                  <a:srgbClr val="FFFFFF"/>
                </a:solidFill>
              </a:rPr>
              <a:t>Member States shall also provide for measures for compensating damage in accordance with national law.</a:t>
            </a:r>
          </a:p>
        </p:txBody>
      </p:sp>
    </p:spTree>
    <p:extLst>
      <p:ext uri="{BB962C8B-B14F-4D97-AF65-F5344CB8AC3E}">
        <p14:creationId xmlns:p14="http://schemas.microsoft.com/office/powerpoint/2010/main" val="208784307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8ACC9B-3252-97BF-99E6-3B1721FF93FB}"/>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Implementation of the EU Whistleblowing Directive in Belgium</a:t>
            </a:r>
            <a:br>
              <a:rPr lang="en-US" sz="2400">
                <a:solidFill>
                  <a:srgbClr val="FFFFFF"/>
                </a:solidFill>
              </a:rPr>
            </a:br>
            <a:endParaRPr lang="en-US" sz="2400">
              <a:solidFill>
                <a:srgbClr val="FFFFFF"/>
              </a:solidFill>
            </a:endParaRP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BB1416-F772-48DF-F0E2-71A0D78C02B1}"/>
              </a:ext>
            </a:extLst>
          </p:cNvPr>
          <p:cNvSpPr>
            <a:spLocks noGrp="1"/>
          </p:cNvSpPr>
          <p:nvPr>
            <p:ph idx="1"/>
          </p:nvPr>
        </p:nvSpPr>
        <p:spPr>
          <a:xfrm>
            <a:off x="943276" y="2050181"/>
            <a:ext cx="10410524" cy="4126782"/>
          </a:xfrm>
        </p:spPr>
        <p:txBody>
          <a:bodyPr>
            <a:normAutofit/>
          </a:bodyPr>
          <a:lstStyle/>
          <a:p>
            <a:r>
              <a:rPr lang="en-US" sz="2400">
                <a:solidFill>
                  <a:srgbClr val="FFFFFF"/>
                </a:solidFill>
              </a:rPr>
              <a:t>Belgium, like the majority of EU Member States, missed the deadline to transpose the Directive on time (by December 2021)</a:t>
            </a:r>
          </a:p>
          <a:p>
            <a:r>
              <a:rPr lang="en-US" sz="2400">
                <a:solidFill>
                  <a:srgbClr val="FFFFFF"/>
                </a:solidFill>
              </a:rPr>
              <a:t>Finally, the Act has been published in the Belgian Official Gazette on 15 December 2022, as the new WB Act. It just entered into force, 2 months after its date of publication, meaning mid-February 2023 and it concerns only the private sector.</a:t>
            </a:r>
          </a:p>
          <a:p>
            <a:r>
              <a:rPr lang="en-US" sz="2400">
                <a:solidFill>
                  <a:srgbClr val="FFFFFF"/>
                </a:solidFill>
              </a:rPr>
              <a:t>New WB Act has broadened the scope of the Directive, including tax fraud and social fraud.</a:t>
            </a:r>
          </a:p>
          <a:p>
            <a:r>
              <a:rPr lang="en-US" sz="2400">
                <a:solidFill>
                  <a:srgbClr val="FFFFFF"/>
                </a:solidFill>
              </a:rPr>
              <a:t>Reporting persons will be protected if they had reasonable grounds to believe that the reported information was true at the time of reporting and that such information fell within the scope of the New WB Act. </a:t>
            </a:r>
          </a:p>
        </p:txBody>
      </p:sp>
    </p:spTree>
    <p:extLst>
      <p:ext uri="{BB962C8B-B14F-4D97-AF65-F5344CB8AC3E}">
        <p14:creationId xmlns:p14="http://schemas.microsoft.com/office/powerpoint/2010/main" val="98454507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68E85-8622-78FF-1029-CFA3F957003F}"/>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Implementation of the EU Whistleblowing Directive in Belgium</a:t>
            </a:r>
            <a:br>
              <a:rPr lang="en-US" sz="2400">
                <a:solidFill>
                  <a:srgbClr val="FFFFFF"/>
                </a:solidFill>
              </a:rPr>
            </a:br>
            <a:endParaRPr lang="en-US" sz="2400">
              <a:solidFill>
                <a:srgbClr val="FFFFFF"/>
              </a:solidFill>
            </a:endParaRP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B8E1798-5777-327C-D658-35BF66FB4191}"/>
              </a:ext>
            </a:extLst>
          </p:cNvPr>
          <p:cNvSpPr>
            <a:spLocks noGrp="1"/>
          </p:cNvSpPr>
          <p:nvPr>
            <p:ph idx="1"/>
          </p:nvPr>
        </p:nvSpPr>
        <p:spPr>
          <a:xfrm>
            <a:off x="943276" y="2050181"/>
            <a:ext cx="10410524" cy="4126782"/>
          </a:xfrm>
        </p:spPr>
        <p:txBody>
          <a:bodyPr>
            <a:normAutofit/>
          </a:bodyPr>
          <a:lstStyle/>
          <a:p>
            <a:r>
              <a:rPr lang="en-US" sz="2400">
                <a:solidFill>
                  <a:srgbClr val="FFFFFF"/>
                </a:solidFill>
              </a:rPr>
              <a:t>In Belgium, companies must set up internal reporting channels and procedures for the internal follow up reports. </a:t>
            </a:r>
          </a:p>
          <a:p>
            <a:r>
              <a:rPr lang="en-US" sz="2400">
                <a:solidFill>
                  <a:srgbClr val="FFFFFF"/>
                </a:solidFill>
              </a:rPr>
              <a:t>The social partners must be consulted, in accordance with the usual cascade system: works council, trade union delegation, health and safety committee, or directly with the employees of the company.</a:t>
            </a:r>
          </a:p>
          <a:p>
            <a:r>
              <a:rPr lang="en-US" sz="2400">
                <a:solidFill>
                  <a:srgbClr val="FFFFFF"/>
                </a:solidFill>
              </a:rPr>
              <a:t>The internal reporting channels must be accessible to the employees, but the company may give access to other people, for example self-employed workers. They must also be designed, established and operated in a secure manner. </a:t>
            </a:r>
          </a:p>
          <a:p>
            <a:pPr marL="0" indent="0">
              <a:buNone/>
            </a:pPr>
            <a:endParaRPr lang="en-US" sz="2400">
              <a:solidFill>
                <a:srgbClr val="FFFFFF"/>
              </a:solidFill>
            </a:endParaRPr>
          </a:p>
          <a:p>
            <a:endParaRPr lang="en-US" sz="2400">
              <a:solidFill>
                <a:srgbClr val="FFFFFF"/>
              </a:solidFill>
            </a:endParaRPr>
          </a:p>
          <a:p>
            <a:endParaRPr lang="en-US" sz="2400">
              <a:solidFill>
                <a:srgbClr val="FFFFFF"/>
              </a:solidFill>
            </a:endParaRPr>
          </a:p>
        </p:txBody>
      </p:sp>
    </p:spTree>
    <p:extLst>
      <p:ext uri="{BB962C8B-B14F-4D97-AF65-F5344CB8AC3E}">
        <p14:creationId xmlns:p14="http://schemas.microsoft.com/office/powerpoint/2010/main" val="302625860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59C9AE-FB47-7AD6-947E-695312D4BA08}"/>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Implementation of the EU Whistleblowing Directive in Belgium</a:t>
            </a:r>
            <a:br>
              <a:rPr lang="en-US" sz="2400">
                <a:solidFill>
                  <a:srgbClr val="FFFFFF"/>
                </a:solidFill>
              </a:rPr>
            </a:br>
            <a:endParaRPr lang="en-US" sz="2400">
              <a:solidFill>
                <a:srgbClr val="FFFFFF"/>
              </a:solidFill>
            </a:endParaRP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2D1A2D8-83F0-E997-60BD-FAA032B35BE9}"/>
              </a:ext>
            </a:extLst>
          </p:cNvPr>
          <p:cNvSpPr>
            <a:spLocks noGrp="1"/>
          </p:cNvSpPr>
          <p:nvPr>
            <p:ph idx="1"/>
          </p:nvPr>
        </p:nvSpPr>
        <p:spPr>
          <a:xfrm>
            <a:off x="943276" y="2050181"/>
            <a:ext cx="10410524" cy="4126782"/>
          </a:xfrm>
        </p:spPr>
        <p:txBody>
          <a:bodyPr>
            <a:normAutofit/>
          </a:bodyPr>
          <a:lstStyle/>
          <a:p>
            <a:r>
              <a:rPr lang="en-US" sz="1700">
                <a:solidFill>
                  <a:srgbClr val="FFFFFF"/>
                </a:solidFill>
              </a:rPr>
              <a:t>Who is appointed to receive the reports?A person, or department within the company . </a:t>
            </a:r>
          </a:p>
          <a:p>
            <a:r>
              <a:rPr lang="en-US" sz="1700">
                <a:solidFill>
                  <a:srgbClr val="FFFFFF"/>
                </a:solidFill>
              </a:rPr>
              <a:t>Their function must guarantee that they can work independently and without conflict of interest (like a DPO). </a:t>
            </a:r>
          </a:p>
          <a:p>
            <a:r>
              <a:rPr lang="en-US" sz="1700">
                <a:solidFill>
                  <a:srgbClr val="FFFFFF"/>
                </a:solidFill>
              </a:rPr>
              <a:t>It is also possible to outsource the internal reporting channel to an external provider. </a:t>
            </a:r>
          </a:p>
          <a:p>
            <a:r>
              <a:rPr lang="en-US" sz="1700">
                <a:solidFill>
                  <a:srgbClr val="FFFFFF"/>
                </a:solidFill>
              </a:rPr>
              <a:t>A reporting manager (gestionnaire de signalement, meldingsbeheerder) must be appointed to follow up the report, maintain communication with the whistleblower and if necessary, ask for further information and provide feedback. It can be the same person that receives the reports</a:t>
            </a:r>
          </a:p>
          <a:p>
            <a:r>
              <a:rPr lang="en-US" sz="1700">
                <a:solidFill>
                  <a:srgbClr val="FFFFFF"/>
                </a:solidFill>
              </a:rPr>
              <a:t>The reporting manager must follow up on the report within 3 months and provide feedback to the whistleblower.</a:t>
            </a:r>
          </a:p>
          <a:p>
            <a:r>
              <a:rPr lang="en-US" sz="1700">
                <a:solidFill>
                  <a:srgbClr val="FFFFFF"/>
                </a:solidFill>
              </a:rPr>
              <a:t>Companies must provide clear and accessible information regarding the procedures for reporting, and this means that information on the procedures must be displayed at a clearly visible location for employees and the website of the company.</a:t>
            </a:r>
          </a:p>
          <a:p>
            <a:r>
              <a:rPr lang="en-US" sz="1700">
                <a:solidFill>
                  <a:srgbClr val="FFFFFF"/>
                </a:solidFill>
              </a:rPr>
              <a:t>The information on the procedures may also be addressed during seminars and trainings. </a:t>
            </a:r>
          </a:p>
        </p:txBody>
      </p:sp>
    </p:spTree>
    <p:extLst>
      <p:ext uri="{BB962C8B-B14F-4D97-AF65-F5344CB8AC3E}">
        <p14:creationId xmlns:p14="http://schemas.microsoft.com/office/powerpoint/2010/main" val="316525322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8"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517B8C-B740-6F23-E094-B8C42789EE41}"/>
              </a:ext>
            </a:extLst>
          </p:cNvPr>
          <p:cNvSpPr>
            <a:spLocks noGrp="1"/>
          </p:cNvSpPr>
          <p:nvPr>
            <p:ph type="title"/>
          </p:nvPr>
        </p:nvSpPr>
        <p:spPr>
          <a:xfrm>
            <a:off x="838200" y="963877"/>
            <a:ext cx="3494362" cy="4930246"/>
          </a:xfrm>
        </p:spPr>
        <p:txBody>
          <a:bodyPr>
            <a:normAutofit/>
          </a:bodyPr>
          <a:lstStyle/>
          <a:p>
            <a:pPr algn="r"/>
            <a:br>
              <a:rPr lang="en-US" sz="3700"/>
            </a:br>
            <a:r>
              <a:rPr lang="en-US" sz="3700"/>
              <a:t>Implementation of the EU Whistleblowing Directive in Belgium</a:t>
            </a:r>
            <a:br>
              <a:rPr lang="en-US" sz="3700"/>
            </a:br>
            <a:endParaRPr lang="en-US" sz="3700"/>
          </a:p>
        </p:txBody>
      </p:sp>
      <p:cxnSp>
        <p:nvCxnSpPr>
          <p:cNvPr id="39"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F2B87DC-7B91-886B-5486-E693F25321CE}"/>
              </a:ext>
            </a:extLst>
          </p:cNvPr>
          <p:cNvSpPr>
            <a:spLocks noGrp="1"/>
          </p:cNvSpPr>
          <p:nvPr>
            <p:ph idx="1"/>
          </p:nvPr>
        </p:nvSpPr>
        <p:spPr>
          <a:xfrm>
            <a:off x="4976031" y="963877"/>
            <a:ext cx="6377769" cy="4930246"/>
          </a:xfrm>
        </p:spPr>
        <p:txBody>
          <a:bodyPr anchor="ctr">
            <a:normAutofit/>
          </a:bodyPr>
          <a:lstStyle/>
          <a:p>
            <a:r>
              <a:rPr lang="en-US" sz="1900"/>
              <a:t>The deadline in Belgium to establish internal channels is the 17</a:t>
            </a:r>
            <a:r>
              <a:rPr lang="en-US" sz="1900" baseline="30000"/>
              <a:t>th</a:t>
            </a:r>
            <a:r>
              <a:rPr lang="en-US" sz="1900"/>
              <a:t> of December 2023.</a:t>
            </a:r>
          </a:p>
          <a:p>
            <a:r>
              <a:rPr lang="en-US" sz="1900"/>
              <a:t>Companies who do not comply with their duties may be sanctioned with administrative fines (2.400- 24.000 euros) and even criminal penalties (prison sentence of 6 months to 3 years and/or a criminal fine of 4.800 to 48.000 euros). </a:t>
            </a:r>
          </a:p>
          <a:p>
            <a:r>
              <a:rPr lang="en-US" sz="1900"/>
              <a:t>There are also criminal penalties for persons who intentionally make false reports or make false information public. </a:t>
            </a:r>
          </a:p>
          <a:p>
            <a:r>
              <a:rPr lang="en-US" sz="1900"/>
              <a:t>For external reporting, the Federal ombudsman will act as Federal Coordinator in the private sector. </a:t>
            </a:r>
          </a:p>
          <a:p>
            <a:r>
              <a:rPr lang="en-US" sz="1900"/>
              <a:t>A Royal decree will appoint the authorities competent to receive reports, provide feedback and offer follow up. If no appointment takes place, the Federal Ombudsman will act as competent authority. </a:t>
            </a:r>
          </a:p>
        </p:txBody>
      </p:sp>
    </p:spTree>
    <p:extLst>
      <p:ext uri="{BB962C8B-B14F-4D97-AF65-F5344CB8AC3E}">
        <p14:creationId xmlns:p14="http://schemas.microsoft.com/office/powerpoint/2010/main" val="136195735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EA36F4-0B84-160F-50B8-AE03C44A3097}"/>
              </a:ext>
            </a:extLst>
          </p:cNvPr>
          <p:cNvSpPr>
            <a:spLocks noGrp="1"/>
          </p:cNvSpPr>
          <p:nvPr>
            <p:ph type="title"/>
          </p:nvPr>
        </p:nvSpPr>
        <p:spPr>
          <a:xfrm>
            <a:off x="838200" y="963877"/>
            <a:ext cx="3494362" cy="4930246"/>
          </a:xfrm>
        </p:spPr>
        <p:txBody>
          <a:bodyPr>
            <a:normAutofit/>
          </a:bodyPr>
          <a:lstStyle/>
          <a:p>
            <a:pPr algn="r"/>
            <a:br>
              <a:rPr lang="en-US" sz="3700"/>
            </a:br>
            <a:r>
              <a:rPr lang="en-US" sz="3700"/>
              <a:t>Implementation of the EU Whistleblowing Directive in Belgium</a:t>
            </a:r>
            <a:br>
              <a:rPr lang="en-US" sz="3700"/>
            </a:br>
            <a:endParaRPr lang="en-US" sz="3700"/>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0916941-3674-6CEC-5DA7-F6BE5486C90C}"/>
              </a:ext>
            </a:extLst>
          </p:cNvPr>
          <p:cNvSpPr>
            <a:spLocks noGrp="1"/>
          </p:cNvSpPr>
          <p:nvPr>
            <p:ph idx="1"/>
          </p:nvPr>
        </p:nvSpPr>
        <p:spPr>
          <a:xfrm>
            <a:off x="4976031" y="963877"/>
            <a:ext cx="6377769" cy="4930246"/>
          </a:xfrm>
        </p:spPr>
        <p:txBody>
          <a:bodyPr anchor="ctr">
            <a:normAutofit/>
          </a:bodyPr>
          <a:lstStyle/>
          <a:p>
            <a:r>
              <a:rPr lang="en-US" sz="2000"/>
              <a:t>What type of protection is offered to whistleblowers in Belgium?</a:t>
            </a:r>
          </a:p>
          <a:p>
            <a:r>
              <a:rPr lang="en-US" sz="2000"/>
              <a:t>As in the Directive, they are offered protection against retaliation.</a:t>
            </a:r>
          </a:p>
          <a:p>
            <a:r>
              <a:rPr lang="en-US" sz="2000"/>
              <a:t>The Federal Institute for the Protection and Promotion of Human Rights is the central information point for the protection of whistleblowers and is responsible for providing and monitoring the necessary support measures to whistleblowers.</a:t>
            </a:r>
          </a:p>
          <a:p>
            <a:r>
              <a:rPr lang="en-US" sz="2000"/>
              <a:t>A breach against the protective measures can entitle the whistleblower to a possible claim for damages between 18 and 26 weeks of remuneration. He is also entitled to have access to an out of court protection procedure (steered by the Federal Coordinator) and to the labour courts where a reversed burden of proof applies.  </a:t>
            </a:r>
          </a:p>
          <a:p>
            <a:endParaRPr lang="en-US" sz="2000"/>
          </a:p>
          <a:p>
            <a:endParaRPr lang="en-US" sz="2000"/>
          </a:p>
        </p:txBody>
      </p:sp>
    </p:spTree>
    <p:extLst>
      <p:ext uri="{BB962C8B-B14F-4D97-AF65-F5344CB8AC3E}">
        <p14:creationId xmlns:p14="http://schemas.microsoft.com/office/powerpoint/2010/main" val="280272144"/>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D972F9-1E3A-B5EC-8455-BFF95C8A9ED1}"/>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The Anonymous Whistleblower Tool &amp; Competition Law</a:t>
            </a:r>
            <a:br>
              <a:rPr lang="en-US" sz="2400">
                <a:solidFill>
                  <a:srgbClr val="FFFFFF"/>
                </a:solidFill>
              </a:rPr>
            </a:br>
            <a:endParaRPr lang="en-US" sz="2400">
              <a:solidFill>
                <a:srgbClr val="FFFFFF"/>
              </a:solidFill>
            </a:endParaRPr>
          </a:p>
        </p:txBody>
      </p:sp>
      <p:cxnSp>
        <p:nvCxnSpPr>
          <p:cNvPr id="17" name="Straight Connector 16">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65F998-E68D-8FFF-A283-62CF87DE468A}"/>
              </a:ext>
            </a:extLst>
          </p:cNvPr>
          <p:cNvSpPr>
            <a:spLocks noGrp="1"/>
          </p:cNvSpPr>
          <p:nvPr>
            <p:ph idx="1"/>
          </p:nvPr>
        </p:nvSpPr>
        <p:spPr>
          <a:xfrm>
            <a:off x="943276" y="2050181"/>
            <a:ext cx="10410524" cy="4126782"/>
          </a:xfrm>
        </p:spPr>
        <p:txBody>
          <a:bodyPr>
            <a:normAutofit/>
          </a:bodyPr>
          <a:lstStyle/>
          <a:p>
            <a:r>
              <a:rPr lang="en-US" sz="2000">
                <a:solidFill>
                  <a:srgbClr val="FFFFFF"/>
                </a:solidFill>
              </a:rPr>
              <a:t>In 2017, the European Commission launched Competition Law Anonymous Whistleblower Tool</a:t>
            </a:r>
          </a:p>
          <a:p>
            <a:r>
              <a:rPr lang="en-US" sz="2000">
                <a:solidFill>
                  <a:srgbClr val="FFFFFF"/>
                </a:solidFill>
              </a:rPr>
              <a:t>This new tool allows individuals to anonymously report anticompetitive conduct for the first time. Individuals are invited to supply inside knowledge to help the Commission uncover cartels and other anticompetitive practices (including vertical restrictions in distribution chains or abuses of dominance). Recently the scope has expanded also to mergers infringements and state aid.</a:t>
            </a:r>
          </a:p>
          <a:p>
            <a:r>
              <a:rPr lang="en-US" sz="2000">
                <a:solidFill>
                  <a:srgbClr val="FFFFFF"/>
                </a:solidFill>
              </a:rPr>
              <a:t>The tool is designed to guarantee full anonymity and it is accessible on the Competition’s Commission website (Anonymous Whistleblower Tool).It consists of a specially designed encrypted messaging system run by an external service provider that acts as intermediary and relays only the content of the received message without forwarding any metadata that could identify the individual (IP address).</a:t>
            </a:r>
          </a:p>
          <a:p>
            <a:r>
              <a:rPr lang="en-US" sz="2000">
                <a:solidFill>
                  <a:srgbClr val="FFFFFF"/>
                </a:solidFill>
              </a:rPr>
              <a:t>Individuals willing to reveal their identity can always contact the Commission directly via its dedicated whistleblower phone number and email address. </a:t>
            </a:r>
          </a:p>
        </p:txBody>
      </p:sp>
    </p:spTree>
    <p:extLst>
      <p:ext uri="{BB962C8B-B14F-4D97-AF65-F5344CB8AC3E}">
        <p14:creationId xmlns:p14="http://schemas.microsoft.com/office/powerpoint/2010/main" val="16348273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D7140F-52CF-9BD1-2969-898C3332644C}"/>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The Anonymous Whistleblower Tool &amp; Competition Law</a:t>
            </a:r>
            <a:br>
              <a:rPr lang="en-US" sz="2400">
                <a:solidFill>
                  <a:srgbClr val="FFFFFF"/>
                </a:solidFill>
              </a:rPr>
            </a:br>
            <a:endParaRPr lang="en-US" sz="2400">
              <a:solidFill>
                <a:srgbClr val="FFFFFF"/>
              </a:solidFill>
            </a:endParaRPr>
          </a:p>
        </p:txBody>
      </p:sp>
      <p:cxnSp>
        <p:nvCxnSpPr>
          <p:cNvPr id="19" name="Straight Connector 18">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FF7131F-C0D1-3589-80E3-DA2CB13FD1B0}"/>
              </a:ext>
            </a:extLst>
          </p:cNvPr>
          <p:cNvSpPr>
            <a:spLocks noGrp="1"/>
          </p:cNvSpPr>
          <p:nvPr>
            <p:ph idx="1"/>
          </p:nvPr>
        </p:nvSpPr>
        <p:spPr>
          <a:xfrm>
            <a:off x="943276" y="2050181"/>
            <a:ext cx="10410524" cy="4126782"/>
          </a:xfrm>
        </p:spPr>
        <p:txBody>
          <a:bodyPr>
            <a:normAutofit/>
          </a:bodyPr>
          <a:lstStyle/>
          <a:p>
            <a:r>
              <a:rPr lang="en-US" sz="2400">
                <a:solidFill>
                  <a:srgbClr val="FFFFFF"/>
                </a:solidFill>
              </a:rPr>
              <a:t>Whistleblowing &amp; Leniency applications:</a:t>
            </a:r>
          </a:p>
          <a:p>
            <a:r>
              <a:rPr lang="en-US" sz="2400">
                <a:solidFill>
                  <a:srgbClr val="FFFFFF"/>
                </a:solidFill>
              </a:rPr>
              <a:t>The Commission is highly dependent on its leniency program, which has helped to uncover 2/3 of all detected cartels. </a:t>
            </a:r>
          </a:p>
          <a:p>
            <a:r>
              <a:rPr lang="en-US" sz="2400">
                <a:solidFill>
                  <a:srgbClr val="FFFFFF"/>
                </a:solidFill>
              </a:rPr>
              <a:t>The anonymous whistleblower tool will provide new incentives for companies to apply for leniency, as they will have the threat of an employee blowing the whistle before them, and then loose the immunity from fines. </a:t>
            </a:r>
          </a:p>
          <a:p>
            <a:endParaRPr lang="en-US" sz="2400">
              <a:solidFill>
                <a:srgbClr val="FFFFFF"/>
              </a:solidFill>
            </a:endParaRPr>
          </a:p>
        </p:txBody>
      </p:sp>
    </p:spTree>
    <p:extLst>
      <p:ext uri="{BB962C8B-B14F-4D97-AF65-F5344CB8AC3E}">
        <p14:creationId xmlns:p14="http://schemas.microsoft.com/office/powerpoint/2010/main" val="384747570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65E03C-F262-1EAB-39BC-FB06B02180DA}"/>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The Anonymous Whistleblower Tool &amp; Competition Law</a:t>
            </a:r>
            <a:br>
              <a:rPr lang="en-US" sz="2400">
                <a:solidFill>
                  <a:srgbClr val="FFFFFF"/>
                </a:solidFill>
              </a:rPr>
            </a:br>
            <a:endParaRPr lang="en-US" sz="2400">
              <a:solidFill>
                <a:srgbClr val="FFFFFF"/>
              </a:solidFill>
            </a:endParaRPr>
          </a:p>
        </p:txBody>
      </p:sp>
      <p:cxnSp>
        <p:nvCxnSpPr>
          <p:cNvPr id="26" name="Straight Connector 25">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AFB5F07-8EF8-588B-FD6F-B8C146CB9463}"/>
              </a:ext>
            </a:extLst>
          </p:cNvPr>
          <p:cNvSpPr>
            <a:spLocks noGrp="1"/>
          </p:cNvSpPr>
          <p:nvPr>
            <p:ph idx="1"/>
          </p:nvPr>
        </p:nvSpPr>
        <p:spPr>
          <a:xfrm>
            <a:off x="943276" y="2050181"/>
            <a:ext cx="10410524" cy="4126782"/>
          </a:xfrm>
        </p:spPr>
        <p:txBody>
          <a:bodyPr>
            <a:normAutofit/>
          </a:bodyPr>
          <a:lstStyle/>
          <a:p>
            <a:r>
              <a:rPr lang="en-US" sz="2200">
                <a:solidFill>
                  <a:srgbClr val="FFFFFF"/>
                </a:solidFill>
              </a:rPr>
              <a:t>Member States initiatives:</a:t>
            </a:r>
          </a:p>
          <a:p>
            <a:r>
              <a:rPr lang="en-US" sz="2200">
                <a:solidFill>
                  <a:srgbClr val="FFFFFF"/>
                </a:solidFill>
              </a:rPr>
              <a:t>In Germany a similar tool is available from 2012, with an online system that guarantees full anonymity and non traceability.</a:t>
            </a:r>
          </a:p>
          <a:p>
            <a:r>
              <a:rPr lang="en-US" sz="2200">
                <a:solidFill>
                  <a:srgbClr val="FFFFFF"/>
                </a:solidFill>
              </a:rPr>
              <a:t>The German Federal Cartel Office has received more that 1400 anonymous tips and has resulted in imposing a 75 million fine in 2015 on car part manufacturers in the automotive industry, following an investigation triggered by an anonymous tip. </a:t>
            </a:r>
          </a:p>
          <a:p>
            <a:r>
              <a:rPr lang="en-US" sz="2200">
                <a:solidFill>
                  <a:srgbClr val="FFFFFF"/>
                </a:solidFill>
              </a:rPr>
              <a:t>In the UK, the Competition and Markets Authority launched an advertising campaign to promote whistleblowing via a cartel hotline and email address. The CMA even offers a reward of up to 100.000 pounds as well as anonymity for informants reporting a cartel.</a:t>
            </a:r>
          </a:p>
          <a:p>
            <a:r>
              <a:rPr lang="en-US" sz="2200">
                <a:solidFill>
                  <a:srgbClr val="FFFFFF"/>
                </a:solidFill>
              </a:rPr>
              <a:t>Also in Greece, a publicity campaign was launched in TV. </a:t>
            </a:r>
          </a:p>
        </p:txBody>
      </p:sp>
    </p:spTree>
    <p:extLst>
      <p:ext uri="{BB962C8B-B14F-4D97-AF65-F5344CB8AC3E}">
        <p14:creationId xmlns:p14="http://schemas.microsoft.com/office/powerpoint/2010/main" val="1248689514"/>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A50F28-308B-C443-2AAD-DC77854DBF24}"/>
              </a:ext>
            </a:extLst>
          </p:cNvPr>
          <p:cNvSpPr>
            <a:spLocks noGrp="1"/>
          </p:cNvSpPr>
          <p:nvPr>
            <p:ph type="title"/>
          </p:nvPr>
        </p:nvSpPr>
        <p:spPr>
          <a:xfrm>
            <a:off x="943276" y="712268"/>
            <a:ext cx="10410524" cy="1193533"/>
          </a:xfrm>
        </p:spPr>
        <p:txBody>
          <a:bodyPr>
            <a:normAutofit/>
          </a:bodyPr>
          <a:lstStyle/>
          <a:p>
            <a:br>
              <a:rPr lang="en-US" sz="2400">
                <a:solidFill>
                  <a:srgbClr val="FFFFFF"/>
                </a:solidFill>
              </a:rPr>
            </a:br>
            <a:r>
              <a:rPr lang="en-US" sz="2400">
                <a:solidFill>
                  <a:srgbClr val="FFFFFF"/>
                </a:solidFill>
              </a:rPr>
              <a:t>Whistleblowing procedures &amp;GDPR</a:t>
            </a:r>
            <a:br>
              <a:rPr lang="en-US" sz="2400">
                <a:solidFill>
                  <a:srgbClr val="FFFFFF"/>
                </a:solidFill>
              </a:rPr>
            </a:br>
            <a:endParaRPr lang="en-US" sz="2400">
              <a:solidFill>
                <a:srgbClr val="FFFFFF"/>
              </a:solidFill>
            </a:endParaRPr>
          </a:p>
        </p:txBody>
      </p:sp>
      <p:cxnSp>
        <p:nvCxnSpPr>
          <p:cNvPr id="19" name="Straight Connector 18">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582CA2-881B-F42D-6490-9560B1FCA0C5}"/>
              </a:ext>
            </a:extLst>
          </p:cNvPr>
          <p:cNvSpPr>
            <a:spLocks noGrp="1"/>
          </p:cNvSpPr>
          <p:nvPr>
            <p:ph idx="1"/>
          </p:nvPr>
        </p:nvSpPr>
        <p:spPr>
          <a:xfrm>
            <a:off x="943276" y="2050181"/>
            <a:ext cx="10410524" cy="4126782"/>
          </a:xfrm>
        </p:spPr>
        <p:txBody>
          <a:bodyPr>
            <a:normAutofit/>
          </a:bodyPr>
          <a:lstStyle/>
          <a:p>
            <a:r>
              <a:rPr lang="en-US" sz="1500">
                <a:solidFill>
                  <a:srgbClr val="FFFFFF"/>
                </a:solidFill>
              </a:rPr>
              <a:t>In the course of the whistleblowing procedures within an organization, the processing of personal data will be necessary. For example, information relating to those suspected of wrongdoing, as well as of the informants and/or other persons such as witnesses. </a:t>
            </a:r>
          </a:p>
          <a:p>
            <a:r>
              <a:rPr lang="en-US" sz="1500">
                <a:solidFill>
                  <a:srgbClr val="FFFFFF"/>
                </a:solidFill>
              </a:rPr>
              <a:t>What are the main data protection issues?</a:t>
            </a:r>
          </a:p>
          <a:p>
            <a:r>
              <a:rPr lang="en-US" sz="1500">
                <a:solidFill>
                  <a:srgbClr val="FFFFFF"/>
                </a:solidFill>
              </a:rPr>
              <a:t>Confidentiality: The information on the whistleblower and the accused person should be treated with the utmost confidentiality.</a:t>
            </a:r>
          </a:p>
          <a:p>
            <a:r>
              <a:rPr lang="en-US" sz="1500">
                <a:solidFill>
                  <a:srgbClr val="FFFFFF"/>
                </a:solidFill>
              </a:rPr>
              <a:t>Data processed: It is important not to process more personal data than necessary, by only collecting relevant information.</a:t>
            </a:r>
          </a:p>
          <a:p>
            <a:r>
              <a:rPr lang="en-US" sz="1500">
                <a:solidFill>
                  <a:srgbClr val="FFFFFF"/>
                </a:solidFill>
              </a:rPr>
              <a:t>Right of information: The persons involved should be informed on the way their personal data will be processed, as soon as practically possible. However, it is possible that informing the accused person at an early stage may jeopardize the investigation. </a:t>
            </a:r>
          </a:p>
          <a:p>
            <a:r>
              <a:rPr lang="en-US" sz="1500">
                <a:solidFill>
                  <a:srgbClr val="FFFFFF"/>
                </a:solidFill>
              </a:rPr>
              <a:t>Right of access: It is necessary to balance all interests involved in such a request, including of the whistleblower and the person accused.</a:t>
            </a:r>
          </a:p>
          <a:p>
            <a:r>
              <a:rPr lang="en-US" sz="1500">
                <a:solidFill>
                  <a:srgbClr val="FFFFFF"/>
                </a:solidFill>
              </a:rPr>
              <a:t>Retention period: The reports that do not lead to an investigation should not be kept as long as the reports where an investigation has been launched.</a:t>
            </a:r>
          </a:p>
          <a:p>
            <a:r>
              <a:rPr lang="en-US" sz="1500">
                <a:solidFill>
                  <a:srgbClr val="FFFFFF"/>
                </a:solidFill>
              </a:rPr>
              <a:t>Data security : Special care must be taken over the technical and organizational measures needed to mitigate the risks and ensure data security, given that the information processed is sensitive. </a:t>
            </a:r>
          </a:p>
        </p:txBody>
      </p:sp>
    </p:spTree>
    <p:extLst>
      <p:ext uri="{BB962C8B-B14F-4D97-AF65-F5344CB8AC3E}">
        <p14:creationId xmlns:p14="http://schemas.microsoft.com/office/powerpoint/2010/main" val="295259402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91E3E-A658-FCA7-7112-DA008687B371}"/>
              </a:ext>
            </a:extLst>
          </p:cNvPr>
          <p:cNvSpPr>
            <a:spLocks noGrp="1"/>
          </p:cNvSpPr>
          <p:nvPr>
            <p:ph type="title"/>
          </p:nvPr>
        </p:nvSpPr>
        <p:spPr>
          <a:xfrm>
            <a:off x="943276" y="712268"/>
            <a:ext cx="10410524" cy="1193533"/>
          </a:xfrm>
        </p:spPr>
        <p:txBody>
          <a:bodyPr>
            <a:normAutofit/>
          </a:bodyPr>
          <a:lstStyle/>
          <a:p>
            <a:r>
              <a:rPr lang="en-US" sz="3700">
                <a:solidFill>
                  <a:srgbClr val="FFFFFF"/>
                </a:solidFill>
              </a:rPr>
              <a:t>The EU Whistleblower Protection Directive: What next?</a:t>
            </a:r>
          </a:p>
        </p:txBody>
      </p:sp>
      <p:cxnSp>
        <p:nvCxnSpPr>
          <p:cNvPr id="17" name="Straight Connector 16">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CE11F4-7EEB-C121-7D09-3785813E74FE}"/>
              </a:ext>
            </a:extLst>
          </p:cNvPr>
          <p:cNvSpPr>
            <a:spLocks noGrp="1"/>
          </p:cNvSpPr>
          <p:nvPr>
            <p:ph idx="1"/>
          </p:nvPr>
        </p:nvSpPr>
        <p:spPr>
          <a:xfrm>
            <a:off x="943276" y="2050181"/>
            <a:ext cx="10410524" cy="4126782"/>
          </a:xfrm>
        </p:spPr>
        <p:txBody>
          <a:bodyPr>
            <a:normAutofit/>
          </a:bodyPr>
          <a:lstStyle/>
          <a:p>
            <a:r>
              <a:rPr lang="en-US" sz="2400">
                <a:solidFill>
                  <a:srgbClr val="FFFFFF"/>
                </a:solidFill>
              </a:rPr>
              <a:t>Depending on the nature and the scope of the Association, the following considerations should be taken into view in order to determine whether your organization is ready for the upcoming deadline?</a:t>
            </a:r>
          </a:p>
          <a:p>
            <a:r>
              <a:rPr lang="en-US" sz="2400">
                <a:solidFill>
                  <a:srgbClr val="FFFFFF"/>
                </a:solidFill>
              </a:rPr>
              <a:t>How many employees do you have? </a:t>
            </a:r>
          </a:p>
          <a:p>
            <a:r>
              <a:rPr lang="en-US" sz="2400">
                <a:solidFill>
                  <a:srgbClr val="FFFFFF"/>
                </a:solidFill>
              </a:rPr>
              <a:t>If more than 50, then you have to put in place internal reporting systems. If not, you must take into consideration the possibility of external reporting by an employee. </a:t>
            </a:r>
          </a:p>
          <a:p>
            <a:r>
              <a:rPr lang="en-US" sz="2400">
                <a:solidFill>
                  <a:srgbClr val="FFFFFF"/>
                </a:solidFill>
              </a:rPr>
              <a:t>Do you have already a reporting system to deal with possible EU law breaches (corruption, fraud, business malpractice or negligence)?</a:t>
            </a:r>
          </a:p>
          <a:p>
            <a:r>
              <a:rPr lang="en-US" sz="2400">
                <a:solidFill>
                  <a:srgbClr val="FFFFFF"/>
                </a:solidFill>
              </a:rPr>
              <a:t>Do you have already an anti-retaliation policy in place?</a:t>
            </a:r>
          </a:p>
          <a:p>
            <a:endParaRPr lang="en-US" sz="2400">
              <a:solidFill>
                <a:srgbClr val="FFFFFF"/>
              </a:solidFill>
            </a:endParaRPr>
          </a:p>
        </p:txBody>
      </p:sp>
    </p:spTree>
    <p:extLst>
      <p:ext uri="{BB962C8B-B14F-4D97-AF65-F5344CB8AC3E}">
        <p14:creationId xmlns:p14="http://schemas.microsoft.com/office/powerpoint/2010/main" val="2578387387"/>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22CAF-E4D5-67A5-23F0-98F0FD0C60E0}"/>
              </a:ext>
            </a:extLst>
          </p:cNvPr>
          <p:cNvSpPr>
            <a:spLocks noGrp="1"/>
          </p:cNvSpPr>
          <p:nvPr>
            <p:ph type="title"/>
          </p:nvPr>
        </p:nvSpPr>
        <p:spPr>
          <a:xfrm>
            <a:off x="6634134" y="1396289"/>
            <a:ext cx="5006336" cy="1325563"/>
          </a:xfrm>
        </p:spPr>
        <p:txBody>
          <a:bodyPr>
            <a:normAutofit/>
          </a:bodyPr>
          <a:lstStyle/>
          <a:p>
            <a:r>
              <a:rPr lang="en-US" b="1"/>
              <a:t>Thank you!</a:t>
            </a:r>
          </a:p>
        </p:txBody>
      </p:sp>
      <p:sp>
        <p:nvSpPr>
          <p:cNvPr id="1036" name="Freeform: Shape 1035">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70CCC400-3854-10DD-58A2-935AF5776A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380" r="-1" b="12629"/>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2AEDE74-541D-7A57-03CA-45C6222DA44F}"/>
              </a:ext>
            </a:extLst>
          </p:cNvPr>
          <p:cNvSpPr>
            <a:spLocks noGrp="1"/>
          </p:cNvSpPr>
          <p:nvPr>
            <p:ph idx="1"/>
          </p:nvPr>
        </p:nvSpPr>
        <p:spPr>
          <a:xfrm>
            <a:off x="6638578" y="2871982"/>
            <a:ext cx="5004073" cy="3181684"/>
          </a:xfrm>
        </p:spPr>
        <p:txBody>
          <a:bodyPr anchor="t">
            <a:normAutofit/>
          </a:bodyPr>
          <a:lstStyle/>
          <a:p>
            <a:endParaRPr lang="en-US" sz="1400" dirty="0"/>
          </a:p>
          <a:p>
            <a:endParaRPr lang="en-US" sz="1400" dirty="0"/>
          </a:p>
          <a:p>
            <a:endParaRPr lang="en-US" sz="1400" dirty="0"/>
          </a:p>
          <a:p>
            <a:r>
              <a:rPr lang="en-US" sz="1400" dirty="0"/>
              <a:t>Marina Stavropoulou </a:t>
            </a:r>
          </a:p>
          <a:p>
            <a:r>
              <a:rPr lang="en-US" sz="1400" dirty="0"/>
              <a:t>Legal Counsel at DWMC (Dear, </a:t>
            </a:r>
            <a:r>
              <a:rPr lang="en-US" sz="1400" dirty="0" err="1"/>
              <a:t>Willez</a:t>
            </a:r>
            <a:r>
              <a:rPr lang="en-US" sz="1400" dirty="0"/>
              <a:t>, Masson, </a:t>
            </a:r>
            <a:r>
              <a:rPr lang="en-US" sz="1400" dirty="0" err="1"/>
              <a:t>Costantini</a:t>
            </a:r>
            <a:r>
              <a:rPr lang="en-US" sz="1400" dirty="0"/>
              <a:t>), Brussels </a:t>
            </a:r>
          </a:p>
          <a:p>
            <a:pPr marL="0" indent="0">
              <a:buNone/>
            </a:pPr>
            <a:r>
              <a:rPr lang="en-US" sz="1400" dirty="0"/>
              <a:t>Training : </a:t>
            </a:r>
          </a:p>
          <a:p>
            <a:pPr>
              <a:buFontTx/>
              <a:buChar char="-"/>
            </a:pPr>
            <a:r>
              <a:rPr lang="en-US" sz="1400" dirty="0"/>
              <a:t>Université Libre de </a:t>
            </a:r>
            <a:r>
              <a:rPr lang="en-US" sz="1400" dirty="0" err="1"/>
              <a:t>Bruxelles</a:t>
            </a:r>
            <a:r>
              <a:rPr lang="en-US" sz="1400" dirty="0"/>
              <a:t>, </a:t>
            </a:r>
            <a:r>
              <a:rPr lang="en-US" sz="1400" dirty="0" err="1"/>
              <a:t>Institut</a:t>
            </a:r>
            <a:r>
              <a:rPr lang="en-US" sz="1400" dirty="0"/>
              <a:t> </a:t>
            </a:r>
            <a:r>
              <a:rPr lang="en-US" sz="1400" dirty="0" err="1"/>
              <a:t>d’Etudes</a:t>
            </a:r>
            <a:r>
              <a:rPr lang="en-US" sz="1400" dirty="0"/>
              <a:t> </a:t>
            </a:r>
            <a:r>
              <a:rPr lang="en-US" sz="1400" dirty="0" err="1"/>
              <a:t>Européennes</a:t>
            </a:r>
            <a:r>
              <a:rPr lang="en-US" sz="1400" dirty="0"/>
              <a:t>, </a:t>
            </a:r>
            <a:r>
              <a:rPr lang="en-US" sz="1400" dirty="0" err="1"/>
              <a:t>Lic</a:t>
            </a:r>
            <a:r>
              <a:rPr lang="en-US" sz="1400" dirty="0"/>
              <a:t>. Sp.  Democritus University Law School, LLB. </a:t>
            </a:r>
          </a:p>
          <a:p>
            <a:pPr>
              <a:buFontTx/>
              <a:buChar char="-"/>
            </a:pPr>
            <a:r>
              <a:rPr lang="en-US" sz="1400" dirty="0"/>
              <a:t>Expertise : - EU Competition - Antitrust https://dwmc.be/EN/team/marinastavropoulou</a:t>
            </a:r>
          </a:p>
        </p:txBody>
      </p:sp>
    </p:spTree>
    <p:extLst>
      <p:ext uri="{BB962C8B-B14F-4D97-AF65-F5344CB8AC3E}">
        <p14:creationId xmlns:p14="http://schemas.microsoft.com/office/powerpoint/2010/main" val="157521786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3068</Words>
  <Application>Microsoft Office PowerPoint</Application>
  <PresentationFormat>Grand écran</PresentationFormat>
  <Paragraphs>157</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Arial</vt:lpstr>
      <vt:lpstr>Calibri</vt:lpstr>
      <vt:lpstr>Calibri Light</vt:lpstr>
      <vt:lpstr>Office Theme</vt:lpstr>
      <vt:lpstr>The Whistleblowing Directive –What next? </vt:lpstr>
      <vt:lpstr>Overview</vt:lpstr>
      <vt:lpstr>What is the EU Whistleblower Directive?</vt:lpstr>
      <vt:lpstr>What is the EU Whistleblower Directive?</vt:lpstr>
      <vt:lpstr>What type of whistleblowing is protected under the EU Directive?</vt:lpstr>
      <vt:lpstr> What does the EU Whistleblower Protection Directive require? </vt:lpstr>
      <vt:lpstr>Internal &amp; External Reporting channels</vt:lpstr>
      <vt:lpstr>Internal reporting &amp; follow up procedures requirement's </vt:lpstr>
      <vt:lpstr>External reporting- Public disclosure</vt:lpstr>
      <vt:lpstr>Who must comply with the EU Whistleblower Directive?</vt:lpstr>
      <vt:lpstr> Who is protected by the EU Whistleblower Protection Directive? </vt:lpstr>
      <vt:lpstr> Protection Measures </vt:lpstr>
      <vt:lpstr>Measures of support</vt:lpstr>
      <vt:lpstr>Penalties</vt:lpstr>
      <vt:lpstr> Implementation of the EU Whistleblowing Directive in Belgium </vt:lpstr>
      <vt:lpstr> Implementation of the EU Whistleblowing Directive in Belgium </vt:lpstr>
      <vt:lpstr> Implementation of the EU Whistleblowing Directive in Belgium </vt:lpstr>
      <vt:lpstr> Implementation of the EU Whistleblowing Directive in Belgium </vt:lpstr>
      <vt:lpstr> Implementation of the EU Whistleblowing Directive in Belgium </vt:lpstr>
      <vt:lpstr> The Anonymous Whistleblower Tool &amp; Competition Law </vt:lpstr>
      <vt:lpstr> The Anonymous Whistleblower Tool &amp; Competition Law </vt:lpstr>
      <vt:lpstr> The Anonymous Whistleblower Tool &amp; Competition Law </vt:lpstr>
      <vt:lpstr> Whistleblowing procedures &amp;GDPR </vt:lpstr>
      <vt:lpstr>The EU Whistleblower Protection Directive: What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Whistleblowing Directive –What next? </dc:title>
  <dc:creator>Marina Stavropoulou</dc:creator>
  <cp:lastModifiedBy>Constance Lange - FAIB</cp:lastModifiedBy>
  <cp:revision>61</cp:revision>
  <dcterms:created xsi:type="dcterms:W3CDTF">2023-02-20T12:01:38Z</dcterms:created>
  <dcterms:modified xsi:type="dcterms:W3CDTF">2023-02-23T13:23:58Z</dcterms:modified>
</cp:coreProperties>
</file>